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473" r:id="rId4"/>
    <p:sldId id="258" r:id="rId5"/>
    <p:sldId id="481" r:id="rId6"/>
    <p:sldId id="483" r:id="rId7"/>
    <p:sldId id="484" r:id="rId8"/>
    <p:sldId id="472" r:id="rId9"/>
    <p:sldId id="476" r:id="rId10"/>
    <p:sldId id="468" r:id="rId11"/>
    <p:sldId id="475" r:id="rId12"/>
    <p:sldId id="478" r:id="rId13"/>
    <p:sldId id="261" r:id="rId14"/>
    <p:sldId id="489" r:id="rId15"/>
    <p:sldId id="474" r:id="rId16"/>
    <p:sldId id="260" r:id="rId17"/>
    <p:sldId id="490" r:id="rId18"/>
    <p:sldId id="485" r:id="rId19"/>
    <p:sldId id="482" r:id="rId20"/>
    <p:sldId id="486" r:id="rId21"/>
    <p:sldId id="487" r:id="rId22"/>
    <p:sldId id="480" r:id="rId23"/>
    <p:sldId id="488" r:id="rId24"/>
  </p:sldIdLst>
  <p:sldSz cx="12192000" cy="6858000"/>
  <p:notesSz cx="9124950" cy="14782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4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FA280A-A11A-4681-A6C9-B72D5EC39CE2}" v="581" dt="2018-07-16T18:10:01.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120" d="100"/>
          <a:sy n="120" d="100"/>
        </p:scale>
        <p:origin x="55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ynne Parkinson" userId="4142095068c7f09a" providerId="LiveId" clId="{65A6B044-4868-4093-967D-4FF9F5A5138E}"/>
    <pc:docChg chg="custSel mod addSld modSld">
      <pc:chgData name="Robynne Parkinson" userId="4142095068c7f09a" providerId="LiveId" clId="{65A6B044-4868-4093-967D-4FF9F5A5138E}" dt="2018-07-16T18:10:01.548" v="580" actId="6549"/>
      <pc:docMkLst>
        <pc:docMk/>
      </pc:docMkLst>
      <pc:sldChg chg="modSp">
        <pc:chgData name="Robynne Parkinson" userId="4142095068c7f09a" providerId="LiveId" clId="{65A6B044-4868-4093-967D-4FF9F5A5138E}" dt="2018-07-16T18:10:01.548" v="580" actId="6549"/>
        <pc:sldMkLst>
          <pc:docMk/>
          <pc:sldMk cId="3330837151" sldId="256"/>
        </pc:sldMkLst>
        <pc:spChg chg="mod">
          <ac:chgData name="Robynne Parkinson" userId="4142095068c7f09a" providerId="LiveId" clId="{65A6B044-4868-4093-967D-4FF9F5A5138E}" dt="2018-07-16T18:10:01.548" v="580" actId="6549"/>
          <ac:spMkLst>
            <pc:docMk/>
            <pc:sldMk cId="3330837151" sldId="256"/>
            <ac:spMk id="2" creationId="{1C380ACC-56A7-4F60-B8F0-2C5272D263D1}"/>
          </ac:spMkLst>
        </pc:spChg>
      </pc:sldChg>
      <pc:sldChg chg="addSp delSp modSp">
        <pc:chgData name="Robynne Parkinson" userId="4142095068c7f09a" providerId="LiveId" clId="{65A6B044-4868-4093-967D-4FF9F5A5138E}" dt="2018-07-16T17:49:12.145" v="174" actId="478"/>
        <pc:sldMkLst>
          <pc:docMk/>
          <pc:sldMk cId="2776508434" sldId="257"/>
        </pc:sldMkLst>
        <pc:spChg chg="add del mod">
          <ac:chgData name="Robynne Parkinson" userId="4142095068c7f09a" providerId="LiveId" clId="{65A6B044-4868-4093-967D-4FF9F5A5138E}" dt="2018-07-16T17:48:23.106" v="172" actId="478"/>
          <ac:spMkLst>
            <pc:docMk/>
            <pc:sldMk cId="2776508434" sldId="257"/>
            <ac:spMk id="4" creationId="{CDD97D0F-0835-407C-88F0-D79F3B9AE2BC}"/>
          </ac:spMkLst>
        </pc:spChg>
        <pc:graphicFrameChg chg="add del mod">
          <ac:chgData name="Robynne Parkinson" userId="4142095068c7f09a" providerId="LiveId" clId="{65A6B044-4868-4093-967D-4FF9F5A5138E}" dt="2018-07-16T17:49:12.145" v="174" actId="478"/>
          <ac:graphicFrameMkLst>
            <pc:docMk/>
            <pc:sldMk cId="2776508434" sldId="257"/>
            <ac:graphicFrameMk id="5" creationId="{CAB9F164-7C19-449F-AB43-B4C302CD9815}"/>
          </ac:graphicFrameMkLst>
        </pc:graphicFrameChg>
      </pc:sldChg>
      <pc:sldChg chg="modSp">
        <pc:chgData name="Robynne Parkinson" userId="4142095068c7f09a" providerId="LiveId" clId="{65A6B044-4868-4093-967D-4FF9F5A5138E}" dt="2018-07-16T17:52:14.794" v="253" actId="20577"/>
        <pc:sldMkLst>
          <pc:docMk/>
          <pc:sldMk cId="2734424062" sldId="258"/>
        </pc:sldMkLst>
        <pc:graphicFrameChg chg="modGraphic">
          <ac:chgData name="Robynne Parkinson" userId="4142095068c7f09a" providerId="LiveId" clId="{65A6B044-4868-4093-967D-4FF9F5A5138E}" dt="2018-07-16T17:52:14.794" v="253" actId="20577"/>
          <ac:graphicFrameMkLst>
            <pc:docMk/>
            <pc:sldMk cId="2734424062" sldId="258"/>
            <ac:graphicFrameMk id="22" creationId="{544714A0-0987-421A-AE67-BA247CA8198E}"/>
          </ac:graphicFrameMkLst>
        </pc:graphicFrameChg>
      </pc:sldChg>
      <pc:sldChg chg="addSp delSp modSp mod setBg">
        <pc:chgData name="Robynne Parkinson" userId="4142095068c7f09a" providerId="LiveId" clId="{65A6B044-4868-4093-967D-4FF9F5A5138E}" dt="2018-07-16T18:05:06.135" v="579" actId="1076"/>
        <pc:sldMkLst>
          <pc:docMk/>
          <pc:sldMk cId="304560721" sldId="259"/>
        </pc:sldMkLst>
        <pc:spChg chg="mod">
          <ac:chgData name="Robynne Parkinson" userId="4142095068c7f09a" providerId="LiveId" clId="{65A6B044-4868-4093-967D-4FF9F5A5138E}" dt="2018-07-16T18:02:12.851" v="496" actId="26606"/>
          <ac:spMkLst>
            <pc:docMk/>
            <pc:sldMk cId="304560721" sldId="259"/>
            <ac:spMk id="2" creationId="{2657B81F-7EA6-4ACB-9A85-74DA33F384EE}"/>
          </ac:spMkLst>
        </pc:spChg>
        <pc:spChg chg="del mod">
          <ac:chgData name="Robynne Parkinson" userId="4142095068c7f09a" providerId="LiveId" clId="{65A6B044-4868-4093-967D-4FF9F5A5138E}" dt="2018-07-16T17:57:40.047" v="450" actId="478"/>
          <ac:spMkLst>
            <pc:docMk/>
            <pc:sldMk cId="304560721" sldId="259"/>
            <ac:spMk id="3" creationId="{398D9EFD-B43C-49AF-9802-33BD7A5EB13C}"/>
          </ac:spMkLst>
        </pc:spChg>
        <pc:spChg chg="add mod">
          <ac:chgData name="Robynne Parkinson" userId="4142095068c7f09a" providerId="LiveId" clId="{65A6B044-4868-4093-967D-4FF9F5A5138E}" dt="2018-07-16T18:05:06.135" v="579" actId="1076"/>
          <ac:spMkLst>
            <pc:docMk/>
            <pc:sldMk cId="304560721" sldId="259"/>
            <ac:spMk id="8" creationId="{42369EDD-F2E1-47D2-80D4-EAE92CE1C07F}"/>
          </ac:spMkLst>
        </pc:spChg>
        <pc:spChg chg="add mod">
          <ac:chgData name="Robynne Parkinson" userId="4142095068c7f09a" providerId="LiveId" clId="{65A6B044-4868-4093-967D-4FF9F5A5138E}" dt="2018-07-16T18:04:51.853" v="575" actId="1076"/>
          <ac:spMkLst>
            <pc:docMk/>
            <pc:sldMk cId="304560721" sldId="259"/>
            <ac:spMk id="9" creationId="{CF28E412-D225-419E-9628-283F68891379}"/>
          </ac:spMkLst>
        </pc:spChg>
        <pc:spChg chg="add">
          <ac:chgData name="Robynne Parkinson" userId="4142095068c7f09a" providerId="LiveId" clId="{65A6B044-4868-4093-967D-4FF9F5A5138E}" dt="2018-07-16T18:02:12.851" v="496" actId="26606"/>
          <ac:spMkLst>
            <pc:docMk/>
            <pc:sldMk cId="304560721" sldId="259"/>
            <ac:spMk id="14" creationId="{823AC064-BC96-4F32-8AE1-B2FD38754823}"/>
          </ac:spMkLst>
        </pc:spChg>
        <pc:picChg chg="add mod ord">
          <ac:chgData name="Robynne Parkinson" userId="4142095068c7f09a" providerId="LiveId" clId="{65A6B044-4868-4093-967D-4FF9F5A5138E}" dt="2018-07-16T18:04:57.867" v="577" actId="14100"/>
          <ac:picMkLst>
            <pc:docMk/>
            <pc:sldMk cId="304560721" sldId="259"/>
            <ac:picMk id="5" creationId="{2B81A5D7-2CF9-4F60-8544-DB4B607FA62C}"/>
          </ac:picMkLst>
        </pc:picChg>
        <pc:picChg chg="add mod">
          <ac:chgData name="Robynne Parkinson" userId="4142095068c7f09a" providerId="LiveId" clId="{65A6B044-4868-4093-967D-4FF9F5A5138E}" dt="2018-07-16T18:04:47.405" v="574" actId="14100"/>
          <ac:picMkLst>
            <pc:docMk/>
            <pc:sldMk cId="304560721" sldId="259"/>
            <ac:picMk id="7" creationId="{B40AF233-5AC3-4860-A280-5EDDE6AFDA35}"/>
          </ac:picMkLst>
        </pc:picChg>
        <pc:cxnChg chg="add">
          <ac:chgData name="Robynne Parkinson" userId="4142095068c7f09a" providerId="LiveId" clId="{65A6B044-4868-4093-967D-4FF9F5A5138E}" dt="2018-07-16T18:02:12.851" v="496" actId="26606"/>
          <ac:cxnSpMkLst>
            <pc:docMk/>
            <pc:sldMk cId="304560721" sldId="259"/>
            <ac:cxnSpMk id="12" creationId="{DB146403-F3D6-484B-B2ED-97F9565D0370}"/>
          </ac:cxnSpMkLst>
        </pc:cxnChg>
        <pc:cxnChg chg="add">
          <ac:chgData name="Robynne Parkinson" userId="4142095068c7f09a" providerId="LiveId" clId="{65A6B044-4868-4093-967D-4FF9F5A5138E}" dt="2018-07-16T18:02:12.851" v="496" actId="26606"/>
          <ac:cxnSpMkLst>
            <pc:docMk/>
            <pc:sldMk cId="304560721" sldId="259"/>
            <ac:cxnSpMk id="16" creationId="{7E7C77BC-7138-40B1-A15B-20F57A494629}"/>
          </ac:cxnSpMkLst>
        </pc:cxnChg>
      </pc:sldChg>
      <pc:sldChg chg="addSp delSp modSp">
        <pc:chgData name="Robynne Parkinson" userId="4142095068c7f09a" providerId="LiveId" clId="{65A6B044-4868-4093-967D-4FF9F5A5138E}" dt="2018-07-16T17:50:58.053" v="181" actId="1076"/>
        <pc:sldMkLst>
          <pc:docMk/>
          <pc:sldMk cId="3359487870" sldId="260"/>
        </pc:sldMkLst>
        <pc:picChg chg="del">
          <ac:chgData name="Robynne Parkinson" userId="4142095068c7f09a" providerId="LiveId" clId="{65A6B044-4868-4093-967D-4FF9F5A5138E}" dt="2018-07-16T17:49:28.639" v="175" actId="478"/>
          <ac:picMkLst>
            <pc:docMk/>
            <pc:sldMk cId="3359487870" sldId="260"/>
            <ac:picMk id="5" creationId="{08C4B586-6606-4F79-B91C-DA2C92C04C47}"/>
          </ac:picMkLst>
        </pc:picChg>
        <pc:picChg chg="add mod">
          <ac:chgData name="Robynne Parkinson" userId="4142095068c7f09a" providerId="LiveId" clId="{65A6B044-4868-4093-967D-4FF9F5A5138E}" dt="2018-07-16T17:50:58.053" v="181" actId="1076"/>
          <ac:picMkLst>
            <pc:docMk/>
            <pc:sldMk cId="3359487870" sldId="260"/>
            <ac:picMk id="7" creationId="{5BA38DAE-8067-48EB-B5BC-504F4C1BAE23}"/>
          </ac:picMkLst>
        </pc:picChg>
      </pc:sldChg>
      <pc:sldChg chg="modSp">
        <pc:chgData name="Robynne Parkinson" userId="4142095068c7f09a" providerId="LiveId" clId="{65A6B044-4868-4093-967D-4FF9F5A5138E}" dt="2018-07-16T17:54:13.287" v="400" actId="1076"/>
        <pc:sldMkLst>
          <pc:docMk/>
          <pc:sldMk cId="963345600" sldId="261"/>
        </pc:sldMkLst>
        <pc:graphicFrameChg chg="mod modGraphic">
          <ac:chgData name="Robynne Parkinson" userId="4142095068c7f09a" providerId="LiveId" clId="{65A6B044-4868-4093-967D-4FF9F5A5138E}" dt="2018-07-16T17:54:13.287" v="400" actId="1076"/>
          <ac:graphicFrameMkLst>
            <pc:docMk/>
            <pc:sldMk cId="963345600" sldId="261"/>
            <ac:graphicFrameMk id="5" creationId="{9F70CB58-86F9-4A14-A26A-F04C1222BBF8}"/>
          </ac:graphicFrameMkLst>
        </pc:graphicFrameChg>
      </pc:sldChg>
      <pc:sldChg chg="modSp">
        <pc:chgData name="Robynne Parkinson" userId="4142095068c7f09a" providerId="LiveId" clId="{65A6B044-4868-4093-967D-4FF9F5A5138E}" dt="2018-07-16T17:55:55.446" v="401" actId="12100"/>
        <pc:sldMkLst>
          <pc:docMk/>
          <pc:sldMk cId="3438779248" sldId="467"/>
        </pc:sldMkLst>
        <pc:graphicFrameChg chg="mod">
          <ac:chgData name="Robynne Parkinson" userId="4142095068c7f09a" providerId="LiveId" clId="{65A6B044-4868-4093-967D-4FF9F5A5138E}" dt="2018-07-16T17:55:55.446" v="401" actId="12100"/>
          <ac:graphicFrameMkLst>
            <pc:docMk/>
            <pc:sldMk cId="3438779248" sldId="467"/>
            <ac:graphicFrameMk id="8" creationId="{D78212C6-7E19-4FA4-A021-C3EF3D3A13AD}"/>
          </ac:graphicFrameMkLst>
        </pc:graphicFrameChg>
      </pc:sldChg>
      <pc:sldChg chg="modSp">
        <pc:chgData name="Robynne Parkinson" userId="4142095068c7f09a" providerId="LiveId" clId="{65A6B044-4868-4093-967D-4FF9F5A5138E}" dt="2018-07-16T17:56:06.649" v="402" actId="12100"/>
        <pc:sldMkLst>
          <pc:docMk/>
          <pc:sldMk cId="2795577349" sldId="469"/>
        </pc:sldMkLst>
        <pc:graphicFrameChg chg="mod">
          <ac:chgData name="Robynne Parkinson" userId="4142095068c7f09a" providerId="LiveId" clId="{65A6B044-4868-4093-967D-4FF9F5A5138E}" dt="2018-07-16T17:56:06.649" v="402" actId="12100"/>
          <ac:graphicFrameMkLst>
            <pc:docMk/>
            <pc:sldMk cId="2795577349" sldId="469"/>
            <ac:graphicFrameMk id="5" creationId="{B90D0230-37B1-415B-AE08-8140869BE6B8}"/>
          </ac:graphicFrameMkLst>
        </pc:graphicFrameChg>
      </pc:sldChg>
      <pc:sldChg chg="addSp modSp add mod setBg">
        <pc:chgData name="Robynne Parkinson" userId="4142095068c7f09a" providerId="LiveId" clId="{65A6B044-4868-4093-967D-4FF9F5A5138E}" dt="2018-07-16T18:04:41.871" v="573" actId="1076"/>
        <pc:sldMkLst>
          <pc:docMk/>
          <pc:sldMk cId="1192987535" sldId="471"/>
        </pc:sldMkLst>
        <pc:spChg chg="mod">
          <ac:chgData name="Robynne Parkinson" userId="4142095068c7f09a" providerId="LiveId" clId="{65A6B044-4868-4093-967D-4FF9F5A5138E}" dt="2018-07-16T18:02:01.346" v="494" actId="26606"/>
          <ac:spMkLst>
            <pc:docMk/>
            <pc:sldMk cId="1192987535" sldId="471"/>
            <ac:spMk id="2" creationId="{13589516-1591-46DA-BFA1-03F8A16C6D74}"/>
          </ac:spMkLst>
        </pc:spChg>
        <pc:spChg chg="add mod">
          <ac:chgData name="Robynne Parkinson" userId="4142095068c7f09a" providerId="LiveId" clId="{65A6B044-4868-4093-967D-4FF9F5A5138E}" dt="2018-07-16T18:04:26.438" v="551" actId="1076"/>
          <ac:spMkLst>
            <pc:docMk/>
            <pc:sldMk cId="1192987535" sldId="471"/>
            <ac:spMk id="7" creationId="{83C0356A-5E3F-4EEE-B2AB-467EF652A765}"/>
          </ac:spMkLst>
        </pc:spChg>
        <pc:spChg chg="add mod">
          <ac:chgData name="Robynne Parkinson" userId="4142095068c7f09a" providerId="LiveId" clId="{65A6B044-4868-4093-967D-4FF9F5A5138E}" dt="2018-07-16T18:04:41.871" v="573" actId="1076"/>
          <ac:spMkLst>
            <pc:docMk/>
            <pc:sldMk cId="1192987535" sldId="471"/>
            <ac:spMk id="8" creationId="{61850688-036B-43F7-8BD6-F3319FCEBD64}"/>
          </ac:spMkLst>
        </pc:spChg>
        <pc:spChg chg="add">
          <ac:chgData name="Robynne Parkinson" userId="4142095068c7f09a" providerId="LiveId" clId="{65A6B044-4868-4093-967D-4FF9F5A5138E}" dt="2018-07-16T18:02:01.346" v="494" actId="26606"/>
          <ac:spMkLst>
            <pc:docMk/>
            <pc:sldMk cId="1192987535" sldId="471"/>
            <ac:spMk id="13" creationId="{823AC064-BC96-4F32-8AE1-B2FD38754823}"/>
          </ac:spMkLst>
        </pc:spChg>
        <pc:picChg chg="add mod ord">
          <ac:chgData name="Robynne Parkinson" userId="4142095068c7f09a" providerId="LiveId" clId="{65A6B044-4868-4093-967D-4FF9F5A5138E}" dt="2018-07-16T18:03:55.779" v="527" actId="14100"/>
          <ac:picMkLst>
            <pc:docMk/>
            <pc:sldMk cId="1192987535" sldId="471"/>
            <ac:picMk id="4" creationId="{5138584A-4552-4B34-8420-EFB47FE22A85}"/>
          </ac:picMkLst>
        </pc:picChg>
        <pc:picChg chg="add mod modCrop">
          <ac:chgData name="Robynne Parkinson" userId="4142095068c7f09a" providerId="LiveId" clId="{65A6B044-4868-4093-967D-4FF9F5A5138E}" dt="2018-07-16T18:02:07.171" v="495" actId="14100"/>
          <ac:picMkLst>
            <pc:docMk/>
            <pc:sldMk cId="1192987535" sldId="471"/>
            <ac:picMk id="6" creationId="{A6FBE238-1B24-468D-BEBD-7BAB3A673D61}"/>
          </ac:picMkLst>
        </pc:picChg>
        <pc:cxnChg chg="add">
          <ac:chgData name="Robynne Parkinson" userId="4142095068c7f09a" providerId="LiveId" clId="{65A6B044-4868-4093-967D-4FF9F5A5138E}" dt="2018-07-16T18:02:01.346" v="494" actId="26606"/>
          <ac:cxnSpMkLst>
            <pc:docMk/>
            <pc:sldMk cId="1192987535" sldId="471"/>
            <ac:cxnSpMk id="11" creationId="{DB146403-F3D6-484B-B2ED-97F9565D0370}"/>
          </ac:cxnSpMkLst>
        </pc:cxnChg>
        <pc:cxnChg chg="add">
          <ac:chgData name="Robynne Parkinson" userId="4142095068c7f09a" providerId="LiveId" clId="{65A6B044-4868-4093-967D-4FF9F5A5138E}" dt="2018-07-16T18:02:01.346" v="494" actId="26606"/>
          <ac:cxnSpMkLst>
            <pc:docMk/>
            <pc:sldMk cId="1192987535" sldId="471"/>
            <ac:cxnSpMk id="15" creationId="{7E7C77BC-7138-40B1-A15B-20F57A494629}"/>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12461-7B94-41C4-862D-CF75DD64EBC6}" type="doc">
      <dgm:prSet loTypeId="urn:microsoft.com/office/officeart/2005/8/layout/vList2" loCatId="list" qsTypeId="urn:microsoft.com/office/officeart/2005/8/quickstyle/simple5" qsCatId="simple" csTypeId="urn:microsoft.com/office/officeart/2005/8/colors/accent5_2" csCatId="accent5" phldr="1"/>
      <dgm:spPr/>
      <dgm:t>
        <a:bodyPr/>
        <a:lstStyle/>
        <a:p>
          <a:endParaRPr lang="en-US"/>
        </a:p>
      </dgm:t>
    </dgm:pt>
    <dgm:pt modelId="{E5832ED5-582B-47ED-851E-AF0983467337}">
      <dgm:prSet custT="1"/>
      <dgm:spPr/>
      <dgm:t>
        <a:bodyPr/>
        <a:lstStyle/>
        <a:p>
          <a:pPr>
            <a:lnSpc>
              <a:spcPct val="100000"/>
            </a:lnSpc>
            <a:spcAft>
              <a:spcPts val="0"/>
            </a:spcAft>
          </a:pPr>
          <a:r>
            <a:rPr lang="en-US" sz="2400" b="1" u="sng" dirty="0" smtClean="0"/>
            <a:t>Western Washington University</a:t>
          </a:r>
        </a:p>
        <a:p>
          <a:pPr>
            <a:lnSpc>
              <a:spcPct val="100000"/>
            </a:lnSpc>
            <a:spcAft>
              <a:spcPts val="0"/>
            </a:spcAft>
          </a:pPr>
          <a:r>
            <a:rPr lang="en-US" sz="2200" b="1" dirty="0" smtClean="0"/>
            <a:t>Rick Benner, FAIA</a:t>
          </a:r>
        </a:p>
        <a:p>
          <a:pPr>
            <a:lnSpc>
              <a:spcPct val="100000"/>
            </a:lnSpc>
            <a:spcAft>
              <a:spcPts val="0"/>
            </a:spcAft>
          </a:pPr>
          <a:r>
            <a:rPr lang="en-US" sz="1800" dirty="0" smtClean="0"/>
            <a:t>University Architect</a:t>
          </a:r>
        </a:p>
        <a:p>
          <a:pPr>
            <a:lnSpc>
              <a:spcPct val="100000"/>
            </a:lnSpc>
            <a:spcAft>
              <a:spcPts val="0"/>
            </a:spcAft>
          </a:pPr>
          <a:r>
            <a:rPr lang="en-US" sz="1800" dirty="0" smtClean="0"/>
            <a:t>Director Office of Facilities Development and Capital Budget</a:t>
          </a:r>
        </a:p>
        <a:p>
          <a:pPr>
            <a:lnSpc>
              <a:spcPct val="100000"/>
            </a:lnSpc>
            <a:spcAft>
              <a:spcPts val="0"/>
            </a:spcAft>
          </a:pPr>
          <a:endParaRPr lang="en-US" sz="2000" dirty="0" smtClean="0"/>
        </a:p>
        <a:p>
          <a:pPr>
            <a:lnSpc>
              <a:spcPct val="100000"/>
            </a:lnSpc>
            <a:spcAft>
              <a:spcPts val="0"/>
            </a:spcAft>
          </a:pPr>
          <a:r>
            <a:rPr lang="en-US" sz="2200" b="1" dirty="0" smtClean="0"/>
            <a:t>Josh Kavulla, PE, RCDD, NICET FAS II </a:t>
          </a:r>
        </a:p>
        <a:p>
          <a:pPr>
            <a:lnSpc>
              <a:spcPct val="100000"/>
            </a:lnSpc>
            <a:spcAft>
              <a:spcPts val="0"/>
            </a:spcAft>
          </a:pPr>
          <a:r>
            <a:rPr lang="en-US" sz="1800" dirty="0" smtClean="0"/>
            <a:t>Associate Director Facilities Development and Capital Budget</a:t>
          </a:r>
        </a:p>
        <a:p>
          <a:pPr>
            <a:lnSpc>
              <a:spcPct val="100000"/>
            </a:lnSpc>
            <a:spcAft>
              <a:spcPts val="0"/>
            </a:spcAft>
          </a:pPr>
          <a:endParaRPr lang="en-US" sz="2000" dirty="0" smtClean="0"/>
        </a:p>
        <a:p>
          <a:pPr>
            <a:lnSpc>
              <a:spcPct val="100000"/>
            </a:lnSpc>
            <a:spcAft>
              <a:spcPts val="0"/>
            </a:spcAft>
          </a:pPr>
          <a:r>
            <a:rPr lang="en-US" sz="2200" b="1" dirty="0" smtClean="0"/>
            <a:t>Mark Nicasio, AIA, NCARB, GGP, GPCP</a:t>
          </a:r>
        </a:p>
        <a:p>
          <a:pPr>
            <a:lnSpc>
              <a:spcPct val="100000"/>
            </a:lnSpc>
            <a:spcAft>
              <a:spcPts val="0"/>
            </a:spcAft>
          </a:pPr>
          <a:r>
            <a:rPr lang="en-US" sz="1800" dirty="0" smtClean="0"/>
            <a:t>Project Manager</a:t>
          </a:r>
        </a:p>
        <a:p>
          <a:pPr>
            <a:lnSpc>
              <a:spcPct val="100000"/>
            </a:lnSpc>
            <a:spcAft>
              <a:spcPts val="0"/>
            </a:spcAft>
          </a:pPr>
          <a:endParaRPr lang="en-US" sz="2000" dirty="0" smtClean="0"/>
        </a:p>
        <a:p>
          <a:pPr>
            <a:lnSpc>
              <a:spcPct val="100000"/>
            </a:lnSpc>
            <a:spcAft>
              <a:spcPts val="0"/>
            </a:spcAft>
          </a:pPr>
          <a:r>
            <a:rPr lang="en-US" sz="2400" b="1" u="sng" dirty="0" smtClean="0"/>
            <a:t>Perkins + Will</a:t>
          </a:r>
          <a:endParaRPr lang="en-US" sz="2400" dirty="0" smtClean="0"/>
        </a:p>
        <a:p>
          <a:pPr>
            <a:lnSpc>
              <a:spcPct val="100000"/>
            </a:lnSpc>
            <a:spcAft>
              <a:spcPts val="0"/>
            </a:spcAft>
          </a:pPr>
          <a:r>
            <a:rPr lang="en-US" sz="2200" b="1" dirty="0" smtClean="0"/>
            <a:t>Anthony Gianopoulos, AIA, LEED AP BD+C, DBIA</a:t>
          </a:r>
        </a:p>
        <a:p>
          <a:pPr>
            <a:lnSpc>
              <a:spcPct val="100000"/>
            </a:lnSpc>
            <a:spcAft>
              <a:spcPts val="0"/>
            </a:spcAft>
          </a:pPr>
          <a:r>
            <a:rPr lang="en-US" sz="1800" dirty="0" smtClean="0"/>
            <a:t>Principal-in-Charge</a:t>
          </a:r>
        </a:p>
        <a:p>
          <a:pPr>
            <a:lnSpc>
              <a:spcPct val="100000"/>
            </a:lnSpc>
            <a:spcAft>
              <a:spcPts val="0"/>
            </a:spcAft>
          </a:pPr>
          <a:endParaRPr lang="en-US" sz="2000" dirty="0" smtClean="0"/>
        </a:p>
        <a:p>
          <a:pPr>
            <a:lnSpc>
              <a:spcPct val="100000"/>
            </a:lnSpc>
            <a:spcAft>
              <a:spcPts val="0"/>
            </a:spcAft>
          </a:pPr>
          <a:r>
            <a:rPr lang="en-US" sz="2200" b="1" dirty="0" smtClean="0"/>
            <a:t>Andy Clinch, AIA, LEED AP BD+C</a:t>
          </a:r>
        </a:p>
        <a:p>
          <a:pPr>
            <a:lnSpc>
              <a:spcPct val="100000"/>
            </a:lnSpc>
            <a:spcAft>
              <a:spcPts val="0"/>
            </a:spcAft>
          </a:pPr>
          <a:r>
            <a:rPr lang="en-US" sz="1800" dirty="0" smtClean="0"/>
            <a:t>Project Manager</a:t>
          </a:r>
          <a:endParaRPr lang="en-US" sz="1800" dirty="0"/>
        </a:p>
      </dgm:t>
    </dgm:pt>
    <dgm:pt modelId="{EDE39531-6B07-4ED7-AFCB-ABF5A281EC8A}" type="parTrans" cxnId="{EBE7CAD5-A64A-41B6-8E2C-E5AF6D11CC29}">
      <dgm:prSet/>
      <dgm:spPr/>
      <dgm:t>
        <a:bodyPr/>
        <a:lstStyle/>
        <a:p>
          <a:endParaRPr lang="en-US"/>
        </a:p>
      </dgm:t>
    </dgm:pt>
    <dgm:pt modelId="{FB638AA7-DEEB-4294-866A-15A202BE1A18}" type="sibTrans" cxnId="{EBE7CAD5-A64A-41B6-8E2C-E5AF6D11CC29}">
      <dgm:prSet/>
      <dgm:spPr/>
      <dgm:t>
        <a:bodyPr/>
        <a:lstStyle/>
        <a:p>
          <a:endParaRPr lang="en-US"/>
        </a:p>
      </dgm:t>
    </dgm:pt>
    <dgm:pt modelId="{5035B4DA-BAE7-4457-8F6E-446916B84841}" type="pres">
      <dgm:prSet presAssocID="{18C12461-7B94-41C4-862D-CF75DD64EBC6}" presName="linear" presStyleCnt="0">
        <dgm:presLayoutVars>
          <dgm:animLvl val="lvl"/>
          <dgm:resizeHandles val="exact"/>
        </dgm:presLayoutVars>
      </dgm:prSet>
      <dgm:spPr/>
      <dgm:t>
        <a:bodyPr/>
        <a:lstStyle/>
        <a:p>
          <a:endParaRPr lang="en-US"/>
        </a:p>
      </dgm:t>
    </dgm:pt>
    <dgm:pt modelId="{0DA68195-E47A-480E-ABD9-DAA067C4F55C}" type="pres">
      <dgm:prSet presAssocID="{E5832ED5-582B-47ED-851E-AF0983467337}" presName="parentText" presStyleLbl="node1" presStyleIdx="0" presStyleCnt="1" custScaleY="597125" custLinFactNeighborX="-94">
        <dgm:presLayoutVars>
          <dgm:chMax val="0"/>
          <dgm:bulletEnabled val="1"/>
        </dgm:presLayoutVars>
      </dgm:prSet>
      <dgm:spPr/>
      <dgm:t>
        <a:bodyPr/>
        <a:lstStyle/>
        <a:p>
          <a:endParaRPr lang="en-US"/>
        </a:p>
      </dgm:t>
    </dgm:pt>
  </dgm:ptLst>
  <dgm:cxnLst>
    <dgm:cxn modelId="{01ADE35B-6416-47B6-A56A-7DFB42B3521C}" type="presOf" srcId="{18C12461-7B94-41C4-862D-CF75DD64EBC6}" destId="{5035B4DA-BAE7-4457-8F6E-446916B84841}" srcOrd="0" destOrd="0" presId="urn:microsoft.com/office/officeart/2005/8/layout/vList2"/>
    <dgm:cxn modelId="{B8122368-97E5-4D6D-A07B-4A4F59479F67}" type="presOf" srcId="{E5832ED5-582B-47ED-851E-AF0983467337}" destId="{0DA68195-E47A-480E-ABD9-DAA067C4F55C}" srcOrd="0" destOrd="0" presId="urn:microsoft.com/office/officeart/2005/8/layout/vList2"/>
    <dgm:cxn modelId="{EBE7CAD5-A64A-41B6-8E2C-E5AF6D11CC29}" srcId="{18C12461-7B94-41C4-862D-CF75DD64EBC6}" destId="{E5832ED5-582B-47ED-851E-AF0983467337}" srcOrd="0" destOrd="0" parTransId="{EDE39531-6B07-4ED7-AFCB-ABF5A281EC8A}" sibTransId="{FB638AA7-DEEB-4294-866A-15A202BE1A18}"/>
    <dgm:cxn modelId="{505A2057-5F15-4F90-818A-4E75E6A42832}" type="presParOf" srcId="{5035B4DA-BAE7-4457-8F6E-446916B84841}" destId="{0DA68195-E47A-480E-ABD9-DAA067C4F55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C12461-7B94-41C4-862D-CF75DD64EBC6}" type="doc">
      <dgm:prSet loTypeId="urn:microsoft.com/office/officeart/2005/8/layout/vList2" loCatId="list" qsTypeId="urn:microsoft.com/office/officeart/2005/8/quickstyle/simple5" qsCatId="simple" csTypeId="urn:microsoft.com/office/officeart/2005/8/colors/accent5_2" csCatId="accent5" phldr="1"/>
      <dgm:spPr/>
      <dgm:t>
        <a:bodyPr/>
        <a:lstStyle/>
        <a:p>
          <a:endParaRPr lang="en-US"/>
        </a:p>
      </dgm:t>
    </dgm:pt>
    <dgm:pt modelId="{E5832ED5-582B-47ED-851E-AF0983467337}">
      <dgm:prSet/>
      <dgm:spPr/>
      <dgm:t>
        <a:bodyPr/>
        <a:lstStyle/>
        <a:p>
          <a:r>
            <a:rPr lang="en-US" dirty="0" smtClean="0"/>
            <a:t>45,000 GSF</a:t>
          </a:r>
          <a:endParaRPr lang="en-US" dirty="0"/>
        </a:p>
      </dgm:t>
    </dgm:pt>
    <dgm:pt modelId="{EDE39531-6B07-4ED7-AFCB-ABF5A281EC8A}" type="parTrans" cxnId="{EBE7CAD5-A64A-41B6-8E2C-E5AF6D11CC29}">
      <dgm:prSet/>
      <dgm:spPr/>
      <dgm:t>
        <a:bodyPr/>
        <a:lstStyle/>
        <a:p>
          <a:endParaRPr lang="en-US"/>
        </a:p>
      </dgm:t>
    </dgm:pt>
    <dgm:pt modelId="{FB638AA7-DEEB-4294-866A-15A202BE1A18}" type="sibTrans" cxnId="{EBE7CAD5-A64A-41B6-8E2C-E5AF6D11CC29}">
      <dgm:prSet/>
      <dgm:spPr/>
      <dgm:t>
        <a:bodyPr/>
        <a:lstStyle/>
        <a:p>
          <a:endParaRPr lang="en-US"/>
        </a:p>
      </dgm:t>
    </dgm:pt>
    <dgm:pt modelId="{4865E646-C435-4AFA-AF0D-478E63C1D49A}">
      <dgm:prSet/>
      <dgm:spPr/>
      <dgm:t>
        <a:bodyPr/>
        <a:lstStyle/>
        <a:p>
          <a:r>
            <a:rPr lang="en-US" dirty="0" smtClean="0"/>
            <a:t>Instructional and research space serving STEM education</a:t>
          </a:r>
          <a:endParaRPr lang="en-US" dirty="0"/>
        </a:p>
      </dgm:t>
    </dgm:pt>
    <dgm:pt modelId="{25C6FE4B-399F-4750-8A28-D1279A4AB685}" type="parTrans" cxnId="{FC5AD5DF-B609-4035-B92C-40BA6F0769DC}">
      <dgm:prSet/>
      <dgm:spPr/>
      <dgm:t>
        <a:bodyPr/>
        <a:lstStyle/>
        <a:p>
          <a:endParaRPr lang="en-US"/>
        </a:p>
      </dgm:t>
    </dgm:pt>
    <dgm:pt modelId="{E952C605-C1B6-4222-90E1-9F38D7695E3B}" type="sibTrans" cxnId="{FC5AD5DF-B609-4035-B92C-40BA6F0769DC}">
      <dgm:prSet/>
      <dgm:spPr/>
      <dgm:t>
        <a:bodyPr/>
        <a:lstStyle/>
        <a:p>
          <a:endParaRPr lang="en-US"/>
        </a:p>
      </dgm:t>
    </dgm:pt>
    <dgm:pt modelId="{D4F3303E-1CE4-4E76-B7BF-BE4A42594B2A}">
      <dgm:prSet/>
      <dgm:spPr/>
      <dgm:t>
        <a:bodyPr/>
        <a:lstStyle/>
        <a:p>
          <a:r>
            <a:rPr lang="en-US" dirty="0"/>
            <a:t>Maximize </a:t>
          </a:r>
          <a:r>
            <a:rPr lang="en-US" dirty="0" smtClean="0"/>
            <a:t>space </a:t>
          </a:r>
          <a:r>
            <a:rPr lang="en-US" dirty="0"/>
            <a:t>consistent with national best practices</a:t>
          </a:r>
        </a:p>
      </dgm:t>
    </dgm:pt>
    <dgm:pt modelId="{3561E94D-32B4-45D8-BCBE-F5F2983F0253}" type="parTrans" cxnId="{BA8F11CA-A929-45A0-89EF-72E08095C91E}">
      <dgm:prSet/>
      <dgm:spPr/>
      <dgm:t>
        <a:bodyPr/>
        <a:lstStyle/>
        <a:p>
          <a:endParaRPr lang="en-US"/>
        </a:p>
      </dgm:t>
    </dgm:pt>
    <dgm:pt modelId="{4CC88191-7723-4B29-BED5-4E2F90DCDAD1}" type="sibTrans" cxnId="{BA8F11CA-A929-45A0-89EF-72E08095C91E}">
      <dgm:prSet/>
      <dgm:spPr/>
      <dgm:t>
        <a:bodyPr/>
        <a:lstStyle/>
        <a:p>
          <a:endParaRPr lang="en-US"/>
        </a:p>
      </dgm:t>
    </dgm:pt>
    <dgm:pt modelId="{B3F75438-5C74-42ED-9EAF-7F68149AD3C3}">
      <dgm:prSet/>
      <dgm:spPr/>
      <dgm:t>
        <a:bodyPr/>
        <a:lstStyle/>
        <a:p>
          <a:r>
            <a:rPr lang="en-US" dirty="0" smtClean="0"/>
            <a:t>Two siting options</a:t>
          </a:r>
          <a:endParaRPr lang="en-US" dirty="0"/>
        </a:p>
      </dgm:t>
    </dgm:pt>
    <dgm:pt modelId="{67FB314F-A9BA-4E07-9188-6AFC1E54CF5D}" type="parTrans" cxnId="{940D1930-6EEF-428D-BC28-CBE1563DE565}">
      <dgm:prSet/>
      <dgm:spPr/>
      <dgm:t>
        <a:bodyPr/>
        <a:lstStyle/>
        <a:p>
          <a:endParaRPr lang="en-US"/>
        </a:p>
      </dgm:t>
    </dgm:pt>
    <dgm:pt modelId="{B2266228-C781-47F0-BEFA-6473356AEEC8}" type="sibTrans" cxnId="{940D1930-6EEF-428D-BC28-CBE1563DE565}">
      <dgm:prSet/>
      <dgm:spPr/>
      <dgm:t>
        <a:bodyPr/>
        <a:lstStyle/>
        <a:p>
          <a:endParaRPr lang="en-US"/>
        </a:p>
      </dgm:t>
    </dgm:pt>
    <dgm:pt modelId="{5035B4DA-BAE7-4457-8F6E-446916B84841}" type="pres">
      <dgm:prSet presAssocID="{18C12461-7B94-41C4-862D-CF75DD64EBC6}" presName="linear" presStyleCnt="0">
        <dgm:presLayoutVars>
          <dgm:animLvl val="lvl"/>
          <dgm:resizeHandles val="exact"/>
        </dgm:presLayoutVars>
      </dgm:prSet>
      <dgm:spPr/>
      <dgm:t>
        <a:bodyPr/>
        <a:lstStyle/>
        <a:p>
          <a:endParaRPr lang="en-US"/>
        </a:p>
      </dgm:t>
    </dgm:pt>
    <dgm:pt modelId="{0DA68195-E47A-480E-ABD9-DAA067C4F55C}" type="pres">
      <dgm:prSet presAssocID="{E5832ED5-582B-47ED-851E-AF0983467337}" presName="parentText" presStyleLbl="node1" presStyleIdx="0" presStyleCnt="4">
        <dgm:presLayoutVars>
          <dgm:chMax val="0"/>
          <dgm:bulletEnabled val="1"/>
        </dgm:presLayoutVars>
      </dgm:prSet>
      <dgm:spPr/>
      <dgm:t>
        <a:bodyPr/>
        <a:lstStyle/>
        <a:p>
          <a:endParaRPr lang="en-US"/>
        </a:p>
      </dgm:t>
    </dgm:pt>
    <dgm:pt modelId="{A2256495-1E37-4C09-8E05-FA158EC05E56}" type="pres">
      <dgm:prSet presAssocID="{FB638AA7-DEEB-4294-866A-15A202BE1A18}" presName="spacer" presStyleCnt="0"/>
      <dgm:spPr/>
    </dgm:pt>
    <dgm:pt modelId="{88060E04-0345-44E1-A96B-814A8D275D2E}" type="pres">
      <dgm:prSet presAssocID="{4865E646-C435-4AFA-AF0D-478E63C1D49A}" presName="parentText" presStyleLbl="node1" presStyleIdx="1" presStyleCnt="4">
        <dgm:presLayoutVars>
          <dgm:chMax val="0"/>
          <dgm:bulletEnabled val="1"/>
        </dgm:presLayoutVars>
      </dgm:prSet>
      <dgm:spPr/>
      <dgm:t>
        <a:bodyPr/>
        <a:lstStyle/>
        <a:p>
          <a:endParaRPr lang="en-US"/>
        </a:p>
      </dgm:t>
    </dgm:pt>
    <dgm:pt modelId="{DC36BC9A-2855-4DEB-8FE6-611FCB1695DE}" type="pres">
      <dgm:prSet presAssocID="{E952C605-C1B6-4222-90E1-9F38D7695E3B}" presName="spacer" presStyleCnt="0"/>
      <dgm:spPr/>
    </dgm:pt>
    <dgm:pt modelId="{C97A5B6F-E6DF-4F01-9534-E3416FBCBE80}" type="pres">
      <dgm:prSet presAssocID="{D4F3303E-1CE4-4E76-B7BF-BE4A42594B2A}" presName="parentText" presStyleLbl="node1" presStyleIdx="2" presStyleCnt="4">
        <dgm:presLayoutVars>
          <dgm:chMax val="0"/>
          <dgm:bulletEnabled val="1"/>
        </dgm:presLayoutVars>
      </dgm:prSet>
      <dgm:spPr/>
      <dgm:t>
        <a:bodyPr/>
        <a:lstStyle/>
        <a:p>
          <a:endParaRPr lang="en-US"/>
        </a:p>
      </dgm:t>
    </dgm:pt>
    <dgm:pt modelId="{FE20E7E6-0FD3-44D9-BBBF-5F2C28FBED2A}" type="pres">
      <dgm:prSet presAssocID="{4CC88191-7723-4B29-BED5-4E2F90DCDAD1}" presName="spacer" presStyleCnt="0"/>
      <dgm:spPr/>
    </dgm:pt>
    <dgm:pt modelId="{4C6BFEAB-678D-4CB1-A939-B0093E2265F2}" type="pres">
      <dgm:prSet presAssocID="{B3F75438-5C74-42ED-9EAF-7F68149AD3C3}" presName="parentText" presStyleLbl="node1" presStyleIdx="3" presStyleCnt="4">
        <dgm:presLayoutVars>
          <dgm:chMax val="0"/>
          <dgm:bulletEnabled val="1"/>
        </dgm:presLayoutVars>
      </dgm:prSet>
      <dgm:spPr/>
      <dgm:t>
        <a:bodyPr/>
        <a:lstStyle/>
        <a:p>
          <a:endParaRPr lang="en-US"/>
        </a:p>
      </dgm:t>
    </dgm:pt>
  </dgm:ptLst>
  <dgm:cxnLst>
    <dgm:cxn modelId="{FC5AD5DF-B609-4035-B92C-40BA6F0769DC}" srcId="{18C12461-7B94-41C4-862D-CF75DD64EBC6}" destId="{4865E646-C435-4AFA-AF0D-478E63C1D49A}" srcOrd="1" destOrd="0" parTransId="{25C6FE4B-399F-4750-8A28-D1279A4AB685}" sibTransId="{E952C605-C1B6-4222-90E1-9F38D7695E3B}"/>
    <dgm:cxn modelId="{FE8B0185-A4EC-4DA3-9C69-9EBF8426CDF6}" type="presOf" srcId="{B3F75438-5C74-42ED-9EAF-7F68149AD3C3}" destId="{4C6BFEAB-678D-4CB1-A939-B0093E2265F2}" srcOrd="0" destOrd="0" presId="urn:microsoft.com/office/officeart/2005/8/layout/vList2"/>
    <dgm:cxn modelId="{DDFABD97-865B-4EF7-98A7-719528A8F407}" type="presOf" srcId="{D4F3303E-1CE4-4E76-B7BF-BE4A42594B2A}" destId="{C97A5B6F-E6DF-4F01-9534-E3416FBCBE80}" srcOrd="0" destOrd="0" presId="urn:microsoft.com/office/officeart/2005/8/layout/vList2"/>
    <dgm:cxn modelId="{BA8F11CA-A929-45A0-89EF-72E08095C91E}" srcId="{18C12461-7B94-41C4-862D-CF75DD64EBC6}" destId="{D4F3303E-1CE4-4E76-B7BF-BE4A42594B2A}" srcOrd="2" destOrd="0" parTransId="{3561E94D-32B4-45D8-BCBE-F5F2983F0253}" sibTransId="{4CC88191-7723-4B29-BED5-4E2F90DCDAD1}"/>
    <dgm:cxn modelId="{940D1930-6EEF-428D-BC28-CBE1563DE565}" srcId="{18C12461-7B94-41C4-862D-CF75DD64EBC6}" destId="{B3F75438-5C74-42ED-9EAF-7F68149AD3C3}" srcOrd="3" destOrd="0" parTransId="{67FB314F-A9BA-4E07-9188-6AFC1E54CF5D}" sibTransId="{B2266228-C781-47F0-BEFA-6473356AEEC8}"/>
    <dgm:cxn modelId="{EBE7CAD5-A64A-41B6-8E2C-E5AF6D11CC29}" srcId="{18C12461-7B94-41C4-862D-CF75DD64EBC6}" destId="{E5832ED5-582B-47ED-851E-AF0983467337}" srcOrd="0" destOrd="0" parTransId="{EDE39531-6B07-4ED7-AFCB-ABF5A281EC8A}" sibTransId="{FB638AA7-DEEB-4294-866A-15A202BE1A18}"/>
    <dgm:cxn modelId="{D2B99D2D-2C48-4F0C-B728-01CC692609D3}" type="presOf" srcId="{4865E646-C435-4AFA-AF0D-478E63C1D49A}" destId="{88060E04-0345-44E1-A96B-814A8D275D2E}" srcOrd="0" destOrd="0" presId="urn:microsoft.com/office/officeart/2005/8/layout/vList2"/>
    <dgm:cxn modelId="{01ADE35B-6416-47B6-A56A-7DFB42B3521C}" type="presOf" srcId="{18C12461-7B94-41C4-862D-CF75DD64EBC6}" destId="{5035B4DA-BAE7-4457-8F6E-446916B84841}" srcOrd="0" destOrd="0" presId="urn:microsoft.com/office/officeart/2005/8/layout/vList2"/>
    <dgm:cxn modelId="{B8122368-97E5-4D6D-A07B-4A4F59479F67}" type="presOf" srcId="{E5832ED5-582B-47ED-851E-AF0983467337}" destId="{0DA68195-E47A-480E-ABD9-DAA067C4F55C}" srcOrd="0" destOrd="0" presId="urn:microsoft.com/office/officeart/2005/8/layout/vList2"/>
    <dgm:cxn modelId="{505A2057-5F15-4F90-818A-4E75E6A42832}" type="presParOf" srcId="{5035B4DA-BAE7-4457-8F6E-446916B84841}" destId="{0DA68195-E47A-480E-ABD9-DAA067C4F55C}" srcOrd="0" destOrd="0" presId="urn:microsoft.com/office/officeart/2005/8/layout/vList2"/>
    <dgm:cxn modelId="{5B74A9F5-F159-4845-AE6A-2CEF2DEDBA41}" type="presParOf" srcId="{5035B4DA-BAE7-4457-8F6E-446916B84841}" destId="{A2256495-1E37-4C09-8E05-FA158EC05E56}" srcOrd="1" destOrd="0" presId="urn:microsoft.com/office/officeart/2005/8/layout/vList2"/>
    <dgm:cxn modelId="{64202E84-2161-4636-B5CB-4B2F11D8609E}" type="presParOf" srcId="{5035B4DA-BAE7-4457-8F6E-446916B84841}" destId="{88060E04-0345-44E1-A96B-814A8D275D2E}" srcOrd="2" destOrd="0" presId="urn:microsoft.com/office/officeart/2005/8/layout/vList2"/>
    <dgm:cxn modelId="{B5E9D56A-28C5-4669-A2C2-7BA5079E9125}" type="presParOf" srcId="{5035B4DA-BAE7-4457-8F6E-446916B84841}" destId="{DC36BC9A-2855-4DEB-8FE6-611FCB1695DE}" srcOrd="3" destOrd="0" presId="urn:microsoft.com/office/officeart/2005/8/layout/vList2"/>
    <dgm:cxn modelId="{A9BEE06A-2FAA-4A0E-B881-3C5456C86383}" type="presParOf" srcId="{5035B4DA-BAE7-4457-8F6E-446916B84841}" destId="{C97A5B6F-E6DF-4F01-9534-E3416FBCBE80}" srcOrd="4" destOrd="0" presId="urn:microsoft.com/office/officeart/2005/8/layout/vList2"/>
    <dgm:cxn modelId="{C2B6A307-D101-423C-9E0B-53349DDDD7D2}" type="presParOf" srcId="{5035B4DA-BAE7-4457-8F6E-446916B84841}" destId="{FE20E7E6-0FD3-44D9-BBBF-5F2C28FBED2A}" srcOrd="5" destOrd="0" presId="urn:microsoft.com/office/officeart/2005/8/layout/vList2"/>
    <dgm:cxn modelId="{7A71CD61-880C-407D-B9CF-85C2A6F469E3}" type="presParOf" srcId="{5035B4DA-BAE7-4457-8F6E-446916B84841}" destId="{4C6BFEAB-678D-4CB1-A939-B0093E2265F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9C5CAF-6F8E-497C-B316-535DDFEE9514}"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048086DA-4F2B-40D0-9BCE-2BAD0291359A}">
      <dgm:prSet/>
      <dgm:spPr>
        <a:solidFill>
          <a:schemeClr val="accent1"/>
        </a:solidFill>
      </dgm:spPr>
      <dgm:t>
        <a:bodyPr/>
        <a:lstStyle/>
        <a:p>
          <a:r>
            <a:rPr lang="en-US" b="1" dirty="0" smtClean="0"/>
            <a:t>Question 1a Part 1</a:t>
          </a:r>
          <a:endParaRPr lang="en-US" b="1" dirty="0"/>
        </a:p>
      </dgm:t>
    </dgm:pt>
    <dgm:pt modelId="{748061B1-58E1-44FD-8174-F537C99D7C2D}" type="parTrans" cxnId="{B57D0B44-1942-4487-B728-C80E27E6F796}">
      <dgm:prSet/>
      <dgm:spPr/>
      <dgm:t>
        <a:bodyPr/>
        <a:lstStyle/>
        <a:p>
          <a:endParaRPr lang="en-US"/>
        </a:p>
      </dgm:t>
    </dgm:pt>
    <dgm:pt modelId="{549C46DE-6F44-404A-B68F-06B915E69EC4}" type="sibTrans" cxnId="{B57D0B44-1942-4487-B728-C80E27E6F796}">
      <dgm:prSet/>
      <dgm:spPr/>
      <dgm:t>
        <a:bodyPr/>
        <a:lstStyle/>
        <a:p>
          <a:endParaRPr lang="en-US"/>
        </a:p>
      </dgm:t>
    </dgm:pt>
    <dgm:pt modelId="{AC109378-2633-48E1-B9C5-AC663401FECE}">
      <dgm:prSet/>
      <dgm:spPr/>
      <dgm:t>
        <a:bodyPr/>
        <a:lstStyle/>
        <a:p>
          <a:r>
            <a:rPr lang="en-US" dirty="0" smtClean="0"/>
            <a:t>In Section 1 – it states a planned notice-to-proceed date of July, 2018.  What NTP is this intended to describe?</a:t>
          </a:r>
          <a:endParaRPr lang="en-US" dirty="0"/>
        </a:p>
      </dgm:t>
    </dgm:pt>
    <dgm:pt modelId="{49D1E431-01FA-4500-B413-B6FCAC1C4248}" type="parTrans" cxnId="{1E1EB38E-FD47-4575-B30F-62B4414BB744}">
      <dgm:prSet/>
      <dgm:spPr/>
      <dgm:t>
        <a:bodyPr/>
        <a:lstStyle/>
        <a:p>
          <a:endParaRPr lang="en-US"/>
        </a:p>
      </dgm:t>
    </dgm:pt>
    <dgm:pt modelId="{7DF89F07-7B95-41EF-BC01-C257CDF96A99}" type="sibTrans" cxnId="{1E1EB38E-FD47-4575-B30F-62B4414BB744}">
      <dgm:prSet/>
      <dgm:spPr/>
      <dgm:t>
        <a:bodyPr/>
        <a:lstStyle/>
        <a:p>
          <a:endParaRPr lang="en-US"/>
        </a:p>
      </dgm:t>
    </dgm:pt>
    <dgm:pt modelId="{A01CDAA7-2322-483C-A922-93FE99E56B81}">
      <dgm:prSet/>
      <dgm:spPr>
        <a:solidFill>
          <a:schemeClr val="accent1"/>
        </a:solidFill>
      </dgm:spPr>
      <dgm:t>
        <a:bodyPr/>
        <a:lstStyle/>
        <a:p>
          <a:r>
            <a:rPr lang="en-US" b="1" dirty="0" smtClean="0"/>
            <a:t>Response</a:t>
          </a:r>
          <a:endParaRPr lang="en-US" b="1" dirty="0"/>
        </a:p>
      </dgm:t>
    </dgm:pt>
    <dgm:pt modelId="{343D7B19-A645-4D3D-9D04-672E84C959AA}" type="parTrans" cxnId="{1DDD3C17-AE1B-41CB-83F3-76552CF64AEF}">
      <dgm:prSet/>
      <dgm:spPr/>
      <dgm:t>
        <a:bodyPr/>
        <a:lstStyle/>
        <a:p>
          <a:endParaRPr lang="en-US"/>
        </a:p>
      </dgm:t>
    </dgm:pt>
    <dgm:pt modelId="{3F882491-0BD4-414E-9548-7F9AA27A1D7A}" type="sibTrans" cxnId="{1DDD3C17-AE1B-41CB-83F3-76552CF64AEF}">
      <dgm:prSet/>
      <dgm:spPr/>
      <dgm:t>
        <a:bodyPr/>
        <a:lstStyle/>
        <a:p>
          <a:endParaRPr lang="en-US"/>
        </a:p>
      </dgm:t>
    </dgm:pt>
    <dgm:pt modelId="{764D493A-E588-43F2-9B98-5483AF9D4646}">
      <dgm:prSet/>
      <dgm:spPr/>
      <dgm:t>
        <a:bodyPr/>
        <a:lstStyle/>
        <a:p>
          <a:r>
            <a:rPr lang="en-US" dirty="0" smtClean="0"/>
            <a:t>The Notice to Proceed is referring to the PRC approval to start the selection of the GC/CM team.</a:t>
          </a:r>
          <a:endParaRPr lang="en-US" dirty="0"/>
        </a:p>
      </dgm:t>
    </dgm:pt>
    <dgm:pt modelId="{5652A24B-1C03-408D-A3AF-4F42A66737BC}" type="parTrans" cxnId="{4C210882-F45A-491A-9F68-20921F24726A}">
      <dgm:prSet/>
      <dgm:spPr/>
      <dgm:t>
        <a:bodyPr/>
        <a:lstStyle/>
        <a:p>
          <a:endParaRPr lang="en-US"/>
        </a:p>
      </dgm:t>
    </dgm:pt>
    <dgm:pt modelId="{72C056CB-8BF8-434D-AF77-5447BE9E0114}" type="sibTrans" cxnId="{4C210882-F45A-491A-9F68-20921F24726A}">
      <dgm:prSet/>
      <dgm:spPr/>
      <dgm:t>
        <a:bodyPr/>
        <a:lstStyle/>
        <a:p>
          <a:endParaRPr lang="en-US"/>
        </a:p>
      </dgm:t>
    </dgm:pt>
    <dgm:pt modelId="{18F8C84B-BA87-4FB4-9719-344E7C9509C1}" type="pres">
      <dgm:prSet presAssocID="{049C5CAF-6F8E-497C-B316-535DDFEE9514}" presName="Name0" presStyleCnt="0">
        <dgm:presLayoutVars>
          <dgm:dir/>
          <dgm:animLvl val="lvl"/>
          <dgm:resizeHandles val="exact"/>
        </dgm:presLayoutVars>
      </dgm:prSet>
      <dgm:spPr/>
      <dgm:t>
        <a:bodyPr/>
        <a:lstStyle/>
        <a:p>
          <a:endParaRPr lang="en-US"/>
        </a:p>
      </dgm:t>
    </dgm:pt>
    <dgm:pt modelId="{FF43795C-DCDC-4BA8-9F76-BCA96B67AF00}" type="pres">
      <dgm:prSet presAssocID="{048086DA-4F2B-40D0-9BCE-2BAD0291359A}" presName="composite" presStyleCnt="0"/>
      <dgm:spPr/>
    </dgm:pt>
    <dgm:pt modelId="{ECF87F11-E5A8-4DF5-A90A-B7BDF8EACBF3}" type="pres">
      <dgm:prSet presAssocID="{048086DA-4F2B-40D0-9BCE-2BAD0291359A}" presName="parTx" presStyleLbl="alignNode1" presStyleIdx="0" presStyleCnt="2">
        <dgm:presLayoutVars>
          <dgm:chMax val="0"/>
          <dgm:chPref val="0"/>
          <dgm:bulletEnabled val="1"/>
        </dgm:presLayoutVars>
      </dgm:prSet>
      <dgm:spPr/>
      <dgm:t>
        <a:bodyPr/>
        <a:lstStyle/>
        <a:p>
          <a:endParaRPr lang="en-US"/>
        </a:p>
      </dgm:t>
    </dgm:pt>
    <dgm:pt modelId="{04DA96B1-A362-4520-A386-3AC784D3A288}" type="pres">
      <dgm:prSet presAssocID="{048086DA-4F2B-40D0-9BCE-2BAD0291359A}" presName="desTx" presStyleLbl="alignAccFollowNode1" presStyleIdx="0" presStyleCnt="2">
        <dgm:presLayoutVars>
          <dgm:bulletEnabled val="1"/>
        </dgm:presLayoutVars>
      </dgm:prSet>
      <dgm:spPr/>
      <dgm:t>
        <a:bodyPr/>
        <a:lstStyle/>
        <a:p>
          <a:endParaRPr lang="en-US"/>
        </a:p>
      </dgm:t>
    </dgm:pt>
    <dgm:pt modelId="{80502426-B889-4F56-849A-739E5A7BFDD0}" type="pres">
      <dgm:prSet presAssocID="{549C46DE-6F44-404A-B68F-06B915E69EC4}" presName="space" presStyleCnt="0"/>
      <dgm:spPr/>
    </dgm:pt>
    <dgm:pt modelId="{69FB8930-26F8-411B-857E-761E204D28F1}" type="pres">
      <dgm:prSet presAssocID="{A01CDAA7-2322-483C-A922-93FE99E56B81}" presName="composite" presStyleCnt="0"/>
      <dgm:spPr/>
    </dgm:pt>
    <dgm:pt modelId="{6D5E13E4-4DCC-401C-92A5-CDC806CCF4F0}" type="pres">
      <dgm:prSet presAssocID="{A01CDAA7-2322-483C-A922-93FE99E56B81}" presName="parTx" presStyleLbl="alignNode1" presStyleIdx="1" presStyleCnt="2">
        <dgm:presLayoutVars>
          <dgm:chMax val="0"/>
          <dgm:chPref val="0"/>
          <dgm:bulletEnabled val="1"/>
        </dgm:presLayoutVars>
      </dgm:prSet>
      <dgm:spPr/>
      <dgm:t>
        <a:bodyPr/>
        <a:lstStyle/>
        <a:p>
          <a:endParaRPr lang="en-US"/>
        </a:p>
      </dgm:t>
    </dgm:pt>
    <dgm:pt modelId="{78988527-AAF2-45EA-B6C9-74906040B72F}" type="pres">
      <dgm:prSet presAssocID="{A01CDAA7-2322-483C-A922-93FE99E56B81}" presName="desTx" presStyleLbl="alignAccFollowNode1" presStyleIdx="1" presStyleCnt="2">
        <dgm:presLayoutVars>
          <dgm:bulletEnabled val="1"/>
        </dgm:presLayoutVars>
      </dgm:prSet>
      <dgm:spPr/>
      <dgm:t>
        <a:bodyPr/>
        <a:lstStyle/>
        <a:p>
          <a:endParaRPr lang="en-US"/>
        </a:p>
      </dgm:t>
    </dgm:pt>
  </dgm:ptLst>
  <dgm:cxnLst>
    <dgm:cxn modelId="{209FB576-245B-457B-8AD6-9F44EEDC1B86}" type="presOf" srcId="{A01CDAA7-2322-483C-A922-93FE99E56B81}" destId="{6D5E13E4-4DCC-401C-92A5-CDC806CCF4F0}" srcOrd="0" destOrd="0" presId="urn:microsoft.com/office/officeart/2005/8/layout/hList1"/>
    <dgm:cxn modelId="{B57D0B44-1942-4487-B728-C80E27E6F796}" srcId="{049C5CAF-6F8E-497C-B316-535DDFEE9514}" destId="{048086DA-4F2B-40D0-9BCE-2BAD0291359A}" srcOrd="0" destOrd="0" parTransId="{748061B1-58E1-44FD-8174-F537C99D7C2D}" sibTransId="{549C46DE-6F44-404A-B68F-06B915E69EC4}"/>
    <dgm:cxn modelId="{9CAADD97-C472-43EB-A8D2-E1FF88C7F6FF}" type="presOf" srcId="{764D493A-E588-43F2-9B98-5483AF9D4646}" destId="{78988527-AAF2-45EA-B6C9-74906040B72F}" srcOrd="0" destOrd="0" presId="urn:microsoft.com/office/officeart/2005/8/layout/hList1"/>
    <dgm:cxn modelId="{1E1EB38E-FD47-4575-B30F-62B4414BB744}" srcId="{048086DA-4F2B-40D0-9BCE-2BAD0291359A}" destId="{AC109378-2633-48E1-B9C5-AC663401FECE}" srcOrd="0" destOrd="0" parTransId="{49D1E431-01FA-4500-B413-B6FCAC1C4248}" sibTransId="{7DF89F07-7B95-41EF-BC01-C257CDF96A99}"/>
    <dgm:cxn modelId="{C82CE3AB-33C2-4562-AA37-2C1C0FEE27F3}" type="presOf" srcId="{048086DA-4F2B-40D0-9BCE-2BAD0291359A}" destId="{ECF87F11-E5A8-4DF5-A90A-B7BDF8EACBF3}" srcOrd="0" destOrd="0" presId="urn:microsoft.com/office/officeart/2005/8/layout/hList1"/>
    <dgm:cxn modelId="{3EFF168F-2871-4AE1-AE8C-6DD7100B837C}" type="presOf" srcId="{AC109378-2633-48E1-B9C5-AC663401FECE}" destId="{04DA96B1-A362-4520-A386-3AC784D3A288}" srcOrd="0" destOrd="0" presId="urn:microsoft.com/office/officeart/2005/8/layout/hList1"/>
    <dgm:cxn modelId="{01ACC552-45FF-496E-A64A-DA20552421AC}" type="presOf" srcId="{049C5CAF-6F8E-497C-B316-535DDFEE9514}" destId="{18F8C84B-BA87-4FB4-9719-344E7C9509C1}" srcOrd="0" destOrd="0" presId="urn:microsoft.com/office/officeart/2005/8/layout/hList1"/>
    <dgm:cxn modelId="{1DDD3C17-AE1B-41CB-83F3-76552CF64AEF}" srcId="{049C5CAF-6F8E-497C-B316-535DDFEE9514}" destId="{A01CDAA7-2322-483C-A922-93FE99E56B81}" srcOrd="1" destOrd="0" parTransId="{343D7B19-A645-4D3D-9D04-672E84C959AA}" sibTransId="{3F882491-0BD4-414E-9548-7F9AA27A1D7A}"/>
    <dgm:cxn modelId="{4C210882-F45A-491A-9F68-20921F24726A}" srcId="{A01CDAA7-2322-483C-A922-93FE99E56B81}" destId="{764D493A-E588-43F2-9B98-5483AF9D4646}" srcOrd="0" destOrd="0" parTransId="{5652A24B-1C03-408D-A3AF-4F42A66737BC}" sibTransId="{72C056CB-8BF8-434D-AF77-5447BE9E0114}"/>
    <dgm:cxn modelId="{FC9808DA-F486-46CF-A329-B6D7055FA6F8}" type="presParOf" srcId="{18F8C84B-BA87-4FB4-9719-344E7C9509C1}" destId="{FF43795C-DCDC-4BA8-9F76-BCA96B67AF00}" srcOrd="0" destOrd="0" presId="urn:microsoft.com/office/officeart/2005/8/layout/hList1"/>
    <dgm:cxn modelId="{4A5D9AB0-5835-4C9B-9409-579CBED9F8F8}" type="presParOf" srcId="{FF43795C-DCDC-4BA8-9F76-BCA96B67AF00}" destId="{ECF87F11-E5A8-4DF5-A90A-B7BDF8EACBF3}" srcOrd="0" destOrd="0" presId="urn:microsoft.com/office/officeart/2005/8/layout/hList1"/>
    <dgm:cxn modelId="{0F7348FE-4AE0-4BC4-BA95-B23B9677B95E}" type="presParOf" srcId="{FF43795C-DCDC-4BA8-9F76-BCA96B67AF00}" destId="{04DA96B1-A362-4520-A386-3AC784D3A288}" srcOrd="1" destOrd="0" presId="urn:microsoft.com/office/officeart/2005/8/layout/hList1"/>
    <dgm:cxn modelId="{ACA87F8D-5D74-42C8-84F9-9EC81FB5574B}" type="presParOf" srcId="{18F8C84B-BA87-4FB4-9719-344E7C9509C1}" destId="{80502426-B889-4F56-849A-739E5A7BFDD0}" srcOrd="1" destOrd="0" presId="urn:microsoft.com/office/officeart/2005/8/layout/hList1"/>
    <dgm:cxn modelId="{5313D654-973E-4765-9B30-E7498292C04F}" type="presParOf" srcId="{18F8C84B-BA87-4FB4-9719-344E7C9509C1}" destId="{69FB8930-26F8-411B-857E-761E204D28F1}" srcOrd="2" destOrd="0" presId="urn:microsoft.com/office/officeart/2005/8/layout/hList1"/>
    <dgm:cxn modelId="{E7839A85-AAD3-4C62-89FE-F6BFD83C9B6F}" type="presParOf" srcId="{69FB8930-26F8-411B-857E-761E204D28F1}" destId="{6D5E13E4-4DCC-401C-92A5-CDC806CCF4F0}" srcOrd="0" destOrd="0" presId="urn:microsoft.com/office/officeart/2005/8/layout/hList1"/>
    <dgm:cxn modelId="{B895A82F-54AA-4FFF-AECD-DC364E2CD952}" type="presParOf" srcId="{69FB8930-26F8-411B-857E-761E204D28F1}" destId="{78988527-AAF2-45EA-B6C9-74906040B72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9C5CAF-6F8E-497C-B316-535DDFEE9514}"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048086DA-4F2B-40D0-9BCE-2BAD0291359A}">
      <dgm:prSet/>
      <dgm:spPr>
        <a:solidFill>
          <a:schemeClr val="accent1"/>
        </a:solidFill>
      </dgm:spPr>
      <dgm:t>
        <a:bodyPr/>
        <a:lstStyle/>
        <a:p>
          <a:r>
            <a:rPr lang="en-US" b="1" dirty="0" smtClean="0"/>
            <a:t>Question 1a Part 2</a:t>
          </a:r>
          <a:endParaRPr lang="en-US" b="1" dirty="0"/>
        </a:p>
      </dgm:t>
    </dgm:pt>
    <dgm:pt modelId="{748061B1-58E1-44FD-8174-F537C99D7C2D}" type="parTrans" cxnId="{B57D0B44-1942-4487-B728-C80E27E6F796}">
      <dgm:prSet/>
      <dgm:spPr/>
      <dgm:t>
        <a:bodyPr/>
        <a:lstStyle/>
        <a:p>
          <a:endParaRPr lang="en-US"/>
        </a:p>
      </dgm:t>
    </dgm:pt>
    <dgm:pt modelId="{549C46DE-6F44-404A-B68F-06B915E69EC4}" type="sibTrans" cxnId="{B57D0B44-1942-4487-B728-C80E27E6F796}">
      <dgm:prSet/>
      <dgm:spPr/>
      <dgm:t>
        <a:bodyPr/>
        <a:lstStyle/>
        <a:p>
          <a:endParaRPr lang="en-US"/>
        </a:p>
      </dgm:t>
    </dgm:pt>
    <dgm:pt modelId="{AC109378-2633-48E1-B9C5-AC663401FECE}">
      <dgm:prSet/>
      <dgm:spPr/>
      <dgm:t>
        <a:bodyPr/>
        <a:lstStyle/>
        <a:p>
          <a:r>
            <a:rPr lang="en-US" dirty="0" smtClean="0"/>
            <a:t>Please submit a schedule in larger size so it is readable.</a:t>
          </a:r>
          <a:endParaRPr lang="en-US" dirty="0"/>
        </a:p>
      </dgm:t>
    </dgm:pt>
    <dgm:pt modelId="{49D1E431-01FA-4500-B413-B6FCAC1C4248}" type="parTrans" cxnId="{1E1EB38E-FD47-4575-B30F-62B4414BB744}">
      <dgm:prSet/>
      <dgm:spPr/>
      <dgm:t>
        <a:bodyPr/>
        <a:lstStyle/>
        <a:p>
          <a:endParaRPr lang="en-US"/>
        </a:p>
      </dgm:t>
    </dgm:pt>
    <dgm:pt modelId="{7DF89F07-7B95-41EF-BC01-C257CDF96A99}" type="sibTrans" cxnId="{1E1EB38E-FD47-4575-B30F-62B4414BB744}">
      <dgm:prSet/>
      <dgm:spPr/>
      <dgm:t>
        <a:bodyPr/>
        <a:lstStyle/>
        <a:p>
          <a:endParaRPr lang="en-US"/>
        </a:p>
      </dgm:t>
    </dgm:pt>
    <dgm:pt modelId="{A01CDAA7-2322-483C-A922-93FE99E56B81}">
      <dgm:prSet/>
      <dgm:spPr>
        <a:solidFill>
          <a:schemeClr val="accent1"/>
        </a:solidFill>
      </dgm:spPr>
      <dgm:t>
        <a:bodyPr/>
        <a:lstStyle/>
        <a:p>
          <a:r>
            <a:rPr lang="en-US" b="1" dirty="0" smtClean="0"/>
            <a:t>Response</a:t>
          </a:r>
          <a:endParaRPr lang="en-US" b="1" dirty="0"/>
        </a:p>
      </dgm:t>
    </dgm:pt>
    <dgm:pt modelId="{343D7B19-A645-4D3D-9D04-672E84C959AA}" type="parTrans" cxnId="{1DDD3C17-AE1B-41CB-83F3-76552CF64AEF}">
      <dgm:prSet/>
      <dgm:spPr/>
      <dgm:t>
        <a:bodyPr/>
        <a:lstStyle/>
        <a:p>
          <a:endParaRPr lang="en-US"/>
        </a:p>
      </dgm:t>
    </dgm:pt>
    <dgm:pt modelId="{3F882491-0BD4-414E-9548-7F9AA27A1D7A}" type="sibTrans" cxnId="{1DDD3C17-AE1B-41CB-83F3-76552CF64AEF}">
      <dgm:prSet/>
      <dgm:spPr/>
      <dgm:t>
        <a:bodyPr/>
        <a:lstStyle/>
        <a:p>
          <a:endParaRPr lang="en-US"/>
        </a:p>
      </dgm:t>
    </dgm:pt>
    <dgm:pt modelId="{764D493A-E588-43F2-9B98-5483AF9D4646}">
      <dgm:prSet/>
      <dgm:spPr/>
      <dgm:t>
        <a:bodyPr/>
        <a:lstStyle/>
        <a:p>
          <a:r>
            <a:rPr lang="en-US" dirty="0" smtClean="0"/>
            <a:t>Schedule has been changed to be more readable. </a:t>
          </a:r>
          <a:endParaRPr lang="en-US" dirty="0"/>
        </a:p>
      </dgm:t>
    </dgm:pt>
    <dgm:pt modelId="{5652A24B-1C03-408D-A3AF-4F42A66737BC}" type="parTrans" cxnId="{4C210882-F45A-491A-9F68-20921F24726A}">
      <dgm:prSet/>
      <dgm:spPr/>
      <dgm:t>
        <a:bodyPr/>
        <a:lstStyle/>
        <a:p>
          <a:endParaRPr lang="en-US"/>
        </a:p>
      </dgm:t>
    </dgm:pt>
    <dgm:pt modelId="{72C056CB-8BF8-434D-AF77-5447BE9E0114}" type="sibTrans" cxnId="{4C210882-F45A-491A-9F68-20921F24726A}">
      <dgm:prSet/>
      <dgm:spPr/>
      <dgm:t>
        <a:bodyPr/>
        <a:lstStyle/>
        <a:p>
          <a:endParaRPr lang="en-US"/>
        </a:p>
      </dgm:t>
    </dgm:pt>
    <dgm:pt modelId="{18F8C84B-BA87-4FB4-9719-344E7C9509C1}" type="pres">
      <dgm:prSet presAssocID="{049C5CAF-6F8E-497C-B316-535DDFEE9514}" presName="Name0" presStyleCnt="0">
        <dgm:presLayoutVars>
          <dgm:dir/>
          <dgm:animLvl val="lvl"/>
          <dgm:resizeHandles val="exact"/>
        </dgm:presLayoutVars>
      </dgm:prSet>
      <dgm:spPr/>
      <dgm:t>
        <a:bodyPr/>
        <a:lstStyle/>
        <a:p>
          <a:endParaRPr lang="en-US"/>
        </a:p>
      </dgm:t>
    </dgm:pt>
    <dgm:pt modelId="{FF43795C-DCDC-4BA8-9F76-BCA96B67AF00}" type="pres">
      <dgm:prSet presAssocID="{048086DA-4F2B-40D0-9BCE-2BAD0291359A}" presName="composite" presStyleCnt="0"/>
      <dgm:spPr/>
    </dgm:pt>
    <dgm:pt modelId="{ECF87F11-E5A8-4DF5-A90A-B7BDF8EACBF3}" type="pres">
      <dgm:prSet presAssocID="{048086DA-4F2B-40D0-9BCE-2BAD0291359A}" presName="parTx" presStyleLbl="alignNode1" presStyleIdx="0" presStyleCnt="2">
        <dgm:presLayoutVars>
          <dgm:chMax val="0"/>
          <dgm:chPref val="0"/>
          <dgm:bulletEnabled val="1"/>
        </dgm:presLayoutVars>
      </dgm:prSet>
      <dgm:spPr/>
      <dgm:t>
        <a:bodyPr/>
        <a:lstStyle/>
        <a:p>
          <a:endParaRPr lang="en-US"/>
        </a:p>
      </dgm:t>
    </dgm:pt>
    <dgm:pt modelId="{04DA96B1-A362-4520-A386-3AC784D3A288}" type="pres">
      <dgm:prSet presAssocID="{048086DA-4F2B-40D0-9BCE-2BAD0291359A}" presName="desTx" presStyleLbl="alignAccFollowNode1" presStyleIdx="0" presStyleCnt="2">
        <dgm:presLayoutVars>
          <dgm:bulletEnabled val="1"/>
        </dgm:presLayoutVars>
      </dgm:prSet>
      <dgm:spPr/>
      <dgm:t>
        <a:bodyPr/>
        <a:lstStyle/>
        <a:p>
          <a:endParaRPr lang="en-US"/>
        </a:p>
      </dgm:t>
    </dgm:pt>
    <dgm:pt modelId="{80502426-B889-4F56-849A-739E5A7BFDD0}" type="pres">
      <dgm:prSet presAssocID="{549C46DE-6F44-404A-B68F-06B915E69EC4}" presName="space" presStyleCnt="0"/>
      <dgm:spPr/>
    </dgm:pt>
    <dgm:pt modelId="{69FB8930-26F8-411B-857E-761E204D28F1}" type="pres">
      <dgm:prSet presAssocID="{A01CDAA7-2322-483C-A922-93FE99E56B81}" presName="composite" presStyleCnt="0"/>
      <dgm:spPr/>
    </dgm:pt>
    <dgm:pt modelId="{6D5E13E4-4DCC-401C-92A5-CDC806CCF4F0}" type="pres">
      <dgm:prSet presAssocID="{A01CDAA7-2322-483C-A922-93FE99E56B81}" presName="parTx" presStyleLbl="alignNode1" presStyleIdx="1" presStyleCnt="2">
        <dgm:presLayoutVars>
          <dgm:chMax val="0"/>
          <dgm:chPref val="0"/>
          <dgm:bulletEnabled val="1"/>
        </dgm:presLayoutVars>
      </dgm:prSet>
      <dgm:spPr/>
      <dgm:t>
        <a:bodyPr/>
        <a:lstStyle/>
        <a:p>
          <a:endParaRPr lang="en-US"/>
        </a:p>
      </dgm:t>
    </dgm:pt>
    <dgm:pt modelId="{78988527-AAF2-45EA-B6C9-74906040B72F}" type="pres">
      <dgm:prSet presAssocID="{A01CDAA7-2322-483C-A922-93FE99E56B81}" presName="desTx" presStyleLbl="alignAccFollowNode1" presStyleIdx="1" presStyleCnt="2">
        <dgm:presLayoutVars>
          <dgm:bulletEnabled val="1"/>
        </dgm:presLayoutVars>
      </dgm:prSet>
      <dgm:spPr/>
      <dgm:t>
        <a:bodyPr/>
        <a:lstStyle/>
        <a:p>
          <a:endParaRPr lang="en-US"/>
        </a:p>
      </dgm:t>
    </dgm:pt>
  </dgm:ptLst>
  <dgm:cxnLst>
    <dgm:cxn modelId="{209FB576-245B-457B-8AD6-9F44EEDC1B86}" type="presOf" srcId="{A01CDAA7-2322-483C-A922-93FE99E56B81}" destId="{6D5E13E4-4DCC-401C-92A5-CDC806CCF4F0}" srcOrd="0" destOrd="0" presId="urn:microsoft.com/office/officeart/2005/8/layout/hList1"/>
    <dgm:cxn modelId="{B57D0B44-1942-4487-B728-C80E27E6F796}" srcId="{049C5CAF-6F8E-497C-B316-535DDFEE9514}" destId="{048086DA-4F2B-40D0-9BCE-2BAD0291359A}" srcOrd="0" destOrd="0" parTransId="{748061B1-58E1-44FD-8174-F537C99D7C2D}" sibTransId="{549C46DE-6F44-404A-B68F-06B915E69EC4}"/>
    <dgm:cxn modelId="{9CAADD97-C472-43EB-A8D2-E1FF88C7F6FF}" type="presOf" srcId="{764D493A-E588-43F2-9B98-5483AF9D4646}" destId="{78988527-AAF2-45EA-B6C9-74906040B72F}" srcOrd="0" destOrd="0" presId="urn:microsoft.com/office/officeart/2005/8/layout/hList1"/>
    <dgm:cxn modelId="{1E1EB38E-FD47-4575-B30F-62B4414BB744}" srcId="{048086DA-4F2B-40D0-9BCE-2BAD0291359A}" destId="{AC109378-2633-48E1-B9C5-AC663401FECE}" srcOrd="0" destOrd="0" parTransId="{49D1E431-01FA-4500-B413-B6FCAC1C4248}" sibTransId="{7DF89F07-7B95-41EF-BC01-C257CDF96A99}"/>
    <dgm:cxn modelId="{C82CE3AB-33C2-4562-AA37-2C1C0FEE27F3}" type="presOf" srcId="{048086DA-4F2B-40D0-9BCE-2BAD0291359A}" destId="{ECF87F11-E5A8-4DF5-A90A-B7BDF8EACBF3}" srcOrd="0" destOrd="0" presId="urn:microsoft.com/office/officeart/2005/8/layout/hList1"/>
    <dgm:cxn modelId="{3EFF168F-2871-4AE1-AE8C-6DD7100B837C}" type="presOf" srcId="{AC109378-2633-48E1-B9C5-AC663401FECE}" destId="{04DA96B1-A362-4520-A386-3AC784D3A288}" srcOrd="0" destOrd="0" presId="urn:microsoft.com/office/officeart/2005/8/layout/hList1"/>
    <dgm:cxn modelId="{01ACC552-45FF-496E-A64A-DA20552421AC}" type="presOf" srcId="{049C5CAF-6F8E-497C-B316-535DDFEE9514}" destId="{18F8C84B-BA87-4FB4-9719-344E7C9509C1}" srcOrd="0" destOrd="0" presId="urn:microsoft.com/office/officeart/2005/8/layout/hList1"/>
    <dgm:cxn modelId="{1DDD3C17-AE1B-41CB-83F3-76552CF64AEF}" srcId="{049C5CAF-6F8E-497C-B316-535DDFEE9514}" destId="{A01CDAA7-2322-483C-A922-93FE99E56B81}" srcOrd="1" destOrd="0" parTransId="{343D7B19-A645-4D3D-9D04-672E84C959AA}" sibTransId="{3F882491-0BD4-414E-9548-7F9AA27A1D7A}"/>
    <dgm:cxn modelId="{4C210882-F45A-491A-9F68-20921F24726A}" srcId="{A01CDAA7-2322-483C-A922-93FE99E56B81}" destId="{764D493A-E588-43F2-9B98-5483AF9D4646}" srcOrd="0" destOrd="0" parTransId="{5652A24B-1C03-408D-A3AF-4F42A66737BC}" sibTransId="{72C056CB-8BF8-434D-AF77-5447BE9E0114}"/>
    <dgm:cxn modelId="{FC9808DA-F486-46CF-A329-B6D7055FA6F8}" type="presParOf" srcId="{18F8C84B-BA87-4FB4-9719-344E7C9509C1}" destId="{FF43795C-DCDC-4BA8-9F76-BCA96B67AF00}" srcOrd="0" destOrd="0" presId="urn:microsoft.com/office/officeart/2005/8/layout/hList1"/>
    <dgm:cxn modelId="{4A5D9AB0-5835-4C9B-9409-579CBED9F8F8}" type="presParOf" srcId="{FF43795C-DCDC-4BA8-9F76-BCA96B67AF00}" destId="{ECF87F11-E5A8-4DF5-A90A-B7BDF8EACBF3}" srcOrd="0" destOrd="0" presId="urn:microsoft.com/office/officeart/2005/8/layout/hList1"/>
    <dgm:cxn modelId="{0F7348FE-4AE0-4BC4-BA95-B23B9677B95E}" type="presParOf" srcId="{FF43795C-DCDC-4BA8-9F76-BCA96B67AF00}" destId="{04DA96B1-A362-4520-A386-3AC784D3A288}" srcOrd="1" destOrd="0" presId="urn:microsoft.com/office/officeart/2005/8/layout/hList1"/>
    <dgm:cxn modelId="{ACA87F8D-5D74-42C8-84F9-9EC81FB5574B}" type="presParOf" srcId="{18F8C84B-BA87-4FB4-9719-344E7C9509C1}" destId="{80502426-B889-4F56-849A-739E5A7BFDD0}" srcOrd="1" destOrd="0" presId="urn:microsoft.com/office/officeart/2005/8/layout/hList1"/>
    <dgm:cxn modelId="{5313D654-973E-4765-9B30-E7498292C04F}" type="presParOf" srcId="{18F8C84B-BA87-4FB4-9719-344E7C9509C1}" destId="{69FB8930-26F8-411B-857E-761E204D28F1}" srcOrd="2" destOrd="0" presId="urn:microsoft.com/office/officeart/2005/8/layout/hList1"/>
    <dgm:cxn modelId="{E7839A85-AAD3-4C62-89FE-F6BFD83C9B6F}" type="presParOf" srcId="{69FB8930-26F8-411B-857E-761E204D28F1}" destId="{6D5E13E4-4DCC-401C-92A5-CDC806CCF4F0}" srcOrd="0" destOrd="0" presId="urn:microsoft.com/office/officeart/2005/8/layout/hList1"/>
    <dgm:cxn modelId="{B895A82F-54AA-4FFF-AECD-DC364E2CD952}" type="presParOf" srcId="{69FB8930-26F8-411B-857E-761E204D28F1}" destId="{78988527-AAF2-45EA-B6C9-74906040B72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9C5CAF-6F8E-497C-B316-535DDFEE9514}"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048086DA-4F2B-40D0-9BCE-2BAD0291359A}">
      <dgm:prSet custT="1"/>
      <dgm:spPr>
        <a:solidFill>
          <a:schemeClr val="accent1"/>
        </a:solidFill>
      </dgm:spPr>
      <dgm:t>
        <a:bodyPr/>
        <a:lstStyle/>
        <a:p>
          <a:r>
            <a:rPr lang="en-US" sz="3100" b="1" dirty="0" smtClean="0"/>
            <a:t>Question 2</a:t>
          </a:r>
          <a:endParaRPr lang="en-US" sz="3100" b="1" dirty="0"/>
        </a:p>
      </dgm:t>
    </dgm:pt>
    <dgm:pt modelId="{748061B1-58E1-44FD-8174-F537C99D7C2D}" type="parTrans" cxnId="{B57D0B44-1942-4487-B728-C80E27E6F796}">
      <dgm:prSet/>
      <dgm:spPr/>
      <dgm:t>
        <a:bodyPr/>
        <a:lstStyle/>
        <a:p>
          <a:endParaRPr lang="en-US"/>
        </a:p>
      </dgm:t>
    </dgm:pt>
    <dgm:pt modelId="{549C46DE-6F44-404A-B68F-06B915E69EC4}" type="sibTrans" cxnId="{B57D0B44-1942-4487-B728-C80E27E6F796}">
      <dgm:prSet/>
      <dgm:spPr/>
      <dgm:t>
        <a:bodyPr/>
        <a:lstStyle/>
        <a:p>
          <a:endParaRPr lang="en-US"/>
        </a:p>
      </dgm:t>
    </dgm:pt>
    <dgm:pt modelId="{AC109378-2633-48E1-B9C5-AC663401FECE}">
      <dgm:prSet/>
      <dgm:spPr/>
      <dgm:t>
        <a:bodyPr/>
        <a:lstStyle/>
        <a:p>
          <a:r>
            <a:rPr lang="en-US" dirty="0" smtClean="0"/>
            <a:t>Section 4 page 3 identifies the critical importance of the GC/CM involvement in the design phase and to help determine the best site for the project.  Attachment A Schedule indicates that the GC/CM will not be selected until after the site has been selected and the SD design phase is completed.  Please explain. </a:t>
          </a:r>
          <a:endParaRPr lang="en-US" dirty="0"/>
        </a:p>
      </dgm:t>
    </dgm:pt>
    <dgm:pt modelId="{49D1E431-01FA-4500-B413-B6FCAC1C4248}" type="parTrans" cxnId="{1E1EB38E-FD47-4575-B30F-62B4414BB744}">
      <dgm:prSet/>
      <dgm:spPr/>
      <dgm:t>
        <a:bodyPr/>
        <a:lstStyle/>
        <a:p>
          <a:endParaRPr lang="en-US"/>
        </a:p>
      </dgm:t>
    </dgm:pt>
    <dgm:pt modelId="{7DF89F07-7B95-41EF-BC01-C257CDF96A99}" type="sibTrans" cxnId="{1E1EB38E-FD47-4575-B30F-62B4414BB744}">
      <dgm:prSet/>
      <dgm:spPr/>
      <dgm:t>
        <a:bodyPr/>
        <a:lstStyle/>
        <a:p>
          <a:endParaRPr lang="en-US"/>
        </a:p>
      </dgm:t>
    </dgm:pt>
    <dgm:pt modelId="{A01CDAA7-2322-483C-A922-93FE99E56B81}">
      <dgm:prSet custT="1"/>
      <dgm:spPr>
        <a:solidFill>
          <a:schemeClr val="accent1"/>
        </a:solidFill>
      </dgm:spPr>
      <dgm:t>
        <a:bodyPr/>
        <a:lstStyle/>
        <a:p>
          <a:r>
            <a:rPr lang="en-US" sz="3100" b="1" dirty="0" smtClean="0"/>
            <a:t>Response</a:t>
          </a:r>
          <a:endParaRPr lang="en-US" sz="3100" b="1" dirty="0"/>
        </a:p>
      </dgm:t>
    </dgm:pt>
    <dgm:pt modelId="{343D7B19-A645-4D3D-9D04-672E84C959AA}" type="parTrans" cxnId="{1DDD3C17-AE1B-41CB-83F3-76552CF64AEF}">
      <dgm:prSet/>
      <dgm:spPr/>
      <dgm:t>
        <a:bodyPr/>
        <a:lstStyle/>
        <a:p>
          <a:endParaRPr lang="en-US"/>
        </a:p>
      </dgm:t>
    </dgm:pt>
    <dgm:pt modelId="{3F882491-0BD4-414E-9548-7F9AA27A1D7A}" type="sibTrans" cxnId="{1DDD3C17-AE1B-41CB-83F3-76552CF64AEF}">
      <dgm:prSet/>
      <dgm:spPr/>
      <dgm:t>
        <a:bodyPr/>
        <a:lstStyle/>
        <a:p>
          <a:endParaRPr lang="en-US"/>
        </a:p>
      </dgm:t>
    </dgm:pt>
    <dgm:pt modelId="{764D493A-E588-43F2-9B98-5483AF9D4646}">
      <dgm:prSet/>
      <dgm:spPr/>
      <dgm:t>
        <a:bodyPr/>
        <a:lstStyle/>
        <a:p>
          <a:r>
            <a:rPr lang="en-US" dirty="0" smtClean="0"/>
            <a:t>Schedule was incorrect and has been changed to reflect GC/CM Team onboard  for the Schematic Design phase.</a:t>
          </a:r>
          <a:endParaRPr lang="en-US" dirty="0"/>
        </a:p>
      </dgm:t>
    </dgm:pt>
    <dgm:pt modelId="{5652A24B-1C03-408D-A3AF-4F42A66737BC}" type="parTrans" cxnId="{4C210882-F45A-491A-9F68-20921F24726A}">
      <dgm:prSet/>
      <dgm:spPr/>
      <dgm:t>
        <a:bodyPr/>
        <a:lstStyle/>
        <a:p>
          <a:endParaRPr lang="en-US"/>
        </a:p>
      </dgm:t>
    </dgm:pt>
    <dgm:pt modelId="{72C056CB-8BF8-434D-AF77-5447BE9E0114}" type="sibTrans" cxnId="{4C210882-F45A-491A-9F68-20921F24726A}">
      <dgm:prSet/>
      <dgm:spPr/>
      <dgm:t>
        <a:bodyPr/>
        <a:lstStyle/>
        <a:p>
          <a:endParaRPr lang="en-US"/>
        </a:p>
      </dgm:t>
    </dgm:pt>
    <dgm:pt modelId="{18F8C84B-BA87-4FB4-9719-344E7C9509C1}" type="pres">
      <dgm:prSet presAssocID="{049C5CAF-6F8E-497C-B316-535DDFEE9514}" presName="Name0" presStyleCnt="0">
        <dgm:presLayoutVars>
          <dgm:dir/>
          <dgm:animLvl val="lvl"/>
          <dgm:resizeHandles val="exact"/>
        </dgm:presLayoutVars>
      </dgm:prSet>
      <dgm:spPr/>
      <dgm:t>
        <a:bodyPr/>
        <a:lstStyle/>
        <a:p>
          <a:endParaRPr lang="en-US"/>
        </a:p>
      </dgm:t>
    </dgm:pt>
    <dgm:pt modelId="{FF43795C-DCDC-4BA8-9F76-BCA96B67AF00}" type="pres">
      <dgm:prSet presAssocID="{048086DA-4F2B-40D0-9BCE-2BAD0291359A}" presName="composite" presStyleCnt="0"/>
      <dgm:spPr/>
    </dgm:pt>
    <dgm:pt modelId="{ECF87F11-E5A8-4DF5-A90A-B7BDF8EACBF3}" type="pres">
      <dgm:prSet presAssocID="{048086DA-4F2B-40D0-9BCE-2BAD0291359A}" presName="parTx" presStyleLbl="alignNode1" presStyleIdx="0" presStyleCnt="2">
        <dgm:presLayoutVars>
          <dgm:chMax val="0"/>
          <dgm:chPref val="0"/>
          <dgm:bulletEnabled val="1"/>
        </dgm:presLayoutVars>
      </dgm:prSet>
      <dgm:spPr/>
      <dgm:t>
        <a:bodyPr/>
        <a:lstStyle/>
        <a:p>
          <a:endParaRPr lang="en-US"/>
        </a:p>
      </dgm:t>
    </dgm:pt>
    <dgm:pt modelId="{04DA96B1-A362-4520-A386-3AC784D3A288}" type="pres">
      <dgm:prSet presAssocID="{048086DA-4F2B-40D0-9BCE-2BAD0291359A}" presName="desTx" presStyleLbl="alignAccFollowNode1" presStyleIdx="0" presStyleCnt="2">
        <dgm:presLayoutVars>
          <dgm:bulletEnabled val="1"/>
        </dgm:presLayoutVars>
      </dgm:prSet>
      <dgm:spPr/>
      <dgm:t>
        <a:bodyPr/>
        <a:lstStyle/>
        <a:p>
          <a:endParaRPr lang="en-US"/>
        </a:p>
      </dgm:t>
    </dgm:pt>
    <dgm:pt modelId="{80502426-B889-4F56-849A-739E5A7BFDD0}" type="pres">
      <dgm:prSet presAssocID="{549C46DE-6F44-404A-B68F-06B915E69EC4}" presName="space" presStyleCnt="0"/>
      <dgm:spPr/>
    </dgm:pt>
    <dgm:pt modelId="{69FB8930-26F8-411B-857E-761E204D28F1}" type="pres">
      <dgm:prSet presAssocID="{A01CDAA7-2322-483C-A922-93FE99E56B81}" presName="composite" presStyleCnt="0"/>
      <dgm:spPr/>
    </dgm:pt>
    <dgm:pt modelId="{6D5E13E4-4DCC-401C-92A5-CDC806CCF4F0}" type="pres">
      <dgm:prSet presAssocID="{A01CDAA7-2322-483C-A922-93FE99E56B81}" presName="parTx" presStyleLbl="alignNode1" presStyleIdx="1" presStyleCnt="2">
        <dgm:presLayoutVars>
          <dgm:chMax val="0"/>
          <dgm:chPref val="0"/>
          <dgm:bulletEnabled val="1"/>
        </dgm:presLayoutVars>
      </dgm:prSet>
      <dgm:spPr/>
      <dgm:t>
        <a:bodyPr/>
        <a:lstStyle/>
        <a:p>
          <a:endParaRPr lang="en-US"/>
        </a:p>
      </dgm:t>
    </dgm:pt>
    <dgm:pt modelId="{78988527-AAF2-45EA-B6C9-74906040B72F}" type="pres">
      <dgm:prSet presAssocID="{A01CDAA7-2322-483C-A922-93FE99E56B81}" presName="desTx" presStyleLbl="alignAccFollowNode1" presStyleIdx="1" presStyleCnt="2">
        <dgm:presLayoutVars>
          <dgm:bulletEnabled val="1"/>
        </dgm:presLayoutVars>
      </dgm:prSet>
      <dgm:spPr/>
      <dgm:t>
        <a:bodyPr/>
        <a:lstStyle/>
        <a:p>
          <a:endParaRPr lang="en-US"/>
        </a:p>
      </dgm:t>
    </dgm:pt>
  </dgm:ptLst>
  <dgm:cxnLst>
    <dgm:cxn modelId="{209FB576-245B-457B-8AD6-9F44EEDC1B86}" type="presOf" srcId="{A01CDAA7-2322-483C-A922-93FE99E56B81}" destId="{6D5E13E4-4DCC-401C-92A5-CDC806CCF4F0}" srcOrd="0" destOrd="0" presId="urn:microsoft.com/office/officeart/2005/8/layout/hList1"/>
    <dgm:cxn modelId="{B57D0B44-1942-4487-B728-C80E27E6F796}" srcId="{049C5CAF-6F8E-497C-B316-535DDFEE9514}" destId="{048086DA-4F2B-40D0-9BCE-2BAD0291359A}" srcOrd="0" destOrd="0" parTransId="{748061B1-58E1-44FD-8174-F537C99D7C2D}" sibTransId="{549C46DE-6F44-404A-B68F-06B915E69EC4}"/>
    <dgm:cxn modelId="{9CAADD97-C472-43EB-A8D2-E1FF88C7F6FF}" type="presOf" srcId="{764D493A-E588-43F2-9B98-5483AF9D4646}" destId="{78988527-AAF2-45EA-B6C9-74906040B72F}" srcOrd="0" destOrd="0" presId="urn:microsoft.com/office/officeart/2005/8/layout/hList1"/>
    <dgm:cxn modelId="{1E1EB38E-FD47-4575-B30F-62B4414BB744}" srcId="{048086DA-4F2B-40D0-9BCE-2BAD0291359A}" destId="{AC109378-2633-48E1-B9C5-AC663401FECE}" srcOrd="0" destOrd="0" parTransId="{49D1E431-01FA-4500-B413-B6FCAC1C4248}" sibTransId="{7DF89F07-7B95-41EF-BC01-C257CDF96A99}"/>
    <dgm:cxn modelId="{C82CE3AB-33C2-4562-AA37-2C1C0FEE27F3}" type="presOf" srcId="{048086DA-4F2B-40D0-9BCE-2BAD0291359A}" destId="{ECF87F11-E5A8-4DF5-A90A-B7BDF8EACBF3}" srcOrd="0" destOrd="0" presId="urn:microsoft.com/office/officeart/2005/8/layout/hList1"/>
    <dgm:cxn modelId="{3EFF168F-2871-4AE1-AE8C-6DD7100B837C}" type="presOf" srcId="{AC109378-2633-48E1-B9C5-AC663401FECE}" destId="{04DA96B1-A362-4520-A386-3AC784D3A288}" srcOrd="0" destOrd="0" presId="urn:microsoft.com/office/officeart/2005/8/layout/hList1"/>
    <dgm:cxn modelId="{01ACC552-45FF-496E-A64A-DA20552421AC}" type="presOf" srcId="{049C5CAF-6F8E-497C-B316-535DDFEE9514}" destId="{18F8C84B-BA87-4FB4-9719-344E7C9509C1}" srcOrd="0" destOrd="0" presId="urn:microsoft.com/office/officeart/2005/8/layout/hList1"/>
    <dgm:cxn modelId="{1DDD3C17-AE1B-41CB-83F3-76552CF64AEF}" srcId="{049C5CAF-6F8E-497C-B316-535DDFEE9514}" destId="{A01CDAA7-2322-483C-A922-93FE99E56B81}" srcOrd="1" destOrd="0" parTransId="{343D7B19-A645-4D3D-9D04-672E84C959AA}" sibTransId="{3F882491-0BD4-414E-9548-7F9AA27A1D7A}"/>
    <dgm:cxn modelId="{4C210882-F45A-491A-9F68-20921F24726A}" srcId="{A01CDAA7-2322-483C-A922-93FE99E56B81}" destId="{764D493A-E588-43F2-9B98-5483AF9D4646}" srcOrd="0" destOrd="0" parTransId="{5652A24B-1C03-408D-A3AF-4F42A66737BC}" sibTransId="{72C056CB-8BF8-434D-AF77-5447BE9E0114}"/>
    <dgm:cxn modelId="{FC9808DA-F486-46CF-A329-B6D7055FA6F8}" type="presParOf" srcId="{18F8C84B-BA87-4FB4-9719-344E7C9509C1}" destId="{FF43795C-DCDC-4BA8-9F76-BCA96B67AF00}" srcOrd="0" destOrd="0" presId="urn:microsoft.com/office/officeart/2005/8/layout/hList1"/>
    <dgm:cxn modelId="{4A5D9AB0-5835-4C9B-9409-579CBED9F8F8}" type="presParOf" srcId="{FF43795C-DCDC-4BA8-9F76-BCA96B67AF00}" destId="{ECF87F11-E5A8-4DF5-A90A-B7BDF8EACBF3}" srcOrd="0" destOrd="0" presId="urn:microsoft.com/office/officeart/2005/8/layout/hList1"/>
    <dgm:cxn modelId="{0F7348FE-4AE0-4BC4-BA95-B23B9677B95E}" type="presParOf" srcId="{FF43795C-DCDC-4BA8-9F76-BCA96B67AF00}" destId="{04DA96B1-A362-4520-A386-3AC784D3A288}" srcOrd="1" destOrd="0" presId="urn:microsoft.com/office/officeart/2005/8/layout/hList1"/>
    <dgm:cxn modelId="{ACA87F8D-5D74-42C8-84F9-9EC81FB5574B}" type="presParOf" srcId="{18F8C84B-BA87-4FB4-9719-344E7C9509C1}" destId="{80502426-B889-4F56-849A-739E5A7BFDD0}" srcOrd="1" destOrd="0" presId="urn:microsoft.com/office/officeart/2005/8/layout/hList1"/>
    <dgm:cxn modelId="{5313D654-973E-4765-9B30-E7498292C04F}" type="presParOf" srcId="{18F8C84B-BA87-4FB4-9719-344E7C9509C1}" destId="{69FB8930-26F8-411B-857E-761E204D28F1}" srcOrd="2" destOrd="0" presId="urn:microsoft.com/office/officeart/2005/8/layout/hList1"/>
    <dgm:cxn modelId="{E7839A85-AAD3-4C62-89FE-F6BFD83C9B6F}" type="presParOf" srcId="{69FB8930-26F8-411B-857E-761E204D28F1}" destId="{6D5E13E4-4DCC-401C-92A5-CDC806CCF4F0}" srcOrd="0" destOrd="0" presId="urn:microsoft.com/office/officeart/2005/8/layout/hList1"/>
    <dgm:cxn modelId="{B895A82F-54AA-4FFF-AECD-DC364E2CD952}" type="presParOf" srcId="{69FB8930-26F8-411B-857E-761E204D28F1}" destId="{78988527-AAF2-45EA-B6C9-74906040B72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9C5CAF-6F8E-497C-B316-535DDFEE9514}"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048086DA-4F2B-40D0-9BCE-2BAD0291359A}">
      <dgm:prSet/>
      <dgm:spPr>
        <a:solidFill>
          <a:schemeClr val="accent1"/>
        </a:solidFill>
      </dgm:spPr>
      <dgm:t>
        <a:bodyPr/>
        <a:lstStyle/>
        <a:p>
          <a:r>
            <a:rPr lang="en-US" b="1" dirty="0" smtClean="0"/>
            <a:t>Question 1b</a:t>
          </a:r>
          <a:endParaRPr lang="en-US" b="1" dirty="0"/>
        </a:p>
      </dgm:t>
    </dgm:pt>
    <dgm:pt modelId="{748061B1-58E1-44FD-8174-F537C99D7C2D}" type="parTrans" cxnId="{B57D0B44-1942-4487-B728-C80E27E6F796}">
      <dgm:prSet/>
      <dgm:spPr/>
      <dgm:t>
        <a:bodyPr/>
        <a:lstStyle/>
        <a:p>
          <a:endParaRPr lang="en-US"/>
        </a:p>
      </dgm:t>
    </dgm:pt>
    <dgm:pt modelId="{549C46DE-6F44-404A-B68F-06B915E69EC4}" type="sibTrans" cxnId="{B57D0B44-1942-4487-B728-C80E27E6F796}">
      <dgm:prSet/>
      <dgm:spPr/>
      <dgm:t>
        <a:bodyPr/>
        <a:lstStyle/>
        <a:p>
          <a:endParaRPr lang="en-US"/>
        </a:p>
      </dgm:t>
    </dgm:pt>
    <dgm:pt modelId="{AC109378-2633-48E1-B9C5-AC663401FECE}">
      <dgm:prSet/>
      <dgm:spPr/>
      <dgm:t>
        <a:bodyPr/>
        <a:lstStyle/>
        <a:p>
          <a:r>
            <a:rPr lang="en-US" dirty="0" smtClean="0"/>
            <a:t>On the Management Plan, Please show the A/E.</a:t>
          </a:r>
          <a:endParaRPr lang="en-US" dirty="0"/>
        </a:p>
      </dgm:t>
    </dgm:pt>
    <dgm:pt modelId="{49D1E431-01FA-4500-B413-B6FCAC1C4248}" type="parTrans" cxnId="{1E1EB38E-FD47-4575-B30F-62B4414BB744}">
      <dgm:prSet/>
      <dgm:spPr/>
      <dgm:t>
        <a:bodyPr/>
        <a:lstStyle/>
        <a:p>
          <a:endParaRPr lang="en-US"/>
        </a:p>
      </dgm:t>
    </dgm:pt>
    <dgm:pt modelId="{7DF89F07-7B95-41EF-BC01-C257CDF96A99}" type="sibTrans" cxnId="{1E1EB38E-FD47-4575-B30F-62B4414BB744}">
      <dgm:prSet/>
      <dgm:spPr/>
      <dgm:t>
        <a:bodyPr/>
        <a:lstStyle/>
        <a:p>
          <a:endParaRPr lang="en-US"/>
        </a:p>
      </dgm:t>
    </dgm:pt>
    <dgm:pt modelId="{A01CDAA7-2322-483C-A922-93FE99E56B81}">
      <dgm:prSet/>
      <dgm:spPr>
        <a:solidFill>
          <a:schemeClr val="accent1"/>
        </a:solidFill>
      </dgm:spPr>
      <dgm:t>
        <a:bodyPr/>
        <a:lstStyle/>
        <a:p>
          <a:r>
            <a:rPr lang="en-US" b="1" dirty="0" smtClean="0"/>
            <a:t>Response</a:t>
          </a:r>
          <a:endParaRPr lang="en-US" b="1" dirty="0"/>
        </a:p>
      </dgm:t>
    </dgm:pt>
    <dgm:pt modelId="{343D7B19-A645-4D3D-9D04-672E84C959AA}" type="parTrans" cxnId="{1DDD3C17-AE1B-41CB-83F3-76552CF64AEF}">
      <dgm:prSet/>
      <dgm:spPr/>
      <dgm:t>
        <a:bodyPr/>
        <a:lstStyle/>
        <a:p>
          <a:endParaRPr lang="en-US"/>
        </a:p>
      </dgm:t>
    </dgm:pt>
    <dgm:pt modelId="{3F882491-0BD4-414E-9548-7F9AA27A1D7A}" type="sibTrans" cxnId="{1DDD3C17-AE1B-41CB-83F3-76552CF64AEF}">
      <dgm:prSet/>
      <dgm:spPr/>
      <dgm:t>
        <a:bodyPr/>
        <a:lstStyle/>
        <a:p>
          <a:endParaRPr lang="en-US"/>
        </a:p>
      </dgm:t>
    </dgm:pt>
    <dgm:pt modelId="{764D493A-E588-43F2-9B98-5483AF9D4646}">
      <dgm:prSet/>
      <dgm:spPr/>
      <dgm:t>
        <a:bodyPr/>
        <a:lstStyle/>
        <a:p>
          <a:r>
            <a:rPr lang="en-US" dirty="0" smtClean="0"/>
            <a:t>AE is located in grey box.  Perkins + Will is the selected AE for the New Sciences Building Addition.</a:t>
          </a:r>
          <a:endParaRPr lang="en-US" dirty="0"/>
        </a:p>
      </dgm:t>
    </dgm:pt>
    <dgm:pt modelId="{5652A24B-1C03-408D-A3AF-4F42A66737BC}" type="parTrans" cxnId="{4C210882-F45A-491A-9F68-20921F24726A}">
      <dgm:prSet/>
      <dgm:spPr/>
      <dgm:t>
        <a:bodyPr/>
        <a:lstStyle/>
        <a:p>
          <a:endParaRPr lang="en-US"/>
        </a:p>
      </dgm:t>
    </dgm:pt>
    <dgm:pt modelId="{72C056CB-8BF8-434D-AF77-5447BE9E0114}" type="sibTrans" cxnId="{4C210882-F45A-491A-9F68-20921F24726A}">
      <dgm:prSet/>
      <dgm:spPr/>
      <dgm:t>
        <a:bodyPr/>
        <a:lstStyle/>
        <a:p>
          <a:endParaRPr lang="en-US"/>
        </a:p>
      </dgm:t>
    </dgm:pt>
    <dgm:pt modelId="{18F8C84B-BA87-4FB4-9719-344E7C9509C1}" type="pres">
      <dgm:prSet presAssocID="{049C5CAF-6F8E-497C-B316-535DDFEE9514}" presName="Name0" presStyleCnt="0">
        <dgm:presLayoutVars>
          <dgm:dir/>
          <dgm:animLvl val="lvl"/>
          <dgm:resizeHandles val="exact"/>
        </dgm:presLayoutVars>
      </dgm:prSet>
      <dgm:spPr/>
      <dgm:t>
        <a:bodyPr/>
        <a:lstStyle/>
        <a:p>
          <a:endParaRPr lang="en-US"/>
        </a:p>
      </dgm:t>
    </dgm:pt>
    <dgm:pt modelId="{FF43795C-DCDC-4BA8-9F76-BCA96B67AF00}" type="pres">
      <dgm:prSet presAssocID="{048086DA-4F2B-40D0-9BCE-2BAD0291359A}" presName="composite" presStyleCnt="0"/>
      <dgm:spPr/>
    </dgm:pt>
    <dgm:pt modelId="{ECF87F11-E5A8-4DF5-A90A-B7BDF8EACBF3}" type="pres">
      <dgm:prSet presAssocID="{048086DA-4F2B-40D0-9BCE-2BAD0291359A}" presName="parTx" presStyleLbl="alignNode1" presStyleIdx="0" presStyleCnt="2">
        <dgm:presLayoutVars>
          <dgm:chMax val="0"/>
          <dgm:chPref val="0"/>
          <dgm:bulletEnabled val="1"/>
        </dgm:presLayoutVars>
      </dgm:prSet>
      <dgm:spPr/>
      <dgm:t>
        <a:bodyPr/>
        <a:lstStyle/>
        <a:p>
          <a:endParaRPr lang="en-US"/>
        </a:p>
      </dgm:t>
    </dgm:pt>
    <dgm:pt modelId="{04DA96B1-A362-4520-A386-3AC784D3A288}" type="pres">
      <dgm:prSet presAssocID="{048086DA-4F2B-40D0-9BCE-2BAD0291359A}" presName="desTx" presStyleLbl="alignAccFollowNode1" presStyleIdx="0" presStyleCnt="2">
        <dgm:presLayoutVars>
          <dgm:bulletEnabled val="1"/>
        </dgm:presLayoutVars>
      </dgm:prSet>
      <dgm:spPr/>
      <dgm:t>
        <a:bodyPr/>
        <a:lstStyle/>
        <a:p>
          <a:endParaRPr lang="en-US"/>
        </a:p>
      </dgm:t>
    </dgm:pt>
    <dgm:pt modelId="{80502426-B889-4F56-849A-739E5A7BFDD0}" type="pres">
      <dgm:prSet presAssocID="{549C46DE-6F44-404A-B68F-06B915E69EC4}" presName="space" presStyleCnt="0"/>
      <dgm:spPr/>
    </dgm:pt>
    <dgm:pt modelId="{69FB8930-26F8-411B-857E-761E204D28F1}" type="pres">
      <dgm:prSet presAssocID="{A01CDAA7-2322-483C-A922-93FE99E56B81}" presName="composite" presStyleCnt="0"/>
      <dgm:spPr/>
    </dgm:pt>
    <dgm:pt modelId="{6D5E13E4-4DCC-401C-92A5-CDC806CCF4F0}" type="pres">
      <dgm:prSet presAssocID="{A01CDAA7-2322-483C-A922-93FE99E56B81}" presName="parTx" presStyleLbl="alignNode1" presStyleIdx="1" presStyleCnt="2">
        <dgm:presLayoutVars>
          <dgm:chMax val="0"/>
          <dgm:chPref val="0"/>
          <dgm:bulletEnabled val="1"/>
        </dgm:presLayoutVars>
      </dgm:prSet>
      <dgm:spPr/>
      <dgm:t>
        <a:bodyPr/>
        <a:lstStyle/>
        <a:p>
          <a:endParaRPr lang="en-US"/>
        </a:p>
      </dgm:t>
    </dgm:pt>
    <dgm:pt modelId="{78988527-AAF2-45EA-B6C9-74906040B72F}" type="pres">
      <dgm:prSet presAssocID="{A01CDAA7-2322-483C-A922-93FE99E56B81}" presName="desTx" presStyleLbl="alignAccFollowNode1" presStyleIdx="1" presStyleCnt="2">
        <dgm:presLayoutVars>
          <dgm:bulletEnabled val="1"/>
        </dgm:presLayoutVars>
      </dgm:prSet>
      <dgm:spPr/>
      <dgm:t>
        <a:bodyPr/>
        <a:lstStyle/>
        <a:p>
          <a:endParaRPr lang="en-US"/>
        </a:p>
      </dgm:t>
    </dgm:pt>
  </dgm:ptLst>
  <dgm:cxnLst>
    <dgm:cxn modelId="{209FB576-245B-457B-8AD6-9F44EEDC1B86}" type="presOf" srcId="{A01CDAA7-2322-483C-A922-93FE99E56B81}" destId="{6D5E13E4-4DCC-401C-92A5-CDC806CCF4F0}" srcOrd="0" destOrd="0" presId="urn:microsoft.com/office/officeart/2005/8/layout/hList1"/>
    <dgm:cxn modelId="{B57D0B44-1942-4487-B728-C80E27E6F796}" srcId="{049C5CAF-6F8E-497C-B316-535DDFEE9514}" destId="{048086DA-4F2B-40D0-9BCE-2BAD0291359A}" srcOrd="0" destOrd="0" parTransId="{748061B1-58E1-44FD-8174-F537C99D7C2D}" sibTransId="{549C46DE-6F44-404A-B68F-06B915E69EC4}"/>
    <dgm:cxn modelId="{9CAADD97-C472-43EB-A8D2-E1FF88C7F6FF}" type="presOf" srcId="{764D493A-E588-43F2-9B98-5483AF9D4646}" destId="{78988527-AAF2-45EA-B6C9-74906040B72F}" srcOrd="0" destOrd="0" presId="urn:microsoft.com/office/officeart/2005/8/layout/hList1"/>
    <dgm:cxn modelId="{1E1EB38E-FD47-4575-B30F-62B4414BB744}" srcId="{048086DA-4F2B-40D0-9BCE-2BAD0291359A}" destId="{AC109378-2633-48E1-B9C5-AC663401FECE}" srcOrd="0" destOrd="0" parTransId="{49D1E431-01FA-4500-B413-B6FCAC1C4248}" sibTransId="{7DF89F07-7B95-41EF-BC01-C257CDF96A99}"/>
    <dgm:cxn modelId="{C82CE3AB-33C2-4562-AA37-2C1C0FEE27F3}" type="presOf" srcId="{048086DA-4F2B-40D0-9BCE-2BAD0291359A}" destId="{ECF87F11-E5A8-4DF5-A90A-B7BDF8EACBF3}" srcOrd="0" destOrd="0" presId="urn:microsoft.com/office/officeart/2005/8/layout/hList1"/>
    <dgm:cxn modelId="{3EFF168F-2871-4AE1-AE8C-6DD7100B837C}" type="presOf" srcId="{AC109378-2633-48E1-B9C5-AC663401FECE}" destId="{04DA96B1-A362-4520-A386-3AC784D3A288}" srcOrd="0" destOrd="0" presId="urn:microsoft.com/office/officeart/2005/8/layout/hList1"/>
    <dgm:cxn modelId="{01ACC552-45FF-496E-A64A-DA20552421AC}" type="presOf" srcId="{049C5CAF-6F8E-497C-B316-535DDFEE9514}" destId="{18F8C84B-BA87-4FB4-9719-344E7C9509C1}" srcOrd="0" destOrd="0" presId="urn:microsoft.com/office/officeart/2005/8/layout/hList1"/>
    <dgm:cxn modelId="{1DDD3C17-AE1B-41CB-83F3-76552CF64AEF}" srcId="{049C5CAF-6F8E-497C-B316-535DDFEE9514}" destId="{A01CDAA7-2322-483C-A922-93FE99E56B81}" srcOrd="1" destOrd="0" parTransId="{343D7B19-A645-4D3D-9D04-672E84C959AA}" sibTransId="{3F882491-0BD4-414E-9548-7F9AA27A1D7A}"/>
    <dgm:cxn modelId="{4C210882-F45A-491A-9F68-20921F24726A}" srcId="{A01CDAA7-2322-483C-A922-93FE99E56B81}" destId="{764D493A-E588-43F2-9B98-5483AF9D4646}" srcOrd="0" destOrd="0" parTransId="{5652A24B-1C03-408D-A3AF-4F42A66737BC}" sibTransId="{72C056CB-8BF8-434D-AF77-5447BE9E0114}"/>
    <dgm:cxn modelId="{FC9808DA-F486-46CF-A329-B6D7055FA6F8}" type="presParOf" srcId="{18F8C84B-BA87-4FB4-9719-344E7C9509C1}" destId="{FF43795C-DCDC-4BA8-9F76-BCA96B67AF00}" srcOrd="0" destOrd="0" presId="urn:microsoft.com/office/officeart/2005/8/layout/hList1"/>
    <dgm:cxn modelId="{4A5D9AB0-5835-4C9B-9409-579CBED9F8F8}" type="presParOf" srcId="{FF43795C-DCDC-4BA8-9F76-BCA96B67AF00}" destId="{ECF87F11-E5A8-4DF5-A90A-B7BDF8EACBF3}" srcOrd="0" destOrd="0" presId="urn:microsoft.com/office/officeart/2005/8/layout/hList1"/>
    <dgm:cxn modelId="{0F7348FE-4AE0-4BC4-BA95-B23B9677B95E}" type="presParOf" srcId="{FF43795C-DCDC-4BA8-9F76-BCA96B67AF00}" destId="{04DA96B1-A362-4520-A386-3AC784D3A288}" srcOrd="1" destOrd="0" presId="urn:microsoft.com/office/officeart/2005/8/layout/hList1"/>
    <dgm:cxn modelId="{ACA87F8D-5D74-42C8-84F9-9EC81FB5574B}" type="presParOf" srcId="{18F8C84B-BA87-4FB4-9719-344E7C9509C1}" destId="{80502426-B889-4F56-849A-739E5A7BFDD0}" srcOrd="1" destOrd="0" presId="urn:microsoft.com/office/officeart/2005/8/layout/hList1"/>
    <dgm:cxn modelId="{5313D654-973E-4765-9B30-E7498292C04F}" type="presParOf" srcId="{18F8C84B-BA87-4FB4-9719-344E7C9509C1}" destId="{69FB8930-26F8-411B-857E-761E204D28F1}" srcOrd="2" destOrd="0" presId="urn:microsoft.com/office/officeart/2005/8/layout/hList1"/>
    <dgm:cxn modelId="{E7839A85-AAD3-4C62-89FE-F6BFD83C9B6F}" type="presParOf" srcId="{69FB8930-26F8-411B-857E-761E204D28F1}" destId="{6D5E13E4-4DCC-401C-92A5-CDC806CCF4F0}" srcOrd="0" destOrd="0" presId="urn:microsoft.com/office/officeart/2005/8/layout/hList1"/>
    <dgm:cxn modelId="{B895A82F-54AA-4FFF-AECD-DC364E2CD952}" type="presParOf" srcId="{69FB8930-26F8-411B-857E-761E204D28F1}" destId="{78988527-AAF2-45EA-B6C9-74906040B72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9C5CAF-6F8E-497C-B316-535DDFEE9514}"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048086DA-4F2B-40D0-9BCE-2BAD0291359A}">
      <dgm:prSet custT="1"/>
      <dgm:spPr>
        <a:solidFill>
          <a:schemeClr val="accent1"/>
        </a:solidFill>
      </dgm:spPr>
      <dgm:t>
        <a:bodyPr/>
        <a:lstStyle/>
        <a:p>
          <a:r>
            <a:rPr lang="en-US" sz="3100" b="1" dirty="0" smtClean="0"/>
            <a:t>Question 1c</a:t>
          </a:r>
          <a:endParaRPr lang="en-US" sz="3100" b="1" dirty="0"/>
        </a:p>
      </dgm:t>
    </dgm:pt>
    <dgm:pt modelId="{748061B1-58E1-44FD-8174-F537C99D7C2D}" type="parTrans" cxnId="{B57D0B44-1942-4487-B728-C80E27E6F796}">
      <dgm:prSet/>
      <dgm:spPr/>
      <dgm:t>
        <a:bodyPr/>
        <a:lstStyle/>
        <a:p>
          <a:endParaRPr lang="en-US"/>
        </a:p>
      </dgm:t>
    </dgm:pt>
    <dgm:pt modelId="{549C46DE-6F44-404A-B68F-06B915E69EC4}" type="sibTrans" cxnId="{B57D0B44-1942-4487-B728-C80E27E6F796}">
      <dgm:prSet/>
      <dgm:spPr/>
      <dgm:t>
        <a:bodyPr/>
        <a:lstStyle/>
        <a:p>
          <a:endParaRPr lang="en-US"/>
        </a:p>
      </dgm:t>
    </dgm:pt>
    <dgm:pt modelId="{AC109378-2633-48E1-B9C5-AC663401FECE}">
      <dgm:prSet custT="1"/>
      <dgm:spPr/>
      <dgm:t>
        <a:bodyPr/>
        <a:lstStyle/>
        <a:p>
          <a:r>
            <a:rPr lang="en-US" sz="2500" dirty="0" smtClean="0"/>
            <a:t>In the Construction History, please provide narrative explaining the large amount of cost growth for the CV Renovation project.</a:t>
          </a:r>
          <a:endParaRPr lang="en-US" sz="2500" dirty="0"/>
        </a:p>
      </dgm:t>
    </dgm:pt>
    <dgm:pt modelId="{49D1E431-01FA-4500-B413-B6FCAC1C4248}" type="parTrans" cxnId="{1E1EB38E-FD47-4575-B30F-62B4414BB744}">
      <dgm:prSet/>
      <dgm:spPr/>
      <dgm:t>
        <a:bodyPr/>
        <a:lstStyle/>
        <a:p>
          <a:endParaRPr lang="en-US"/>
        </a:p>
      </dgm:t>
    </dgm:pt>
    <dgm:pt modelId="{7DF89F07-7B95-41EF-BC01-C257CDF96A99}" type="sibTrans" cxnId="{1E1EB38E-FD47-4575-B30F-62B4414BB744}">
      <dgm:prSet/>
      <dgm:spPr/>
      <dgm:t>
        <a:bodyPr/>
        <a:lstStyle/>
        <a:p>
          <a:endParaRPr lang="en-US"/>
        </a:p>
      </dgm:t>
    </dgm:pt>
    <dgm:pt modelId="{18F8C84B-BA87-4FB4-9719-344E7C9509C1}" type="pres">
      <dgm:prSet presAssocID="{049C5CAF-6F8E-497C-B316-535DDFEE9514}" presName="Name0" presStyleCnt="0">
        <dgm:presLayoutVars>
          <dgm:dir/>
          <dgm:animLvl val="lvl"/>
          <dgm:resizeHandles val="exact"/>
        </dgm:presLayoutVars>
      </dgm:prSet>
      <dgm:spPr/>
      <dgm:t>
        <a:bodyPr/>
        <a:lstStyle/>
        <a:p>
          <a:endParaRPr lang="en-US"/>
        </a:p>
      </dgm:t>
    </dgm:pt>
    <dgm:pt modelId="{FF43795C-DCDC-4BA8-9F76-BCA96B67AF00}" type="pres">
      <dgm:prSet presAssocID="{048086DA-4F2B-40D0-9BCE-2BAD0291359A}" presName="composite" presStyleCnt="0"/>
      <dgm:spPr/>
    </dgm:pt>
    <dgm:pt modelId="{ECF87F11-E5A8-4DF5-A90A-B7BDF8EACBF3}" type="pres">
      <dgm:prSet presAssocID="{048086DA-4F2B-40D0-9BCE-2BAD0291359A}" presName="parTx" presStyleLbl="alignNode1" presStyleIdx="0" presStyleCnt="1">
        <dgm:presLayoutVars>
          <dgm:chMax val="0"/>
          <dgm:chPref val="0"/>
          <dgm:bulletEnabled val="1"/>
        </dgm:presLayoutVars>
      </dgm:prSet>
      <dgm:spPr/>
      <dgm:t>
        <a:bodyPr/>
        <a:lstStyle/>
        <a:p>
          <a:endParaRPr lang="en-US"/>
        </a:p>
      </dgm:t>
    </dgm:pt>
    <dgm:pt modelId="{04DA96B1-A362-4520-A386-3AC784D3A288}" type="pres">
      <dgm:prSet presAssocID="{048086DA-4F2B-40D0-9BCE-2BAD0291359A}" presName="desTx" presStyleLbl="alignAccFollowNode1" presStyleIdx="0" presStyleCnt="1">
        <dgm:presLayoutVars>
          <dgm:bulletEnabled val="1"/>
        </dgm:presLayoutVars>
      </dgm:prSet>
      <dgm:spPr/>
      <dgm:t>
        <a:bodyPr/>
        <a:lstStyle/>
        <a:p>
          <a:endParaRPr lang="en-US"/>
        </a:p>
      </dgm:t>
    </dgm:pt>
  </dgm:ptLst>
  <dgm:cxnLst>
    <dgm:cxn modelId="{C82CE3AB-33C2-4562-AA37-2C1C0FEE27F3}" type="presOf" srcId="{048086DA-4F2B-40D0-9BCE-2BAD0291359A}" destId="{ECF87F11-E5A8-4DF5-A90A-B7BDF8EACBF3}" srcOrd="0" destOrd="0" presId="urn:microsoft.com/office/officeart/2005/8/layout/hList1"/>
    <dgm:cxn modelId="{1E1EB38E-FD47-4575-B30F-62B4414BB744}" srcId="{048086DA-4F2B-40D0-9BCE-2BAD0291359A}" destId="{AC109378-2633-48E1-B9C5-AC663401FECE}" srcOrd="0" destOrd="0" parTransId="{49D1E431-01FA-4500-B413-B6FCAC1C4248}" sibTransId="{7DF89F07-7B95-41EF-BC01-C257CDF96A99}"/>
    <dgm:cxn modelId="{01ACC552-45FF-496E-A64A-DA20552421AC}" type="presOf" srcId="{049C5CAF-6F8E-497C-B316-535DDFEE9514}" destId="{18F8C84B-BA87-4FB4-9719-344E7C9509C1}" srcOrd="0" destOrd="0" presId="urn:microsoft.com/office/officeart/2005/8/layout/hList1"/>
    <dgm:cxn modelId="{B57D0B44-1942-4487-B728-C80E27E6F796}" srcId="{049C5CAF-6F8E-497C-B316-535DDFEE9514}" destId="{048086DA-4F2B-40D0-9BCE-2BAD0291359A}" srcOrd="0" destOrd="0" parTransId="{748061B1-58E1-44FD-8174-F537C99D7C2D}" sibTransId="{549C46DE-6F44-404A-B68F-06B915E69EC4}"/>
    <dgm:cxn modelId="{3EFF168F-2871-4AE1-AE8C-6DD7100B837C}" type="presOf" srcId="{AC109378-2633-48E1-B9C5-AC663401FECE}" destId="{04DA96B1-A362-4520-A386-3AC784D3A288}" srcOrd="0" destOrd="0" presId="urn:microsoft.com/office/officeart/2005/8/layout/hList1"/>
    <dgm:cxn modelId="{FC9808DA-F486-46CF-A329-B6D7055FA6F8}" type="presParOf" srcId="{18F8C84B-BA87-4FB4-9719-344E7C9509C1}" destId="{FF43795C-DCDC-4BA8-9F76-BCA96B67AF00}" srcOrd="0" destOrd="0" presId="urn:microsoft.com/office/officeart/2005/8/layout/hList1"/>
    <dgm:cxn modelId="{4A5D9AB0-5835-4C9B-9409-579CBED9F8F8}" type="presParOf" srcId="{FF43795C-DCDC-4BA8-9F76-BCA96B67AF00}" destId="{ECF87F11-E5A8-4DF5-A90A-B7BDF8EACBF3}" srcOrd="0" destOrd="0" presId="urn:microsoft.com/office/officeart/2005/8/layout/hList1"/>
    <dgm:cxn modelId="{0F7348FE-4AE0-4BC4-BA95-B23B9677B95E}" type="presParOf" srcId="{FF43795C-DCDC-4BA8-9F76-BCA96B67AF00}" destId="{04DA96B1-A362-4520-A386-3AC784D3A28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9C5CAF-6F8E-497C-B316-535DDFEE9514}"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048086DA-4F2B-40D0-9BCE-2BAD0291359A}">
      <dgm:prSet custT="1"/>
      <dgm:spPr>
        <a:solidFill>
          <a:schemeClr val="accent1"/>
        </a:solidFill>
      </dgm:spPr>
      <dgm:t>
        <a:bodyPr/>
        <a:lstStyle/>
        <a:p>
          <a:r>
            <a:rPr lang="en-US" sz="3100" b="1" dirty="0" smtClean="0"/>
            <a:t>Question 1d Part 1 </a:t>
          </a:r>
          <a:endParaRPr lang="en-US" sz="3100" b="1" dirty="0"/>
        </a:p>
      </dgm:t>
    </dgm:pt>
    <dgm:pt modelId="{748061B1-58E1-44FD-8174-F537C99D7C2D}" type="parTrans" cxnId="{B57D0B44-1942-4487-B728-C80E27E6F796}">
      <dgm:prSet/>
      <dgm:spPr/>
      <dgm:t>
        <a:bodyPr/>
        <a:lstStyle/>
        <a:p>
          <a:endParaRPr lang="en-US"/>
        </a:p>
      </dgm:t>
    </dgm:pt>
    <dgm:pt modelId="{549C46DE-6F44-404A-B68F-06B915E69EC4}" type="sibTrans" cxnId="{B57D0B44-1942-4487-B728-C80E27E6F796}">
      <dgm:prSet/>
      <dgm:spPr/>
      <dgm:t>
        <a:bodyPr/>
        <a:lstStyle/>
        <a:p>
          <a:endParaRPr lang="en-US"/>
        </a:p>
      </dgm:t>
    </dgm:pt>
    <dgm:pt modelId="{AC109378-2633-48E1-B9C5-AC663401FECE}">
      <dgm:prSet custT="1"/>
      <dgm:spPr/>
      <dgm:t>
        <a:bodyPr/>
        <a:lstStyle/>
        <a:p>
          <a:r>
            <a:rPr lang="en-US" sz="2500" dirty="0" smtClean="0"/>
            <a:t>What were the lessons learned from the two GC/CM projects previously completed. </a:t>
          </a:r>
          <a:endParaRPr lang="en-US" sz="2500" dirty="0"/>
        </a:p>
      </dgm:t>
    </dgm:pt>
    <dgm:pt modelId="{49D1E431-01FA-4500-B413-B6FCAC1C4248}" type="parTrans" cxnId="{1E1EB38E-FD47-4575-B30F-62B4414BB744}">
      <dgm:prSet/>
      <dgm:spPr/>
      <dgm:t>
        <a:bodyPr/>
        <a:lstStyle/>
        <a:p>
          <a:endParaRPr lang="en-US"/>
        </a:p>
      </dgm:t>
    </dgm:pt>
    <dgm:pt modelId="{7DF89F07-7B95-41EF-BC01-C257CDF96A99}" type="sibTrans" cxnId="{1E1EB38E-FD47-4575-B30F-62B4414BB744}">
      <dgm:prSet/>
      <dgm:spPr/>
      <dgm:t>
        <a:bodyPr/>
        <a:lstStyle/>
        <a:p>
          <a:endParaRPr lang="en-US"/>
        </a:p>
      </dgm:t>
    </dgm:pt>
    <dgm:pt modelId="{18F8C84B-BA87-4FB4-9719-344E7C9509C1}" type="pres">
      <dgm:prSet presAssocID="{049C5CAF-6F8E-497C-B316-535DDFEE9514}" presName="Name0" presStyleCnt="0">
        <dgm:presLayoutVars>
          <dgm:dir/>
          <dgm:animLvl val="lvl"/>
          <dgm:resizeHandles val="exact"/>
        </dgm:presLayoutVars>
      </dgm:prSet>
      <dgm:spPr/>
      <dgm:t>
        <a:bodyPr/>
        <a:lstStyle/>
        <a:p>
          <a:endParaRPr lang="en-US"/>
        </a:p>
      </dgm:t>
    </dgm:pt>
    <dgm:pt modelId="{FF43795C-DCDC-4BA8-9F76-BCA96B67AF00}" type="pres">
      <dgm:prSet presAssocID="{048086DA-4F2B-40D0-9BCE-2BAD0291359A}" presName="composite" presStyleCnt="0"/>
      <dgm:spPr/>
    </dgm:pt>
    <dgm:pt modelId="{ECF87F11-E5A8-4DF5-A90A-B7BDF8EACBF3}" type="pres">
      <dgm:prSet presAssocID="{048086DA-4F2B-40D0-9BCE-2BAD0291359A}" presName="parTx" presStyleLbl="alignNode1" presStyleIdx="0" presStyleCnt="1">
        <dgm:presLayoutVars>
          <dgm:chMax val="0"/>
          <dgm:chPref val="0"/>
          <dgm:bulletEnabled val="1"/>
        </dgm:presLayoutVars>
      </dgm:prSet>
      <dgm:spPr/>
      <dgm:t>
        <a:bodyPr/>
        <a:lstStyle/>
        <a:p>
          <a:endParaRPr lang="en-US"/>
        </a:p>
      </dgm:t>
    </dgm:pt>
    <dgm:pt modelId="{04DA96B1-A362-4520-A386-3AC784D3A288}" type="pres">
      <dgm:prSet presAssocID="{048086DA-4F2B-40D0-9BCE-2BAD0291359A}" presName="desTx" presStyleLbl="alignAccFollowNode1" presStyleIdx="0" presStyleCnt="1">
        <dgm:presLayoutVars>
          <dgm:bulletEnabled val="1"/>
        </dgm:presLayoutVars>
      </dgm:prSet>
      <dgm:spPr/>
      <dgm:t>
        <a:bodyPr/>
        <a:lstStyle/>
        <a:p>
          <a:endParaRPr lang="en-US"/>
        </a:p>
      </dgm:t>
    </dgm:pt>
  </dgm:ptLst>
  <dgm:cxnLst>
    <dgm:cxn modelId="{C82CE3AB-33C2-4562-AA37-2C1C0FEE27F3}" type="presOf" srcId="{048086DA-4F2B-40D0-9BCE-2BAD0291359A}" destId="{ECF87F11-E5A8-4DF5-A90A-B7BDF8EACBF3}" srcOrd="0" destOrd="0" presId="urn:microsoft.com/office/officeart/2005/8/layout/hList1"/>
    <dgm:cxn modelId="{1E1EB38E-FD47-4575-B30F-62B4414BB744}" srcId="{048086DA-4F2B-40D0-9BCE-2BAD0291359A}" destId="{AC109378-2633-48E1-B9C5-AC663401FECE}" srcOrd="0" destOrd="0" parTransId="{49D1E431-01FA-4500-B413-B6FCAC1C4248}" sibTransId="{7DF89F07-7B95-41EF-BC01-C257CDF96A99}"/>
    <dgm:cxn modelId="{01ACC552-45FF-496E-A64A-DA20552421AC}" type="presOf" srcId="{049C5CAF-6F8E-497C-B316-535DDFEE9514}" destId="{18F8C84B-BA87-4FB4-9719-344E7C9509C1}" srcOrd="0" destOrd="0" presId="urn:microsoft.com/office/officeart/2005/8/layout/hList1"/>
    <dgm:cxn modelId="{B57D0B44-1942-4487-B728-C80E27E6F796}" srcId="{049C5CAF-6F8E-497C-B316-535DDFEE9514}" destId="{048086DA-4F2B-40D0-9BCE-2BAD0291359A}" srcOrd="0" destOrd="0" parTransId="{748061B1-58E1-44FD-8174-F537C99D7C2D}" sibTransId="{549C46DE-6F44-404A-B68F-06B915E69EC4}"/>
    <dgm:cxn modelId="{3EFF168F-2871-4AE1-AE8C-6DD7100B837C}" type="presOf" srcId="{AC109378-2633-48E1-B9C5-AC663401FECE}" destId="{04DA96B1-A362-4520-A386-3AC784D3A288}" srcOrd="0" destOrd="0" presId="urn:microsoft.com/office/officeart/2005/8/layout/hList1"/>
    <dgm:cxn modelId="{FC9808DA-F486-46CF-A329-B6D7055FA6F8}" type="presParOf" srcId="{18F8C84B-BA87-4FB4-9719-344E7C9509C1}" destId="{FF43795C-DCDC-4BA8-9F76-BCA96B67AF00}" srcOrd="0" destOrd="0" presId="urn:microsoft.com/office/officeart/2005/8/layout/hList1"/>
    <dgm:cxn modelId="{4A5D9AB0-5835-4C9B-9409-579CBED9F8F8}" type="presParOf" srcId="{FF43795C-DCDC-4BA8-9F76-BCA96B67AF00}" destId="{ECF87F11-E5A8-4DF5-A90A-B7BDF8EACBF3}" srcOrd="0" destOrd="0" presId="urn:microsoft.com/office/officeart/2005/8/layout/hList1"/>
    <dgm:cxn modelId="{0F7348FE-4AE0-4BC4-BA95-B23B9677B95E}" type="presParOf" srcId="{FF43795C-DCDC-4BA8-9F76-BCA96B67AF00}" destId="{04DA96B1-A362-4520-A386-3AC784D3A28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9C5CAF-6F8E-497C-B316-535DDFEE9514}"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048086DA-4F2B-40D0-9BCE-2BAD0291359A}">
      <dgm:prSet custT="1"/>
      <dgm:spPr>
        <a:solidFill>
          <a:schemeClr val="accent1"/>
        </a:solidFill>
      </dgm:spPr>
      <dgm:t>
        <a:bodyPr/>
        <a:lstStyle/>
        <a:p>
          <a:r>
            <a:rPr lang="en-US" sz="3100" b="1" dirty="0" smtClean="0"/>
            <a:t>Question 1d Part2</a:t>
          </a:r>
        </a:p>
      </dgm:t>
    </dgm:pt>
    <dgm:pt modelId="{748061B1-58E1-44FD-8174-F537C99D7C2D}" type="parTrans" cxnId="{B57D0B44-1942-4487-B728-C80E27E6F796}">
      <dgm:prSet/>
      <dgm:spPr/>
      <dgm:t>
        <a:bodyPr/>
        <a:lstStyle/>
        <a:p>
          <a:endParaRPr lang="en-US"/>
        </a:p>
      </dgm:t>
    </dgm:pt>
    <dgm:pt modelId="{549C46DE-6F44-404A-B68F-06B915E69EC4}" type="sibTrans" cxnId="{B57D0B44-1942-4487-B728-C80E27E6F796}">
      <dgm:prSet/>
      <dgm:spPr/>
      <dgm:t>
        <a:bodyPr/>
        <a:lstStyle/>
        <a:p>
          <a:endParaRPr lang="en-US"/>
        </a:p>
      </dgm:t>
    </dgm:pt>
    <dgm:pt modelId="{AC109378-2633-48E1-B9C5-AC663401FECE}">
      <dgm:prSet/>
      <dgm:spPr/>
      <dgm:t>
        <a:bodyPr/>
        <a:lstStyle/>
        <a:p>
          <a:r>
            <a:rPr lang="en-US" dirty="0" smtClean="0"/>
            <a:t>Is anyone still on staff from those projects?</a:t>
          </a:r>
          <a:endParaRPr lang="en-US" dirty="0"/>
        </a:p>
      </dgm:t>
    </dgm:pt>
    <dgm:pt modelId="{49D1E431-01FA-4500-B413-B6FCAC1C4248}" type="parTrans" cxnId="{1E1EB38E-FD47-4575-B30F-62B4414BB744}">
      <dgm:prSet/>
      <dgm:spPr/>
      <dgm:t>
        <a:bodyPr/>
        <a:lstStyle/>
        <a:p>
          <a:endParaRPr lang="en-US"/>
        </a:p>
      </dgm:t>
    </dgm:pt>
    <dgm:pt modelId="{7DF89F07-7B95-41EF-BC01-C257CDF96A99}" type="sibTrans" cxnId="{1E1EB38E-FD47-4575-B30F-62B4414BB744}">
      <dgm:prSet/>
      <dgm:spPr/>
      <dgm:t>
        <a:bodyPr/>
        <a:lstStyle/>
        <a:p>
          <a:endParaRPr lang="en-US"/>
        </a:p>
      </dgm:t>
    </dgm:pt>
    <dgm:pt modelId="{A01CDAA7-2322-483C-A922-93FE99E56B81}">
      <dgm:prSet custT="1"/>
      <dgm:spPr>
        <a:solidFill>
          <a:schemeClr val="accent1"/>
        </a:solidFill>
      </dgm:spPr>
      <dgm:t>
        <a:bodyPr/>
        <a:lstStyle/>
        <a:p>
          <a:r>
            <a:rPr lang="en-US" sz="3100" b="1" dirty="0" smtClean="0"/>
            <a:t>Response</a:t>
          </a:r>
          <a:endParaRPr lang="en-US" sz="3100" b="1" dirty="0"/>
        </a:p>
      </dgm:t>
    </dgm:pt>
    <dgm:pt modelId="{343D7B19-A645-4D3D-9D04-672E84C959AA}" type="parTrans" cxnId="{1DDD3C17-AE1B-41CB-83F3-76552CF64AEF}">
      <dgm:prSet/>
      <dgm:spPr/>
      <dgm:t>
        <a:bodyPr/>
        <a:lstStyle/>
        <a:p>
          <a:endParaRPr lang="en-US"/>
        </a:p>
      </dgm:t>
    </dgm:pt>
    <dgm:pt modelId="{3F882491-0BD4-414E-9548-7F9AA27A1D7A}" type="sibTrans" cxnId="{1DDD3C17-AE1B-41CB-83F3-76552CF64AEF}">
      <dgm:prSet/>
      <dgm:spPr/>
      <dgm:t>
        <a:bodyPr/>
        <a:lstStyle/>
        <a:p>
          <a:endParaRPr lang="en-US"/>
        </a:p>
      </dgm:t>
    </dgm:pt>
    <dgm:pt modelId="{764D493A-E588-43F2-9B98-5483AF9D4646}">
      <dgm:prSet/>
      <dgm:spPr/>
      <dgm:t>
        <a:bodyPr/>
        <a:lstStyle/>
        <a:p>
          <a:r>
            <a:rPr lang="en-US" b="1" dirty="0" smtClean="0"/>
            <a:t>Rick Benner </a:t>
          </a:r>
          <a:r>
            <a:rPr lang="en-US" dirty="0" smtClean="0"/>
            <a:t>- </a:t>
          </a:r>
          <a:r>
            <a:rPr lang="en-US" i="1" dirty="0" smtClean="0"/>
            <a:t>Director</a:t>
          </a:r>
          <a:endParaRPr lang="en-US" i="1" dirty="0"/>
        </a:p>
      </dgm:t>
    </dgm:pt>
    <dgm:pt modelId="{5652A24B-1C03-408D-A3AF-4F42A66737BC}" type="parTrans" cxnId="{4C210882-F45A-491A-9F68-20921F24726A}">
      <dgm:prSet/>
      <dgm:spPr/>
      <dgm:t>
        <a:bodyPr/>
        <a:lstStyle/>
        <a:p>
          <a:endParaRPr lang="en-US"/>
        </a:p>
      </dgm:t>
    </dgm:pt>
    <dgm:pt modelId="{72C056CB-8BF8-434D-AF77-5447BE9E0114}" type="sibTrans" cxnId="{4C210882-F45A-491A-9F68-20921F24726A}">
      <dgm:prSet/>
      <dgm:spPr/>
      <dgm:t>
        <a:bodyPr/>
        <a:lstStyle/>
        <a:p>
          <a:endParaRPr lang="en-US"/>
        </a:p>
      </dgm:t>
    </dgm:pt>
    <dgm:pt modelId="{65A76F10-0D3C-4347-A391-59B52F70E40F}">
      <dgm:prSet/>
      <dgm:spPr/>
      <dgm:t>
        <a:bodyPr/>
        <a:lstStyle/>
        <a:p>
          <a:r>
            <a:rPr lang="en-US" b="1" dirty="0" smtClean="0"/>
            <a:t>Dale Krause </a:t>
          </a:r>
          <a:r>
            <a:rPr lang="en-US" dirty="0" smtClean="0"/>
            <a:t>- </a:t>
          </a:r>
          <a:r>
            <a:rPr lang="en-US" i="1" dirty="0" smtClean="0"/>
            <a:t>On-Site Construction Representative</a:t>
          </a:r>
          <a:endParaRPr lang="en-US" i="1" dirty="0"/>
        </a:p>
      </dgm:t>
    </dgm:pt>
    <dgm:pt modelId="{0D1920FD-04DE-4731-9BEC-259E0D690C80}" type="parTrans" cxnId="{5F3A24AA-CDF2-4DBA-B8A0-C680CF16BF07}">
      <dgm:prSet/>
      <dgm:spPr/>
      <dgm:t>
        <a:bodyPr/>
        <a:lstStyle/>
        <a:p>
          <a:endParaRPr lang="en-US"/>
        </a:p>
      </dgm:t>
    </dgm:pt>
    <dgm:pt modelId="{E7CA417B-CDFC-48B6-93E8-D4122ADA7E05}" type="sibTrans" cxnId="{5F3A24AA-CDF2-4DBA-B8A0-C680CF16BF07}">
      <dgm:prSet/>
      <dgm:spPr/>
      <dgm:t>
        <a:bodyPr/>
        <a:lstStyle/>
        <a:p>
          <a:endParaRPr lang="en-US"/>
        </a:p>
      </dgm:t>
    </dgm:pt>
    <dgm:pt modelId="{FC1AA033-EE2E-44FF-B8C0-2701BCF31DC1}">
      <dgm:prSet/>
      <dgm:spPr/>
      <dgm:t>
        <a:bodyPr/>
        <a:lstStyle/>
        <a:p>
          <a:r>
            <a:rPr lang="en-US" b="1" dirty="0" smtClean="0"/>
            <a:t>Sherrie Montgomery </a:t>
          </a:r>
          <a:r>
            <a:rPr lang="en-US" dirty="0" smtClean="0"/>
            <a:t>- </a:t>
          </a:r>
          <a:r>
            <a:rPr lang="en-US" i="1" dirty="0" smtClean="0"/>
            <a:t>Project Manager</a:t>
          </a:r>
          <a:endParaRPr lang="en-US" i="1" dirty="0"/>
        </a:p>
      </dgm:t>
    </dgm:pt>
    <dgm:pt modelId="{0CBDC29E-9358-4BE8-9598-A369FA3870CC}" type="parTrans" cxnId="{FDE0A4B5-1B76-4C64-A3CA-E8753DCCE129}">
      <dgm:prSet/>
      <dgm:spPr/>
      <dgm:t>
        <a:bodyPr/>
        <a:lstStyle/>
        <a:p>
          <a:endParaRPr lang="en-US"/>
        </a:p>
      </dgm:t>
    </dgm:pt>
    <dgm:pt modelId="{3B1DFD7A-9064-43DC-A60F-7C939E870A42}" type="sibTrans" cxnId="{FDE0A4B5-1B76-4C64-A3CA-E8753DCCE129}">
      <dgm:prSet/>
      <dgm:spPr/>
      <dgm:t>
        <a:bodyPr/>
        <a:lstStyle/>
        <a:p>
          <a:endParaRPr lang="en-US"/>
        </a:p>
      </dgm:t>
    </dgm:pt>
    <dgm:pt modelId="{16CECE03-D2CB-422B-87FE-57D8509B35D6}">
      <dgm:prSet/>
      <dgm:spPr/>
      <dgm:t>
        <a:bodyPr/>
        <a:lstStyle/>
        <a:p>
          <a:r>
            <a:rPr lang="en-US" b="1" dirty="0" smtClean="0"/>
            <a:t>Don White </a:t>
          </a:r>
          <a:r>
            <a:rPr lang="en-US" dirty="0" smtClean="0"/>
            <a:t>- </a:t>
          </a:r>
          <a:r>
            <a:rPr lang="en-US" i="1" dirty="0" smtClean="0"/>
            <a:t>On-Site Construction Representative </a:t>
          </a:r>
          <a:endParaRPr lang="en-US" i="1" dirty="0"/>
        </a:p>
      </dgm:t>
    </dgm:pt>
    <dgm:pt modelId="{3147566F-8211-43F1-9A9F-8AFAE3A3CFD0}" type="parTrans" cxnId="{99CE9A31-04BD-4F0E-8AE7-7AC5776576F1}">
      <dgm:prSet/>
      <dgm:spPr/>
      <dgm:t>
        <a:bodyPr/>
        <a:lstStyle/>
        <a:p>
          <a:endParaRPr lang="en-US"/>
        </a:p>
      </dgm:t>
    </dgm:pt>
    <dgm:pt modelId="{47E06540-613E-4080-B4B7-CA6E7428B1C3}" type="sibTrans" cxnId="{99CE9A31-04BD-4F0E-8AE7-7AC5776576F1}">
      <dgm:prSet/>
      <dgm:spPr/>
      <dgm:t>
        <a:bodyPr/>
        <a:lstStyle/>
        <a:p>
          <a:endParaRPr lang="en-US"/>
        </a:p>
      </dgm:t>
    </dgm:pt>
    <dgm:pt modelId="{BC980066-9A64-4350-8AA9-D1ACC70E1E00}">
      <dgm:prSet/>
      <dgm:spPr/>
      <dgm:t>
        <a:bodyPr/>
        <a:lstStyle/>
        <a:p>
          <a:r>
            <a:rPr lang="en-US" dirty="0" smtClean="0"/>
            <a:t>WWU Director of Space Administration</a:t>
          </a:r>
          <a:endParaRPr lang="en-US" dirty="0"/>
        </a:p>
      </dgm:t>
    </dgm:pt>
    <dgm:pt modelId="{2CAB2627-BC07-474E-B7D6-A0BE8DE6436E}" type="parTrans" cxnId="{F84B53D9-194C-4728-9CF3-9B37B5FF43F5}">
      <dgm:prSet/>
      <dgm:spPr/>
      <dgm:t>
        <a:bodyPr/>
        <a:lstStyle/>
        <a:p>
          <a:endParaRPr lang="en-US"/>
        </a:p>
      </dgm:t>
    </dgm:pt>
    <dgm:pt modelId="{8F727DA1-C366-48BF-BC90-12A53D431C8D}" type="sibTrans" cxnId="{F84B53D9-194C-4728-9CF3-9B37B5FF43F5}">
      <dgm:prSet/>
      <dgm:spPr/>
      <dgm:t>
        <a:bodyPr/>
        <a:lstStyle/>
        <a:p>
          <a:endParaRPr lang="en-US"/>
        </a:p>
      </dgm:t>
    </dgm:pt>
    <dgm:pt modelId="{3F257716-6B64-4BED-9884-CC3239E8BE4E}">
      <dgm:prSet/>
      <dgm:spPr/>
      <dgm:t>
        <a:bodyPr/>
        <a:lstStyle/>
        <a:p>
          <a:r>
            <a:rPr lang="en-US" dirty="0" smtClean="0"/>
            <a:t>Vice President for Business &amp; Financial Affairs, and the Provost </a:t>
          </a:r>
          <a:endParaRPr lang="en-US" dirty="0"/>
        </a:p>
      </dgm:t>
    </dgm:pt>
    <dgm:pt modelId="{89933845-3D5B-478F-81E7-58AE4A3A4BD0}" type="parTrans" cxnId="{D049A769-CC8E-4DF8-AE46-37E91B37E853}">
      <dgm:prSet/>
      <dgm:spPr/>
      <dgm:t>
        <a:bodyPr/>
        <a:lstStyle/>
        <a:p>
          <a:endParaRPr lang="en-US"/>
        </a:p>
      </dgm:t>
    </dgm:pt>
    <dgm:pt modelId="{61387A6E-9A55-43FB-A45C-EB13AE1590DD}" type="sibTrans" cxnId="{D049A769-CC8E-4DF8-AE46-37E91B37E853}">
      <dgm:prSet/>
      <dgm:spPr/>
      <dgm:t>
        <a:bodyPr/>
        <a:lstStyle/>
        <a:p>
          <a:endParaRPr lang="en-US"/>
        </a:p>
      </dgm:t>
    </dgm:pt>
    <dgm:pt modelId="{18F8C84B-BA87-4FB4-9719-344E7C9509C1}" type="pres">
      <dgm:prSet presAssocID="{049C5CAF-6F8E-497C-B316-535DDFEE9514}" presName="Name0" presStyleCnt="0">
        <dgm:presLayoutVars>
          <dgm:dir/>
          <dgm:animLvl val="lvl"/>
          <dgm:resizeHandles val="exact"/>
        </dgm:presLayoutVars>
      </dgm:prSet>
      <dgm:spPr/>
      <dgm:t>
        <a:bodyPr/>
        <a:lstStyle/>
        <a:p>
          <a:endParaRPr lang="en-US"/>
        </a:p>
      </dgm:t>
    </dgm:pt>
    <dgm:pt modelId="{FF43795C-DCDC-4BA8-9F76-BCA96B67AF00}" type="pres">
      <dgm:prSet presAssocID="{048086DA-4F2B-40D0-9BCE-2BAD0291359A}" presName="composite" presStyleCnt="0"/>
      <dgm:spPr/>
    </dgm:pt>
    <dgm:pt modelId="{ECF87F11-E5A8-4DF5-A90A-B7BDF8EACBF3}" type="pres">
      <dgm:prSet presAssocID="{048086DA-4F2B-40D0-9BCE-2BAD0291359A}" presName="parTx" presStyleLbl="alignNode1" presStyleIdx="0" presStyleCnt="2">
        <dgm:presLayoutVars>
          <dgm:chMax val="0"/>
          <dgm:chPref val="0"/>
          <dgm:bulletEnabled val="1"/>
        </dgm:presLayoutVars>
      </dgm:prSet>
      <dgm:spPr/>
      <dgm:t>
        <a:bodyPr/>
        <a:lstStyle/>
        <a:p>
          <a:endParaRPr lang="en-US"/>
        </a:p>
      </dgm:t>
    </dgm:pt>
    <dgm:pt modelId="{04DA96B1-A362-4520-A386-3AC784D3A288}" type="pres">
      <dgm:prSet presAssocID="{048086DA-4F2B-40D0-9BCE-2BAD0291359A}" presName="desTx" presStyleLbl="alignAccFollowNode1" presStyleIdx="0" presStyleCnt="2">
        <dgm:presLayoutVars>
          <dgm:bulletEnabled val="1"/>
        </dgm:presLayoutVars>
      </dgm:prSet>
      <dgm:spPr/>
      <dgm:t>
        <a:bodyPr/>
        <a:lstStyle/>
        <a:p>
          <a:endParaRPr lang="en-US"/>
        </a:p>
      </dgm:t>
    </dgm:pt>
    <dgm:pt modelId="{80502426-B889-4F56-849A-739E5A7BFDD0}" type="pres">
      <dgm:prSet presAssocID="{549C46DE-6F44-404A-B68F-06B915E69EC4}" presName="space" presStyleCnt="0"/>
      <dgm:spPr/>
    </dgm:pt>
    <dgm:pt modelId="{69FB8930-26F8-411B-857E-761E204D28F1}" type="pres">
      <dgm:prSet presAssocID="{A01CDAA7-2322-483C-A922-93FE99E56B81}" presName="composite" presStyleCnt="0"/>
      <dgm:spPr/>
    </dgm:pt>
    <dgm:pt modelId="{6D5E13E4-4DCC-401C-92A5-CDC806CCF4F0}" type="pres">
      <dgm:prSet presAssocID="{A01CDAA7-2322-483C-A922-93FE99E56B81}" presName="parTx" presStyleLbl="alignNode1" presStyleIdx="1" presStyleCnt="2">
        <dgm:presLayoutVars>
          <dgm:chMax val="0"/>
          <dgm:chPref val="0"/>
          <dgm:bulletEnabled val="1"/>
        </dgm:presLayoutVars>
      </dgm:prSet>
      <dgm:spPr/>
      <dgm:t>
        <a:bodyPr/>
        <a:lstStyle/>
        <a:p>
          <a:endParaRPr lang="en-US"/>
        </a:p>
      </dgm:t>
    </dgm:pt>
    <dgm:pt modelId="{78988527-AAF2-45EA-B6C9-74906040B72F}" type="pres">
      <dgm:prSet presAssocID="{A01CDAA7-2322-483C-A922-93FE99E56B81}" presName="desTx" presStyleLbl="alignAccFollowNode1" presStyleIdx="1" presStyleCnt="2">
        <dgm:presLayoutVars>
          <dgm:bulletEnabled val="1"/>
        </dgm:presLayoutVars>
      </dgm:prSet>
      <dgm:spPr/>
      <dgm:t>
        <a:bodyPr/>
        <a:lstStyle/>
        <a:p>
          <a:endParaRPr lang="en-US"/>
        </a:p>
      </dgm:t>
    </dgm:pt>
  </dgm:ptLst>
  <dgm:cxnLst>
    <dgm:cxn modelId="{5F3A24AA-CDF2-4DBA-B8A0-C680CF16BF07}" srcId="{A01CDAA7-2322-483C-A922-93FE99E56B81}" destId="{65A76F10-0D3C-4347-A391-59B52F70E40F}" srcOrd="3" destOrd="0" parTransId="{0D1920FD-04DE-4731-9BEC-259E0D690C80}" sibTransId="{E7CA417B-CDFC-48B6-93E8-D4122ADA7E05}"/>
    <dgm:cxn modelId="{B57D0B44-1942-4487-B728-C80E27E6F796}" srcId="{049C5CAF-6F8E-497C-B316-535DDFEE9514}" destId="{048086DA-4F2B-40D0-9BCE-2BAD0291359A}" srcOrd="0" destOrd="0" parTransId="{748061B1-58E1-44FD-8174-F537C99D7C2D}" sibTransId="{549C46DE-6F44-404A-B68F-06B915E69EC4}"/>
    <dgm:cxn modelId="{F84B53D9-194C-4728-9CF3-9B37B5FF43F5}" srcId="{A01CDAA7-2322-483C-A922-93FE99E56B81}" destId="{BC980066-9A64-4350-8AA9-D1ACC70E1E00}" srcOrd="4" destOrd="0" parTransId="{2CAB2627-BC07-474E-B7D6-A0BE8DE6436E}" sibTransId="{8F727DA1-C366-48BF-BC90-12A53D431C8D}"/>
    <dgm:cxn modelId="{9CAADD97-C472-43EB-A8D2-E1FF88C7F6FF}" type="presOf" srcId="{764D493A-E588-43F2-9B98-5483AF9D4646}" destId="{78988527-AAF2-45EA-B6C9-74906040B72F}" srcOrd="0" destOrd="0" presId="urn:microsoft.com/office/officeart/2005/8/layout/hList1"/>
    <dgm:cxn modelId="{209FB576-245B-457B-8AD6-9F44EEDC1B86}" type="presOf" srcId="{A01CDAA7-2322-483C-A922-93FE99E56B81}" destId="{6D5E13E4-4DCC-401C-92A5-CDC806CCF4F0}" srcOrd="0" destOrd="0" presId="urn:microsoft.com/office/officeart/2005/8/layout/hList1"/>
    <dgm:cxn modelId="{1E1EB38E-FD47-4575-B30F-62B4414BB744}" srcId="{048086DA-4F2B-40D0-9BCE-2BAD0291359A}" destId="{AC109378-2633-48E1-B9C5-AC663401FECE}" srcOrd="0" destOrd="0" parTransId="{49D1E431-01FA-4500-B413-B6FCAC1C4248}" sibTransId="{7DF89F07-7B95-41EF-BC01-C257CDF96A99}"/>
    <dgm:cxn modelId="{C82CE3AB-33C2-4562-AA37-2C1C0FEE27F3}" type="presOf" srcId="{048086DA-4F2B-40D0-9BCE-2BAD0291359A}" destId="{ECF87F11-E5A8-4DF5-A90A-B7BDF8EACBF3}" srcOrd="0" destOrd="0" presId="urn:microsoft.com/office/officeart/2005/8/layout/hList1"/>
    <dgm:cxn modelId="{F17F17BE-CEE3-4C31-9165-582AA5C172A8}" type="presOf" srcId="{3F257716-6B64-4BED-9884-CC3239E8BE4E}" destId="{78988527-AAF2-45EA-B6C9-74906040B72F}" srcOrd="0" destOrd="5" presId="urn:microsoft.com/office/officeart/2005/8/layout/hList1"/>
    <dgm:cxn modelId="{FDE0A4B5-1B76-4C64-A3CA-E8753DCCE129}" srcId="{A01CDAA7-2322-483C-A922-93FE99E56B81}" destId="{FC1AA033-EE2E-44FF-B8C0-2701BCF31DC1}" srcOrd="1" destOrd="0" parTransId="{0CBDC29E-9358-4BE8-9598-A369FA3870CC}" sibTransId="{3B1DFD7A-9064-43DC-A60F-7C939E870A42}"/>
    <dgm:cxn modelId="{3EFF168F-2871-4AE1-AE8C-6DD7100B837C}" type="presOf" srcId="{AC109378-2633-48E1-B9C5-AC663401FECE}" destId="{04DA96B1-A362-4520-A386-3AC784D3A288}" srcOrd="0" destOrd="0" presId="urn:microsoft.com/office/officeart/2005/8/layout/hList1"/>
    <dgm:cxn modelId="{979D0663-27BB-4E1B-97F6-B36BF89B4A3C}" type="presOf" srcId="{BC980066-9A64-4350-8AA9-D1ACC70E1E00}" destId="{78988527-AAF2-45EA-B6C9-74906040B72F}" srcOrd="0" destOrd="4" presId="urn:microsoft.com/office/officeart/2005/8/layout/hList1"/>
    <dgm:cxn modelId="{01ACC552-45FF-496E-A64A-DA20552421AC}" type="presOf" srcId="{049C5CAF-6F8E-497C-B316-535DDFEE9514}" destId="{18F8C84B-BA87-4FB4-9719-344E7C9509C1}" srcOrd="0" destOrd="0" presId="urn:microsoft.com/office/officeart/2005/8/layout/hList1"/>
    <dgm:cxn modelId="{4C210882-F45A-491A-9F68-20921F24726A}" srcId="{A01CDAA7-2322-483C-A922-93FE99E56B81}" destId="{764D493A-E588-43F2-9B98-5483AF9D4646}" srcOrd="0" destOrd="0" parTransId="{5652A24B-1C03-408D-A3AF-4F42A66737BC}" sibTransId="{72C056CB-8BF8-434D-AF77-5447BE9E0114}"/>
    <dgm:cxn modelId="{70B27EA2-692B-4E84-8870-344D7C366430}" type="presOf" srcId="{16CECE03-D2CB-422B-87FE-57D8509B35D6}" destId="{78988527-AAF2-45EA-B6C9-74906040B72F}" srcOrd="0" destOrd="2" presId="urn:microsoft.com/office/officeart/2005/8/layout/hList1"/>
    <dgm:cxn modelId="{2306704E-CC87-4DB6-9E74-BB399911C98D}" type="presOf" srcId="{65A76F10-0D3C-4347-A391-59B52F70E40F}" destId="{78988527-AAF2-45EA-B6C9-74906040B72F}" srcOrd="0" destOrd="3" presId="urn:microsoft.com/office/officeart/2005/8/layout/hList1"/>
    <dgm:cxn modelId="{99CE9A31-04BD-4F0E-8AE7-7AC5776576F1}" srcId="{A01CDAA7-2322-483C-A922-93FE99E56B81}" destId="{16CECE03-D2CB-422B-87FE-57D8509B35D6}" srcOrd="2" destOrd="0" parTransId="{3147566F-8211-43F1-9A9F-8AFAE3A3CFD0}" sibTransId="{47E06540-613E-4080-B4B7-CA6E7428B1C3}"/>
    <dgm:cxn modelId="{D049A769-CC8E-4DF8-AE46-37E91B37E853}" srcId="{A01CDAA7-2322-483C-A922-93FE99E56B81}" destId="{3F257716-6B64-4BED-9884-CC3239E8BE4E}" srcOrd="5" destOrd="0" parTransId="{89933845-3D5B-478F-81E7-58AE4A3A4BD0}" sibTransId="{61387A6E-9A55-43FB-A45C-EB13AE1590DD}"/>
    <dgm:cxn modelId="{B65E9FE7-C0A3-40E4-A719-F70ADC0D2FE6}" type="presOf" srcId="{FC1AA033-EE2E-44FF-B8C0-2701BCF31DC1}" destId="{78988527-AAF2-45EA-B6C9-74906040B72F}" srcOrd="0" destOrd="1" presId="urn:microsoft.com/office/officeart/2005/8/layout/hList1"/>
    <dgm:cxn modelId="{1DDD3C17-AE1B-41CB-83F3-76552CF64AEF}" srcId="{049C5CAF-6F8E-497C-B316-535DDFEE9514}" destId="{A01CDAA7-2322-483C-A922-93FE99E56B81}" srcOrd="1" destOrd="0" parTransId="{343D7B19-A645-4D3D-9D04-672E84C959AA}" sibTransId="{3F882491-0BD4-414E-9548-7F9AA27A1D7A}"/>
    <dgm:cxn modelId="{FC9808DA-F486-46CF-A329-B6D7055FA6F8}" type="presParOf" srcId="{18F8C84B-BA87-4FB4-9719-344E7C9509C1}" destId="{FF43795C-DCDC-4BA8-9F76-BCA96B67AF00}" srcOrd="0" destOrd="0" presId="urn:microsoft.com/office/officeart/2005/8/layout/hList1"/>
    <dgm:cxn modelId="{4A5D9AB0-5835-4C9B-9409-579CBED9F8F8}" type="presParOf" srcId="{FF43795C-DCDC-4BA8-9F76-BCA96B67AF00}" destId="{ECF87F11-E5A8-4DF5-A90A-B7BDF8EACBF3}" srcOrd="0" destOrd="0" presId="urn:microsoft.com/office/officeart/2005/8/layout/hList1"/>
    <dgm:cxn modelId="{0F7348FE-4AE0-4BC4-BA95-B23B9677B95E}" type="presParOf" srcId="{FF43795C-DCDC-4BA8-9F76-BCA96B67AF00}" destId="{04DA96B1-A362-4520-A386-3AC784D3A288}" srcOrd="1" destOrd="0" presId="urn:microsoft.com/office/officeart/2005/8/layout/hList1"/>
    <dgm:cxn modelId="{ACA87F8D-5D74-42C8-84F9-9EC81FB5574B}" type="presParOf" srcId="{18F8C84B-BA87-4FB4-9719-344E7C9509C1}" destId="{80502426-B889-4F56-849A-739E5A7BFDD0}" srcOrd="1" destOrd="0" presId="urn:microsoft.com/office/officeart/2005/8/layout/hList1"/>
    <dgm:cxn modelId="{5313D654-973E-4765-9B30-E7498292C04F}" type="presParOf" srcId="{18F8C84B-BA87-4FB4-9719-344E7C9509C1}" destId="{69FB8930-26F8-411B-857E-761E204D28F1}" srcOrd="2" destOrd="0" presId="urn:microsoft.com/office/officeart/2005/8/layout/hList1"/>
    <dgm:cxn modelId="{E7839A85-AAD3-4C62-89FE-F6BFD83C9B6F}" type="presParOf" srcId="{69FB8930-26F8-411B-857E-761E204D28F1}" destId="{6D5E13E4-4DCC-401C-92A5-CDC806CCF4F0}" srcOrd="0" destOrd="0" presId="urn:microsoft.com/office/officeart/2005/8/layout/hList1"/>
    <dgm:cxn modelId="{B895A82F-54AA-4FFF-AECD-DC364E2CD952}" type="presParOf" srcId="{69FB8930-26F8-411B-857E-761E204D28F1}" destId="{78988527-AAF2-45EA-B6C9-74906040B72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68195-E47A-480E-ABD9-DAA067C4F55C}">
      <dsp:nvSpPr>
        <dsp:cNvPr id="0" name=""/>
        <dsp:cNvSpPr/>
      </dsp:nvSpPr>
      <dsp:spPr>
        <a:xfrm>
          <a:off x="0" y="3203"/>
          <a:ext cx="6935364" cy="655436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ts val="0"/>
            </a:spcAft>
          </a:pPr>
          <a:r>
            <a:rPr lang="en-US" sz="2400" b="1" u="sng" kern="1200" dirty="0" smtClean="0"/>
            <a:t>Western Washington University</a:t>
          </a:r>
        </a:p>
        <a:p>
          <a:pPr lvl="0" algn="l" defTabSz="1066800">
            <a:lnSpc>
              <a:spcPct val="100000"/>
            </a:lnSpc>
            <a:spcBef>
              <a:spcPct val="0"/>
            </a:spcBef>
            <a:spcAft>
              <a:spcPts val="0"/>
            </a:spcAft>
          </a:pPr>
          <a:r>
            <a:rPr lang="en-US" sz="2200" b="1" kern="1200" dirty="0" smtClean="0"/>
            <a:t>Rick Benner, FAIA</a:t>
          </a:r>
        </a:p>
        <a:p>
          <a:pPr lvl="0" algn="l" defTabSz="1066800">
            <a:lnSpc>
              <a:spcPct val="100000"/>
            </a:lnSpc>
            <a:spcBef>
              <a:spcPct val="0"/>
            </a:spcBef>
            <a:spcAft>
              <a:spcPts val="0"/>
            </a:spcAft>
          </a:pPr>
          <a:r>
            <a:rPr lang="en-US" sz="1800" kern="1200" dirty="0" smtClean="0"/>
            <a:t>University Architect</a:t>
          </a:r>
        </a:p>
        <a:p>
          <a:pPr lvl="0" algn="l" defTabSz="1066800">
            <a:lnSpc>
              <a:spcPct val="100000"/>
            </a:lnSpc>
            <a:spcBef>
              <a:spcPct val="0"/>
            </a:spcBef>
            <a:spcAft>
              <a:spcPts val="0"/>
            </a:spcAft>
          </a:pPr>
          <a:r>
            <a:rPr lang="en-US" sz="1800" kern="1200" dirty="0" smtClean="0"/>
            <a:t>Director Office of Facilities Development and Capital Budget</a:t>
          </a:r>
        </a:p>
        <a:p>
          <a:pPr lvl="0" algn="l" defTabSz="1066800">
            <a:lnSpc>
              <a:spcPct val="100000"/>
            </a:lnSpc>
            <a:spcBef>
              <a:spcPct val="0"/>
            </a:spcBef>
            <a:spcAft>
              <a:spcPts val="0"/>
            </a:spcAft>
          </a:pPr>
          <a:endParaRPr lang="en-US" sz="2000" kern="1200" dirty="0" smtClean="0"/>
        </a:p>
        <a:p>
          <a:pPr lvl="0" algn="l" defTabSz="1066800">
            <a:lnSpc>
              <a:spcPct val="100000"/>
            </a:lnSpc>
            <a:spcBef>
              <a:spcPct val="0"/>
            </a:spcBef>
            <a:spcAft>
              <a:spcPts val="0"/>
            </a:spcAft>
          </a:pPr>
          <a:r>
            <a:rPr lang="en-US" sz="2200" b="1" kern="1200" dirty="0" smtClean="0"/>
            <a:t>Josh Kavulla, PE, RCDD, NICET FAS II </a:t>
          </a:r>
        </a:p>
        <a:p>
          <a:pPr lvl="0" algn="l" defTabSz="1066800">
            <a:lnSpc>
              <a:spcPct val="100000"/>
            </a:lnSpc>
            <a:spcBef>
              <a:spcPct val="0"/>
            </a:spcBef>
            <a:spcAft>
              <a:spcPts val="0"/>
            </a:spcAft>
          </a:pPr>
          <a:r>
            <a:rPr lang="en-US" sz="1800" kern="1200" dirty="0" smtClean="0"/>
            <a:t>Associate Director Facilities Development and Capital Budget</a:t>
          </a:r>
        </a:p>
        <a:p>
          <a:pPr lvl="0" algn="l" defTabSz="1066800">
            <a:lnSpc>
              <a:spcPct val="100000"/>
            </a:lnSpc>
            <a:spcBef>
              <a:spcPct val="0"/>
            </a:spcBef>
            <a:spcAft>
              <a:spcPts val="0"/>
            </a:spcAft>
          </a:pPr>
          <a:endParaRPr lang="en-US" sz="2000" kern="1200" dirty="0" smtClean="0"/>
        </a:p>
        <a:p>
          <a:pPr lvl="0" algn="l" defTabSz="1066800">
            <a:lnSpc>
              <a:spcPct val="100000"/>
            </a:lnSpc>
            <a:spcBef>
              <a:spcPct val="0"/>
            </a:spcBef>
            <a:spcAft>
              <a:spcPts val="0"/>
            </a:spcAft>
          </a:pPr>
          <a:r>
            <a:rPr lang="en-US" sz="2200" b="1" kern="1200" dirty="0" smtClean="0"/>
            <a:t>Mark Nicasio, AIA, NCARB, GGP, GPCP</a:t>
          </a:r>
        </a:p>
        <a:p>
          <a:pPr lvl="0" algn="l" defTabSz="1066800">
            <a:lnSpc>
              <a:spcPct val="100000"/>
            </a:lnSpc>
            <a:spcBef>
              <a:spcPct val="0"/>
            </a:spcBef>
            <a:spcAft>
              <a:spcPts val="0"/>
            </a:spcAft>
          </a:pPr>
          <a:r>
            <a:rPr lang="en-US" sz="1800" kern="1200" dirty="0" smtClean="0"/>
            <a:t>Project Manager</a:t>
          </a:r>
        </a:p>
        <a:p>
          <a:pPr lvl="0" algn="l" defTabSz="1066800">
            <a:lnSpc>
              <a:spcPct val="100000"/>
            </a:lnSpc>
            <a:spcBef>
              <a:spcPct val="0"/>
            </a:spcBef>
            <a:spcAft>
              <a:spcPts val="0"/>
            </a:spcAft>
          </a:pPr>
          <a:endParaRPr lang="en-US" sz="2000" kern="1200" dirty="0" smtClean="0"/>
        </a:p>
        <a:p>
          <a:pPr lvl="0" algn="l" defTabSz="1066800">
            <a:lnSpc>
              <a:spcPct val="100000"/>
            </a:lnSpc>
            <a:spcBef>
              <a:spcPct val="0"/>
            </a:spcBef>
            <a:spcAft>
              <a:spcPts val="0"/>
            </a:spcAft>
          </a:pPr>
          <a:r>
            <a:rPr lang="en-US" sz="2400" b="1" u="sng" kern="1200" dirty="0" smtClean="0"/>
            <a:t>Perkins + Will</a:t>
          </a:r>
          <a:endParaRPr lang="en-US" sz="2400" kern="1200" dirty="0" smtClean="0"/>
        </a:p>
        <a:p>
          <a:pPr lvl="0" algn="l" defTabSz="1066800">
            <a:lnSpc>
              <a:spcPct val="100000"/>
            </a:lnSpc>
            <a:spcBef>
              <a:spcPct val="0"/>
            </a:spcBef>
            <a:spcAft>
              <a:spcPts val="0"/>
            </a:spcAft>
          </a:pPr>
          <a:r>
            <a:rPr lang="en-US" sz="2200" b="1" kern="1200" dirty="0" smtClean="0"/>
            <a:t>Anthony Gianopoulos, AIA, LEED AP BD+C, DBIA</a:t>
          </a:r>
        </a:p>
        <a:p>
          <a:pPr lvl="0" algn="l" defTabSz="1066800">
            <a:lnSpc>
              <a:spcPct val="100000"/>
            </a:lnSpc>
            <a:spcBef>
              <a:spcPct val="0"/>
            </a:spcBef>
            <a:spcAft>
              <a:spcPts val="0"/>
            </a:spcAft>
          </a:pPr>
          <a:r>
            <a:rPr lang="en-US" sz="1800" kern="1200" dirty="0" smtClean="0"/>
            <a:t>Principal-in-Charge</a:t>
          </a:r>
        </a:p>
        <a:p>
          <a:pPr lvl="0" algn="l" defTabSz="1066800">
            <a:lnSpc>
              <a:spcPct val="100000"/>
            </a:lnSpc>
            <a:spcBef>
              <a:spcPct val="0"/>
            </a:spcBef>
            <a:spcAft>
              <a:spcPts val="0"/>
            </a:spcAft>
          </a:pPr>
          <a:endParaRPr lang="en-US" sz="2000" kern="1200" dirty="0" smtClean="0"/>
        </a:p>
        <a:p>
          <a:pPr lvl="0" algn="l" defTabSz="1066800">
            <a:lnSpc>
              <a:spcPct val="100000"/>
            </a:lnSpc>
            <a:spcBef>
              <a:spcPct val="0"/>
            </a:spcBef>
            <a:spcAft>
              <a:spcPts val="0"/>
            </a:spcAft>
          </a:pPr>
          <a:r>
            <a:rPr lang="en-US" sz="2200" b="1" kern="1200" dirty="0" smtClean="0"/>
            <a:t>Andy Clinch, AIA, LEED AP BD+C</a:t>
          </a:r>
        </a:p>
        <a:p>
          <a:pPr lvl="0" algn="l" defTabSz="1066800">
            <a:lnSpc>
              <a:spcPct val="100000"/>
            </a:lnSpc>
            <a:spcBef>
              <a:spcPct val="0"/>
            </a:spcBef>
            <a:spcAft>
              <a:spcPts val="0"/>
            </a:spcAft>
          </a:pPr>
          <a:r>
            <a:rPr lang="en-US" sz="1800" kern="1200" dirty="0" smtClean="0"/>
            <a:t>Project Manager</a:t>
          </a:r>
          <a:endParaRPr lang="en-US" sz="1800" kern="1200" dirty="0"/>
        </a:p>
      </dsp:txBody>
      <dsp:txXfrm>
        <a:off x="319958" y="323161"/>
        <a:ext cx="6295448" cy="5914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68195-E47A-480E-ABD9-DAA067C4F55C}">
      <dsp:nvSpPr>
        <dsp:cNvPr id="0" name=""/>
        <dsp:cNvSpPr/>
      </dsp:nvSpPr>
      <dsp:spPr>
        <a:xfrm>
          <a:off x="0" y="21642"/>
          <a:ext cx="6089650" cy="13109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45,000 GSF</a:t>
          </a:r>
          <a:endParaRPr lang="en-US" sz="3300" kern="1200" dirty="0"/>
        </a:p>
      </dsp:txBody>
      <dsp:txXfrm>
        <a:off x="63994" y="85636"/>
        <a:ext cx="5961662" cy="1182942"/>
      </dsp:txXfrm>
    </dsp:sp>
    <dsp:sp modelId="{88060E04-0345-44E1-A96B-814A8D275D2E}">
      <dsp:nvSpPr>
        <dsp:cNvPr id="0" name=""/>
        <dsp:cNvSpPr/>
      </dsp:nvSpPr>
      <dsp:spPr>
        <a:xfrm>
          <a:off x="0" y="1427612"/>
          <a:ext cx="6089650" cy="13109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Instructional and research space serving STEM education</a:t>
          </a:r>
          <a:endParaRPr lang="en-US" sz="3300" kern="1200" dirty="0"/>
        </a:p>
      </dsp:txBody>
      <dsp:txXfrm>
        <a:off x="63994" y="1491606"/>
        <a:ext cx="5961662" cy="1182942"/>
      </dsp:txXfrm>
    </dsp:sp>
    <dsp:sp modelId="{C97A5B6F-E6DF-4F01-9534-E3416FBCBE80}">
      <dsp:nvSpPr>
        <dsp:cNvPr id="0" name=""/>
        <dsp:cNvSpPr/>
      </dsp:nvSpPr>
      <dsp:spPr>
        <a:xfrm>
          <a:off x="0" y="2833582"/>
          <a:ext cx="6089650" cy="13109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a:t>Maximize </a:t>
          </a:r>
          <a:r>
            <a:rPr lang="en-US" sz="3300" kern="1200" dirty="0" smtClean="0"/>
            <a:t>space </a:t>
          </a:r>
          <a:r>
            <a:rPr lang="en-US" sz="3300" kern="1200" dirty="0"/>
            <a:t>consistent with national best practices</a:t>
          </a:r>
        </a:p>
      </dsp:txBody>
      <dsp:txXfrm>
        <a:off x="63994" y="2897576"/>
        <a:ext cx="5961662" cy="1182942"/>
      </dsp:txXfrm>
    </dsp:sp>
    <dsp:sp modelId="{4C6BFEAB-678D-4CB1-A939-B0093E2265F2}">
      <dsp:nvSpPr>
        <dsp:cNvPr id="0" name=""/>
        <dsp:cNvSpPr/>
      </dsp:nvSpPr>
      <dsp:spPr>
        <a:xfrm>
          <a:off x="0" y="4239552"/>
          <a:ext cx="6089650" cy="13109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Two siting options</a:t>
          </a:r>
          <a:endParaRPr lang="en-US" sz="3300" kern="1200" dirty="0"/>
        </a:p>
      </dsp:txBody>
      <dsp:txXfrm>
        <a:off x="63994" y="4303546"/>
        <a:ext cx="5961662" cy="1182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87F11-E5A8-4DF5-A90A-B7BDF8EACBF3}">
      <dsp:nvSpPr>
        <dsp:cNvPr id="0" name=""/>
        <dsp:cNvSpPr/>
      </dsp:nvSpPr>
      <dsp:spPr>
        <a:xfrm>
          <a:off x="29" y="54689"/>
          <a:ext cx="2845603" cy="1122901"/>
        </a:xfrm>
        <a:prstGeom prst="rect">
          <a:avLst/>
        </a:prstGeom>
        <a:solidFill>
          <a:schemeClr val="accent1"/>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kern="1200" dirty="0" smtClean="0"/>
            <a:t>Question 1a Part 1</a:t>
          </a:r>
          <a:endParaRPr lang="en-US" sz="3100" b="1" kern="1200" dirty="0"/>
        </a:p>
      </dsp:txBody>
      <dsp:txXfrm>
        <a:off x="29" y="54689"/>
        <a:ext cx="2845603" cy="1122901"/>
      </dsp:txXfrm>
    </dsp:sp>
    <dsp:sp modelId="{04DA96B1-A362-4520-A386-3AC784D3A288}">
      <dsp:nvSpPr>
        <dsp:cNvPr id="0" name=""/>
        <dsp:cNvSpPr/>
      </dsp:nvSpPr>
      <dsp:spPr>
        <a:xfrm>
          <a:off x="29" y="1177590"/>
          <a:ext cx="2845603" cy="433984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smtClean="0"/>
            <a:t>In Section 1 – it states a planned notice-to-proceed date of July, 2018.  What NTP is this intended to describe?</a:t>
          </a:r>
          <a:endParaRPr lang="en-US" sz="3100" kern="1200" dirty="0"/>
        </a:p>
      </dsp:txBody>
      <dsp:txXfrm>
        <a:off x="29" y="1177590"/>
        <a:ext cx="2845603" cy="4339845"/>
      </dsp:txXfrm>
    </dsp:sp>
    <dsp:sp modelId="{6D5E13E4-4DCC-401C-92A5-CDC806CCF4F0}">
      <dsp:nvSpPr>
        <dsp:cNvPr id="0" name=""/>
        <dsp:cNvSpPr/>
      </dsp:nvSpPr>
      <dsp:spPr>
        <a:xfrm>
          <a:off x="3244017" y="54689"/>
          <a:ext cx="2845603" cy="1122901"/>
        </a:xfrm>
        <a:prstGeom prst="rect">
          <a:avLst/>
        </a:prstGeom>
        <a:solidFill>
          <a:schemeClr val="accent1"/>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kern="1200" dirty="0" smtClean="0"/>
            <a:t>Response</a:t>
          </a:r>
          <a:endParaRPr lang="en-US" sz="3100" b="1" kern="1200" dirty="0"/>
        </a:p>
      </dsp:txBody>
      <dsp:txXfrm>
        <a:off x="3244017" y="54689"/>
        <a:ext cx="2845603" cy="1122901"/>
      </dsp:txXfrm>
    </dsp:sp>
    <dsp:sp modelId="{78988527-AAF2-45EA-B6C9-74906040B72F}">
      <dsp:nvSpPr>
        <dsp:cNvPr id="0" name=""/>
        <dsp:cNvSpPr/>
      </dsp:nvSpPr>
      <dsp:spPr>
        <a:xfrm>
          <a:off x="3244017" y="1177590"/>
          <a:ext cx="2845603" cy="433984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smtClean="0"/>
            <a:t>The Notice to Proceed is referring to the PRC approval to start the selection of the GC/CM team.</a:t>
          </a:r>
          <a:endParaRPr lang="en-US" sz="3100" kern="1200" dirty="0"/>
        </a:p>
      </dsp:txBody>
      <dsp:txXfrm>
        <a:off x="3244017" y="1177590"/>
        <a:ext cx="2845603" cy="43398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87F11-E5A8-4DF5-A90A-B7BDF8EACBF3}">
      <dsp:nvSpPr>
        <dsp:cNvPr id="0" name=""/>
        <dsp:cNvSpPr/>
      </dsp:nvSpPr>
      <dsp:spPr>
        <a:xfrm>
          <a:off x="29" y="926913"/>
          <a:ext cx="2845603" cy="1122901"/>
        </a:xfrm>
        <a:prstGeom prst="rect">
          <a:avLst/>
        </a:prstGeom>
        <a:solidFill>
          <a:schemeClr val="accent1"/>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kern="1200" dirty="0" smtClean="0"/>
            <a:t>Question 1a Part 2</a:t>
          </a:r>
          <a:endParaRPr lang="en-US" sz="3100" b="1" kern="1200" dirty="0"/>
        </a:p>
      </dsp:txBody>
      <dsp:txXfrm>
        <a:off x="29" y="926913"/>
        <a:ext cx="2845603" cy="1122901"/>
      </dsp:txXfrm>
    </dsp:sp>
    <dsp:sp modelId="{04DA96B1-A362-4520-A386-3AC784D3A288}">
      <dsp:nvSpPr>
        <dsp:cNvPr id="0" name=""/>
        <dsp:cNvSpPr/>
      </dsp:nvSpPr>
      <dsp:spPr>
        <a:xfrm>
          <a:off x="29" y="2049814"/>
          <a:ext cx="2845603" cy="259539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smtClean="0"/>
            <a:t>Please submit a schedule in larger size so it is readable.</a:t>
          </a:r>
          <a:endParaRPr lang="en-US" sz="3100" kern="1200" dirty="0"/>
        </a:p>
      </dsp:txBody>
      <dsp:txXfrm>
        <a:off x="29" y="2049814"/>
        <a:ext cx="2845603" cy="2595397"/>
      </dsp:txXfrm>
    </dsp:sp>
    <dsp:sp modelId="{6D5E13E4-4DCC-401C-92A5-CDC806CCF4F0}">
      <dsp:nvSpPr>
        <dsp:cNvPr id="0" name=""/>
        <dsp:cNvSpPr/>
      </dsp:nvSpPr>
      <dsp:spPr>
        <a:xfrm>
          <a:off x="3244017" y="926913"/>
          <a:ext cx="2845603" cy="1122901"/>
        </a:xfrm>
        <a:prstGeom prst="rect">
          <a:avLst/>
        </a:prstGeom>
        <a:solidFill>
          <a:schemeClr val="accent1"/>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kern="1200" dirty="0" smtClean="0"/>
            <a:t>Response</a:t>
          </a:r>
          <a:endParaRPr lang="en-US" sz="3100" b="1" kern="1200" dirty="0"/>
        </a:p>
      </dsp:txBody>
      <dsp:txXfrm>
        <a:off x="3244017" y="926913"/>
        <a:ext cx="2845603" cy="1122901"/>
      </dsp:txXfrm>
    </dsp:sp>
    <dsp:sp modelId="{78988527-AAF2-45EA-B6C9-74906040B72F}">
      <dsp:nvSpPr>
        <dsp:cNvPr id="0" name=""/>
        <dsp:cNvSpPr/>
      </dsp:nvSpPr>
      <dsp:spPr>
        <a:xfrm>
          <a:off x="3244017" y="2049814"/>
          <a:ext cx="2845603" cy="259539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smtClean="0"/>
            <a:t>Schedule has been changed to be more readable. </a:t>
          </a:r>
          <a:endParaRPr lang="en-US" sz="3100" kern="1200" dirty="0"/>
        </a:p>
      </dsp:txBody>
      <dsp:txXfrm>
        <a:off x="3244017" y="2049814"/>
        <a:ext cx="2845603" cy="25953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87F11-E5A8-4DF5-A90A-B7BDF8EACBF3}">
      <dsp:nvSpPr>
        <dsp:cNvPr id="0" name=""/>
        <dsp:cNvSpPr/>
      </dsp:nvSpPr>
      <dsp:spPr>
        <a:xfrm>
          <a:off x="29" y="20967"/>
          <a:ext cx="2845603" cy="698990"/>
        </a:xfrm>
        <a:prstGeom prst="rect">
          <a:avLst/>
        </a:prstGeom>
        <a:solidFill>
          <a:schemeClr val="accent1"/>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kern="1200" dirty="0" smtClean="0"/>
            <a:t>Question 2</a:t>
          </a:r>
          <a:endParaRPr lang="en-US" sz="3100" b="1" kern="1200" dirty="0"/>
        </a:p>
      </dsp:txBody>
      <dsp:txXfrm>
        <a:off x="29" y="20967"/>
        <a:ext cx="2845603" cy="698990"/>
      </dsp:txXfrm>
    </dsp:sp>
    <dsp:sp modelId="{04DA96B1-A362-4520-A386-3AC784D3A288}">
      <dsp:nvSpPr>
        <dsp:cNvPr id="0" name=""/>
        <dsp:cNvSpPr/>
      </dsp:nvSpPr>
      <dsp:spPr>
        <a:xfrm>
          <a:off x="29" y="719957"/>
          <a:ext cx="2845603" cy="48311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Section 4 page 3 identifies the critical importance of the GC/CM involvement in the design phase and to help determine the best site for the project.  Attachment A Schedule indicates that the GC/CM will not be selected until after the site has been selected and the SD design phase is completed.  Please explain. </a:t>
          </a:r>
          <a:endParaRPr lang="en-US" sz="2000" kern="1200" dirty="0"/>
        </a:p>
      </dsp:txBody>
      <dsp:txXfrm>
        <a:off x="29" y="719957"/>
        <a:ext cx="2845603" cy="4831199"/>
      </dsp:txXfrm>
    </dsp:sp>
    <dsp:sp modelId="{6D5E13E4-4DCC-401C-92A5-CDC806CCF4F0}">
      <dsp:nvSpPr>
        <dsp:cNvPr id="0" name=""/>
        <dsp:cNvSpPr/>
      </dsp:nvSpPr>
      <dsp:spPr>
        <a:xfrm>
          <a:off x="3244017" y="20967"/>
          <a:ext cx="2845603" cy="698990"/>
        </a:xfrm>
        <a:prstGeom prst="rect">
          <a:avLst/>
        </a:prstGeom>
        <a:solidFill>
          <a:schemeClr val="accent1"/>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kern="1200" dirty="0" smtClean="0"/>
            <a:t>Response</a:t>
          </a:r>
          <a:endParaRPr lang="en-US" sz="3100" b="1" kern="1200" dirty="0"/>
        </a:p>
      </dsp:txBody>
      <dsp:txXfrm>
        <a:off x="3244017" y="20967"/>
        <a:ext cx="2845603" cy="698990"/>
      </dsp:txXfrm>
    </dsp:sp>
    <dsp:sp modelId="{78988527-AAF2-45EA-B6C9-74906040B72F}">
      <dsp:nvSpPr>
        <dsp:cNvPr id="0" name=""/>
        <dsp:cNvSpPr/>
      </dsp:nvSpPr>
      <dsp:spPr>
        <a:xfrm>
          <a:off x="3244017" y="719957"/>
          <a:ext cx="2845603" cy="48311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Schedule was incorrect and has been changed to reflect GC/CM Team onboard  for the Schematic Design phase.</a:t>
          </a:r>
          <a:endParaRPr lang="en-US" sz="2000" kern="1200" dirty="0"/>
        </a:p>
      </dsp:txBody>
      <dsp:txXfrm>
        <a:off x="3244017" y="719957"/>
        <a:ext cx="2845603" cy="48311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87F11-E5A8-4DF5-A90A-B7BDF8EACBF3}">
      <dsp:nvSpPr>
        <dsp:cNvPr id="0" name=""/>
        <dsp:cNvSpPr/>
      </dsp:nvSpPr>
      <dsp:spPr>
        <a:xfrm>
          <a:off x="29" y="149795"/>
          <a:ext cx="2845603" cy="892800"/>
        </a:xfrm>
        <a:prstGeom prst="rect">
          <a:avLst/>
        </a:prstGeom>
        <a:solidFill>
          <a:schemeClr val="accent1"/>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kern="1200" dirty="0" smtClean="0"/>
            <a:t>Question 1b</a:t>
          </a:r>
          <a:endParaRPr lang="en-US" sz="3100" b="1" kern="1200" dirty="0"/>
        </a:p>
      </dsp:txBody>
      <dsp:txXfrm>
        <a:off x="29" y="149795"/>
        <a:ext cx="2845603" cy="892800"/>
      </dsp:txXfrm>
    </dsp:sp>
    <dsp:sp modelId="{04DA96B1-A362-4520-A386-3AC784D3A288}">
      <dsp:nvSpPr>
        <dsp:cNvPr id="0" name=""/>
        <dsp:cNvSpPr/>
      </dsp:nvSpPr>
      <dsp:spPr>
        <a:xfrm>
          <a:off x="29" y="1042595"/>
          <a:ext cx="2845603" cy="437973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smtClean="0"/>
            <a:t>On the Management Plan, Please show the A/E.</a:t>
          </a:r>
          <a:endParaRPr lang="en-US" sz="3100" kern="1200" dirty="0"/>
        </a:p>
      </dsp:txBody>
      <dsp:txXfrm>
        <a:off x="29" y="1042595"/>
        <a:ext cx="2845603" cy="4379733"/>
      </dsp:txXfrm>
    </dsp:sp>
    <dsp:sp modelId="{6D5E13E4-4DCC-401C-92A5-CDC806CCF4F0}">
      <dsp:nvSpPr>
        <dsp:cNvPr id="0" name=""/>
        <dsp:cNvSpPr/>
      </dsp:nvSpPr>
      <dsp:spPr>
        <a:xfrm>
          <a:off x="3244017" y="149795"/>
          <a:ext cx="2845603" cy="892800"/>
        </a:xfrm>
        <a:prstGeom prst="rect">
          <a:avLst/>
        </a:prstGeom>
        <a:solidFill>
          <a:schemeClr val="accent1"/>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kern="1200" dirty="0" smtClean="0"/>
            <a:t>Response</a:t>
          </a:r>
          <a:endParaRPr lang="en-US" sz="3100" b="1" kern="1200" dirty="0"/>
        </a:p>
      </dsp:txBody>
      <dsp:txXfrm>
        <a:off x="3244017" y="149795"/>
        <a:ext cx="2845603" cy="892800"/>
      </dsp:txXfrm>
    </dsp:sp>
    <dsp:sp modelId="{78988527-AAF2-45EA-B6C9-74906040B72F}">
      <dsp:nvSpPr>
        <dsp:cNvPr id="0" name=""/>
        <dsp:cNvSpPr/>
      </dsp:nvSpPr>
      <dsp:spPr>
        <a:xfrm>
          <a:off x="3244017" y="1042595"/>
          <a:ext cx="2845603" cy="437973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smtClean="0"/>
            <a:t>AE is located in grey box.  Perkins + Will is the selected AE for the New Sciences Building Addition.</a:t>
          </a:r>
          <a:endParaRPr lang="en-US" sz="3100" kern="1200" dirty="0"/>
        </a:p>
      </dsp:txBody>
      <dsp:txXfrm>
        <a:off x="3244017" y="1042595"/>
        <a:ext cx="2845603" cy="43797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87F11-E5A8-4DF5-A90A-B7BDF8EACBF3}">
      <dsp:nvSpPr>
        <dsp:cNvPr id="0" name=""/>
        <dsp:cNvSpPr/>
      </dsp:nvSpPr>
      <dsp:spPr>
        <a:xfrm>
          <a:off x="0" y="422662"/>
          <a:ext cx="6089650" cy="1872000"/>
        </a:xfrm>
        <a:prstGeom prst="rect">
          <a:avLst/>
        </a:prstGeom>
        <a:solidFill>
          <a:schemeClr val="accent1"/>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kern="1200" dirty="0" smtClean="0"/>
            <a:t>Question 1c</a:t>
          </a:r>
          <a:endParaRPr lang="en-US" sz="3100" b="1" kern="1200" dirty="0"/>
        </a:p>
      </dsp:txBody>
      <dsp:txXfrm>
        <a:off x="0" y="422662"/>
        <a:ext cx="6089650" cy="1872000"/>
      </dsp:txXfrm>
    </dsp:sp>
    <dsp:sp modelId="{04DA96B1-A362-4520-A386-3AC784D3A288}">
      <dsp:nvSpPr>
        <dsp:cNvPr id="0" name=""/>
        <dsp:cNvSpPr/>
      </dsp:nvSpPr>
      <dsp:spPr>
        <a:xfrm>
          <a:off x="0" y="2294662"/>
          <a:ext cx="6089650"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In the Construction History, please provide narrative explaining the large amount of cost growth for the CV Renovation project.</a:t>
          </a:r>
          <a:endParaRPr lang="en-US" sz="2500" kern="1200" dirty="0"/>
        </a:p>
      </dsp:txBody>
      <dsp:txXfrm>
        <a:off x="0" y="2294662"/>
        <a:ext cx="6089650" cy="28548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87F11-E5A8-4DF5-A90A-B7BDF8EACBF3}">
      <dsp:nvSpPr>
        <dsp:cNvPr id="0" name=""/>
        <dsp:cNvSpPr/>
      </dsp:nvSpPr>
      <dsp:spPr>
        <a:xfrm>
          <a:off x="0" y="422662"/>
          <a:ext cx="6089650" cy="1872000"/>
        </a:xfrm>
        <a:prstGeom prst="rect">
          <a:avLst/>
        </a:prstGeom>
        <a:solidFill>
          <a:schemeClr val="accent1"/>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kern="1200" dirty="0" smtClean="0"/>
            <a:t>Question 1d Part 1 </a:t>
          </a:r>
          <a:endParaRPr lang="en-US" sz="3100" b="1" kern="1200" dirty="0"/>
        </a:p>
      </dsp:txBody>
      <dsp:txXfrm>
        <a:off x="0" y="422662"/>
        <a:ext cx="6089650" cy="1872000"/>
      </dsp:txXfrm>
    </dsp:sp>
    <dsp:sp modelId="{04DA96B1-A362-4520-A386-3AC784D3A288}">
      <dsp:nvSpPr>
        <dsp:cNvPr id="0" name=""/>
        <dsp:cNvSpPr/>
      </dsp:nvSpPr>
      <dsp:spPr>
        <a:xfrm>
          <a:off x="0" y="2294662"/>
          <a:ext cx="6089650"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What were the lessons learned from the two GC/CM projects previously completed. </a:t>
          </a:r>
          <a:endParaRPr lang="en-US" sz="2500" kern="1200" dirty="0"/>
        </a:p>
      </dsp:txBody>
      <dsp:txXfrm>
        <a:off x="0" y="2294662"/>
        <a:ext cx="6089650" cy="2854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87F11-E5A8-4DF5-A90A-B7BDF8EACBF3}">
      <dsp:nvSpPr>
        <dsp:cNvPr id="0" name=""/>
        <dsp:cNvSpPr/>
      </dsp:nvSpPr>
      <dsp:spPr>
        <a:xfrm>
          <a:off x="29" y="87821"/>
          <a:ext cx="2845603" cy="1119771"/>
        </a:xfrm>
        <a:prstGeom prst="rect">
          <a:avLst/>
        </a:prstGeom>
        <a:solidFill>
          <a:schemeClr val="accent1"/>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kern="1200" dirty="0" smtClean="0"/>
            <a:t>Question 1d Part2</a:t>
          </a:r>
        </a:p>
      </dsp:txBody>
      <dsp:txXfrm>
        <a:off x="29" y="87821"/>
        <a:ext cx="2845603" cy="1119771"/>
      </dsp:txXfrm>
    </dsp:sp>
    <dsp:sp modelId="{04DA96B1-A362-4520-A386-3AC784D3A288}">
      <dsp:nvSpPr>
        <dsp:cNvPr id="0" name=""/>
        <dsp:cNvSpPr/>
      </dsp:nvSpPr>
      <dsp:spPr>
        <a:xfrm>
          <a:off x="29" y="1207593"/>
          <a:ext cx="2845603" cy="427670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Is anyone still on staff from those projects?</a:t>
          </a:r>
          <a:endParaRPr lang="en-US" sz="1900" kern="1200" dirty="0"/>
        </a:p>
      </dsp:txBody>
      <dsp:txXfrm>
        <a:off x="29" y="1207593"/>
        <a:ext cx="2845603" cy="4276709"/>
      </dsp:txXfrm>
    </dsp:sp>
    <dsp:sp modelId="{6D5E13E4-4DCC-401C-92A5-CDC806CCF4F0}">
      <dsp:nvSpPr>
        <dsp:cNvPr id="0" name=""/>
        <dsp:cNvSpPr/>
      </dsp:nvSpPr>
      <dsp:spPr>
        <a:xfrm>
          <a:off x="3244017" y="87821"/>
          <a:ext cx="2845603" cy="1119771"/>
        </a:xfrm>
        <a:prstGeom prst="rect">
          <a:avLst/>
        </a:prstGeom>
        <a:solidFill>
          <a:schemeClr val="accent1"/>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kern="1200" dirty="0" smtClean="0"/>
            <a:t>Response</a:t>
          </a:r>
          <a:endParaRPr lang="en-US" sz="3100" b="1" kern="1200" dirty="0"/>
        </a:p>
      </dsp:txBody>
      <dsp:txXfrm>
        <a:off x="3244017" y="87821"/>
        <a:ext cx="2845603" cy="1119771"/>
      </dsp:txXfrm>
    </dsp:sp>
    <dsp:sp modelId="{78988527-AAF2-45EA-B6C9-74906040B72F}">
      <dsp:nvSpPr>
        <dsp:cNvPr id="0" name=""/>
        <dsp:cNvSpPr/>
      </dsp:nvSpPr>
      <dsp:spPr>
        <a:xfrm>
          <a:off x="3244017" y="1207593"/>
          <a:ext cx="2845603" cy="427670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smtClean="0"/>
            <a:t>Rick Benner </a:t>
          </a:r>
          <a:r>
            <a:rPr lang="en-US" sz="1900" kern="1200" dirty="0" smtClean="0"/>
            <a:t>- </a:t>
          </a:r>
          <a:r>
            <a:rPr lang="en-US" sz="1900" i="1" kern="1200" dirty="0" smtClean="0"/>
            <a:t>Director</a:t>
          </a:r>
          <a:endParaRPr lang="en-US" sz="1900" i="1" kern="1200" dirty="0"/>
        </a:p>
        <a:p>
          <a:pPr marL="171450" lvl="1" indent="-171450" algn="l" defTabSz="844550">
            <a:lnSpc>
              <a:spcPct val="90000"/>
            </a:lnSpc>
            <a:spcBef>
              <a:spcPct val="0"/>
            </a:spcBef>
            <a:spcAft>
              <a:spcPct val="15000"/>
            </a:spcAft>
            <a:buChar char="••"/>
          </a:pPr>
          <a:r>
            <a:rPr lang="en-US" sz="1900" b="1" kern="1200" dirty="0" smtClean="0"/>
            <a:t>Sherrie Montgomery </a:t>
          </a:r>
          <a:r>
            <a:rPr lang="en-US" sz="1900" kern="1200" dirty="0" smtClean="0"/>
            <a:t>- </a:t>
          </a:r>
          <a:r>
            <a:rPr lang="en-US" sz="1900" i="1" kern="1200" dirty="0" smtClean="0"/>
            <a:t>Project Manager</a:t>
          </a:r>
          <a:endParaRPr lang="en-US" sz="1900" i="1" kern="1200" dirty="0"/>
        </a:p>
        <a:p>
          <a:pPr marL="171450" lvl="1" indent="-171450" algn="l" defTabSz="844550">
            <a:lnSpc>
              <a:spcPct val="90000"/>
            </a:lnSpc>
            <a:spcBef>
              <a:spcPct val="0"/>
            </a:spcBef>
            <a:spcAft>
              <a:spcPct val="15000"/>
            </a:spcAft>
            <a:buChar char="••"/>
          </a:pPr>
          <a:r>
            <a:rPr lang="en-US" sz="1900" b="1" kern="1200" dirty="0" smtClean="0"/>
            <a:t>Don White </a:t>
          </a:r>
          <a:r>
            <a:rPr lang="en-US" sz="1900" kern="1200" dirty="0" smtClean="0"/>
            <a:t>- </a:t>
          </a:r>
          <a:r>
            <a:rPr lang="en-US" sz="1900" i="1" kern="1200" dirty="0" smtClean="0"/>
            <a:t>On-Site Construction Representative </a:t>
          </a:r>
          <a:endParaRPr lang="en-US" sz="1900" i="1" kern="1200" dirty="0"/>
        </a:p>
        <a:p>
          <a:pPr marL="171450" lvl="1" indent="-171450" algn="l" defTabSz="844550">
            <a:lnSpc>
              <a:spcPct val="90000"/>
            </a:lnSpc>
            <a:spcBef>
              <a:spcPct val="0"/>
            </a:spcBef>
            <a:spcAft>
              <a:spcPct val="15000"/>
            </a:spcAft>
            <a:buChar char="••"/>
          </a:pPr>
          <a:r>
            <a:rPr lang="en-US" sz="1900" b="1" kern="1200" dirty="0" smtClean="0"/>
            <a:t>Dale Krause </a:t>
          </a:r>
          <a:r>
            <a:rPr lang="en-US" sz="1900" kern="1200" dirty="0" smtClean="0"/>
            <a:t>- </a:t>
          </a:r>
          <a:r>
            <a:rPr lang="en-US" sz="1900" i="1" kern="1200" dirty="0" smtClean="0"/>
            <a:t>On-Site Construction Representative</a:t>
          </a:r>
          <a:endParaRPr lang="en-US" sz="1900" i="1" kern="1200" dirty="0"/>
        </a:p>
        <a:p>
          <a:pPr marL="171450" lvl="1" indent="-171450" algn="l" defTabSz="844550">
            <a:lnSpc>
              <a:spcPct val="90000"/>
            </a:lnSpc>
            <a:spcBef>
              <a:spcPct val="0"/>
            </a:spcBef>
            <a:spcAft>
              <a:spcPct val="15000"/>
            </a:spcAft>
            <a:buChar char="••"/>
          </a:pPr>
          <a:r>
            <a:rPr lang="en-US" sz="1900" kern="1200" dirty="0" smtClean="0"/>
            <a:t>WWU Director of Space Administration</a:t>
          </a:r>
          <a:endParaRPr lang="en-US" sz="1900" kern="1200" dirty="0"/>
        </a:p>
        <a:p>
          <a:pPr marL="171450" lvl="1" indent="-171450" algn="l" defTabSz="844550">
            <a:lnSpc>
              <a:spcPct val="90000"/>
            </a:lnSpc>
            <a:spcBef>
              <a:spcPct val="0"/>
            </a:spcBef>
            <a:spcAft>
              <a:spcPct val="15000"/>
            </a:spcAft>
            <a:buChar char="••"/>
          </a:pPr>
          <a:r>
            <a:rPr lang="en-US" sz="1900" kern="1200" dirty="0" smtClean="0"/>
            <a:t>Vice President for Business &amp; Financial Affairs, and the Provost </a:t>
          </a:r>
          <a:endParaRPr lang="en-US" sz="1900" kern="1200" dirty="0"/>
        </a:p>
      </dsp:txBody>
      <dsp:txXfrm>
        <a:off x="3244017" y="1207593"/>
        <a:ext cx="2845603" cy="42767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954769" cy="741853"/>
          </a:xfrm>
          <a:prstGeom prst="rect">
            <a:avLst/>
          </a:prstGeom>
        </p:spPr>
        <p:txBody>
          <a:bodyPr vert="horz" lIns="91032" tIns="45514" rIns="91032" bIns="45514" rtlCol="0"/>
          <a:lstStyle>
            <a:lvl1pPr algn="l">
              <a:defRPr sz="1200"/>
            </a:lvl1pPr>
          </a:lstStyle>
          <a:p>
            <a:endParaRPr lang="en-US" dirty="0"/>
          </a:p>
        </p:txBody>
      </p:sp>
      <p:sp>
        <p:nvSpPr>
          <p:cNvPr id="3" name="Date Placeholder 2"/>
          <p:cNvSpPr>
            <a:spLocks noGrp="1"/>
          </p:cNvSpPr>
          <p:nvPr>
            <p:ph type="dt" sz="quarter" idx="1"/>
          </p:nvPr>
        </p:nvSpPr>
        <p:spPr>
          <a:xfrm>
            <a:off x="5168626" y="2"/>
            <a:ext cx="3954769" cy="741853"/>
          </a:xfrm>
          <a:prstGeom prst="rect">
            <a:avLst/>
          </a:prstGeom>
        </p:spPr>
        <p:txBody>
          <a:bodyPr vert="horz" lIns="91032" tIns="45514" rIns="91032" bIns="45514" rtlCol="0"/>
          <a:lstStyle>
            <a:lvl1pPr algn="r">
              <a:defRPr sz="1200"/>
            </a:lvl1pPr>
          </a:lstStyle>
          <a:p>
            <a:fld id="{6EF36213-4FB3-4B3D-8020-2519788770A9}" type="datetimeFigureOut">
              <a:rPr lang="en-US" smtClean="0"/>
              <a:t>7/25/2018</a:t>
            </a:fld>
            <a:endParaRPr lang="en-US" dirty="0"/>
          </a:p>
        </p:txBody>
      </p:sp>
      <p:sp>
        <p:nvSpPr>
          <p:cNvPr id="4" name="Footer Placeholder 3"/>
          <p:cNvSpPr>
            <a:spLocks noGrp="1"/>
          </p:cNvSpPr>
          <p:nvPr>
            <p:ph type="ftr" sz="quarter" idx="2"/>
          </p:nvPr>
        </p:nvSpPr>
        <p:spPr>
          <a:xfrm>
            <a:off x="2" y="14040951"/>
            <a:ext cx="3954769" cy="741851"/>
          </a:xfrm>
          <a:prstGeom prst="rect">
            <a:avLst/>
          </a:prstGeom>
        </p:spPr>
        <p:txBody>
          <a:bodyPr vert="horz" lIns="91032" tIns="45514" rIns="91032" bIns="455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68626" y="14040951"/>
            <a:ext cx="3954769" cy="741851"/>
          </a:xfrm>
          <a:prstGeom prst="rect">
            <a:avLst/>
          </a:prstGeom>
        </p:spPr>
        <p:txBody>
          <a:bodyPr vert="horz" lIns="91032" tIns="45514" rIns="91032" bIns="45514" rtlCol="0" anchor="b"/>
          <a:lstStyle>
            <a:lvl1pPr algn="r">
              <a:defRPr sz="1200"/>
            </a:lvl1pPr>
          </a:lstStyle>
          <a:p>
            <a:fld id="{3F00F878-AD59-480C-A674-771CE94BCFF4}" type="slidenum">
              <a:rPr lang="en-US" smtClean="0"/>
              <a:t>‹#›</a:t>
            </a:fld>
            <a:endParaRPr lang="en-US" dirty="0"/>
          </a:p>
        </p:txBody>
      </p:sp>
    </p:spTree>
    <p:extLst>
      <p:ext uri="{BB962C8B-B14F-4D97-AF65-F5344CB8AC3E}">
        <p14:creationId xmlns:p14="http://schemas.microsoft.com/office/powerpoint/2010/main" val="3055948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954973" cy="740412"/>
          </a:xfrm>
          <a:prstGeom prst="rect">
            <a:avLst/>
          </a:prstGeom>
        </p:spPr>
        <p:txBody>
          <a:bodyPr vert="horz" lIns="134607" tIns="67304" rIns="134607" bIns="67304" rtlCol="0"/>
          <a:lstStyle>
            <a:lvl1pPr algn="l">
              <a:defRPr sz="1800"/>
            </a:lvl1pPr>
          </a:lstStyle>
          <a:p>
            <a:endParaRPr lang="en-US" dirty="0"/>
          </a:p>
        </p:txBody>
      </p:sp>
      <p:sp>
        <p:nvSpPr>
          <p:cNvPr id="3" name="Date Placeholder 2"/>
          <p:cNvSpPr>
            <a:spLocks noGrp="1"/>
          </p:cNvSpPr>
          <p:nvPr>
            <p:ph type="dt" idx="1"/>
          </p:nvPr>
        </p:nvSpPr>
        <p:spPr>
          <a:xfrm>
            <a:off x="5167915" y="5"/>
            <a:ext cx="3954973" cy="740412"/>
          </a:xfrm>
          <a:prstGeom prst="rect">
            <a:avLst/>
          </a:prstGeom>
        </p:spPr>
        <p:txBody>
          <a:bodyPr vert="horz" lIns="134607" tIns="67304" rIns="134607" bIns="67304" rtlCol="0"/>
          <a:lstStyle>
            <a:lvl1pPr algn="r">
              <a:defRPr sz="1800"/>
            </a:lvl1pPr>
          </a:lstStyle>
          <a:p>
            <a:fld id="{1FB6D933-70AF-471E-8D64-D257115508E7}" type="datetimeFigureOut">
              <a:rPr lang="en-US" smtClean="0"/>
              <a:t>7/25/2018</a:t>
            </a:fld>
            <a:endParaRPr lang="en-US" dirty="0"/>
          </a:p>
        </p:txBody>
      </p:sp>
      <p:sp>
        <p:nvSpPr>
          <p:cNvPr id="4" name="Slide Image Placeholder 3"/>
          <p:cNvSpPr>
            <a:spLocks noGrp="1" noRot="1" noChangeAspect="1"/>
          </p:cNvSpPr>
          <p:nvPr>
            <p:ph type="sldImg" idx="2"/>
          </p:nvPr>
        </p:nvSpPr>
        <p:spPr>
          <a:xfrm>
            <a:off x="130175" y="1847850"/>
            <a:ext cx="8864600" cy="4987925"/>
          </a:xfrm>
          <a:prstGeom prst="rect">
            <a:avLst/>
          </a:prstGeom>
          <a:noFill/>
          <a:ln w="12700">
            <a:solidFill>
              <a:prstClr val="black"/>
            </a:solidFill>
          </a:ln>
        </p:spPr>
        <p:txBody>
          <a:bodyPr vert="horz" lIns="134607" tIns="67304" rIns="134607" bIns="67304" rtlCol="0" anchor="ctr"/>
          <a:lstStyle/>
          <a:p>
            <a:endParaRPr lang="en-US" dirty="0"/>
          </a:p>
        </p:txBody>
      </p:sp>
      <p:sp>
        <p:nvSpPr>
          <p:cNvPr id="5" name="Notes Placeholder 4"/>
          <p:cNvSpPr>
            <a:spLocks noGrp="1"/>
          </p:cNvSpPr>
          <p:nvPr>
            <p:ph type="body" sz="quarter" idx="3"/>
          </p:nvPr>
        </p:nvSpPr>
        <p:spPr>
          <a:xfrm>
            <a:off x="913324" y="7114066"/>
            <a:ext cx="7298307" cy="5821523"/>
          </a:xfrm>
          <a:prstGeom prst="rect">
            <a:avLst/>
          </a:prstGeom>
        </p:spPr>
        <p:txBody>
          <a:bodyPr vert="horz" lIns="134607" tIns="67304" rIns="134607" bIns="6730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14042388"/>
            <a:ext cx="3954973" cy="740412"/>
          </a:xfrm>
          <a:prstGeom prst="rect">
            <a:avLst/>
          </a:prstGeom>
        </p:spPr>
        <p:txBody>
          <a:bodyPr vert="horz" lIns="134607" tIns="67304" rIns="134607" bIns="67304" rtlCol="0" anchor="b"/>
          <a:lstStyle>
            <a:lvl1pPr algn="l">
              <a:defRPr sz="1800"/>
            </a:lvl1pPr>
          </a:lstStyle>
          <a:p>
            <a:endParaRPr lang="en-US" dirty="0"/>
          </a:p>
        </p:txBody>
      </p:sp>
      <p:sp>
        <p:nvSpPr>
          <p:cNvPr id="7" name="Slide Number Placeholder 6"/>
          <p:cNvSpPr>
            <a:spLocks noGrp="1"/>
          </p:cNvSpPr>
          <p:nvPr>
            <p:ph type="sldNum" sz="quarter" idx="5"/>
          </p:nvPr>
        </p:nvSpPr>
        <p:spPr>
          <a:xfrm>
            <a:off x="5167915" y="14042388"/>
            <a:ext cx="3954973" cy="740412"/>
          </a:xfrm>
          <a:prstGeom prst="rect">
            <a:avLst/>
          </a:prstGeom>
        </p:spPr>
        <p:txBody>
          <a:bodyPr vert="horz" lIns="134607" tIns="67304" rIns="134607" bIns="67304" rtlCol="0" anchor="b"/>
          <a:lstStyle>
            <a:lvl1pPr algn="r">
              <a:defRPr sz="1800"/>
            </a:lvl1pPr>
          </a:lstStyle>
          <a:p>
            <a:fld id="{F3B2BBC7-A9D5-41A3-A749-DD358FF5E2DD}" type="slidenum">
              <a:rPr lang="en-US" smtClean="0"/>
              <a:t>‹#›</a:t>
            </a:fld>
            <a:endParaRPr lang="en-US" dirty="0"/>
          </a:p>
        </p:txBody>
      </p:sp>
    </p:spTree>
    <p:extLst>
      <p:ext uri="{BB962C8B-B14F-4D97-AF65-F5344CB8AC3E}">
        <p14:creationId xmlns:p14="http://schemas.microsoft.com/office/powerpoint/2010/main" val="331338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Rick</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1</a:t>
            </a:fld>
            <a:endParaRPr lang="en-US" dirty="0"/>
          </a:p>
        </p:txBody>
      </p:sp>
    </p:spTree>
    <p:extLst>
      <p:ext uri="{BB962C8B-B14F-4D97-AF65-F5344CB8AC3E}">
        <p14:creationId xmlns:p14="http://schemas.microsoft.com/office/powerpoint/2010/main" val="2268336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10</a:t>
            </a:fld>
            <a:endParaRPr lang="en-US" dirty="0"/>
          </a:p>
        </p:txBody>
      </p:sp>
    </p:spTree>
    <p:extLst>
      <p:ext uri="{BB962C8B-B14F-4D97-AF65-F5344CB8AC3E}">
        <p14:creationId xmlns:p14="http://schemas.microsoft.com/office/powerpoint/2010/main" val="2346519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11</a:t>
            </a:fld>
            <a:endParaRPr lang="en-US" dirty="0"/>
          </a:p>
        </p:txBody>
      </p:sp>
    </p:spTree>
    <p:extLst>
      <p:ext uri="{BB962C8B-B14F-4D97-AF65-F5344CB8AC3E}">
        <p14:creationId xmlns:p14="http://schemas.microsoft.com/office/powerpoint/2010/main" val="367580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12</a:t>
            </a:fld>
            <a:endParaRPr lang="en-US" dirty="0"/>
          </a:p>
        </p:txBody>
      </p:sp>
    </p:spTree>
    <p:extLst>
      <p:ext uri="{BB962C8B-B14F-4D97-AF65-F5344CB8AC3E}">
        <p14:creationId xmlns:p14="http://schemas.microsoft.com/office/powerpoint/2010/main" val="138821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13</a:t>
            </a:fld>
            <a:endParaRPr lang="en-US" dirty="0"/>
          </a:p>
        </p:txBody>
      </p:sp>
    </p:spTree>
    <p:extLst>
      <p:ext uri="{BB962C8B-B14F-4D97-AF65-F5344CB8AC3E}">
        <p14:creationId xmlns:p14="http://schemas.microsoft.com/office/powerpoint/2010/main" val="726111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14</a:t>
            </a:fld>
            <a:endParaRPr lang="en-US" dirty="0"/>
          </a:p>
        </p:txBody>
      </p:sp>
    </p:spTree>
    <p:extLst>
      <p:ext uri="{BB962C8B-B14F-4D97-AF65-F5344CB8AC3E}">
        <p14:creationId xmlns:p14="http://schemas.microsoft.com/office/powerpoint/2010/main" val="2580040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15</a:t>
            </a:fld>
            <a:endParaRPr lang="en-US" dirty="0"/>
          </a:p>
        </p:txBody>
      </p:sp>
    </p:spTree>
    <p:extLst>
      <p:ext uri="{BB962C8B-B14F-4D97-AF65-F5344CB8AC3E}">
        <p14:creationId xmlns:p14="http://schemas.microsoft.com/office/powerpoint/2010/main" val="3633532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to introduce</a:t>
            </a:r>
            <a:r>
              <a:rPr lang="en-US" baseline="0" dirty="0" smtClean="0"/>
              <a:t> Tony and Andy.  </a:t>
            </a:r>
            <a:r>
              <a:rPr lang="en-US" dirty="0" smtClean="0"/>
              <a:t>Tony and Andy can speak about their</a:t>
            </a:r>
            <a:r>
              <a:rPr lang="en-US" baseline="0" dirty="0" smtClean="0"/>
              <a:t> GC/CM experience and projects using this delivery method.</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16</a:t>
            </a:fld>
            <a:endParaRPr lang="en-US" dirty="0"/>
          </a:p>
        </p:txBody>
      </p:sp>
    </p:spTree>
    <p:extLst>
      <p:ext uri="{BB962C8B-B14F-4D97-AF65-F5344CB8AC3E}">
        <p14:creationId xmlns:p14="http://schemas.microsoft.com/office/powerpoint/2010/main" val="67887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Rick</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17</a:t>
            </a:fld>
            <a:endParaRPr lang="en-US" dirty="0"/>
          </a:p>
        </p:txBody>
      </p:sp>
    </p:spTree>
    <p:extLst>
      <p:ext uri="{BB962C8B-B14F-4D97-AF65-F5344CB8AC3E}">
        <p14:creationId xmlns:p14="http://schemas.microsoft.com/office/powerpoint/2010/main" val="2543548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Rick</a:t>
            </a:r>
          </a:p>
          <a:p>
            <a:r>
              <a:rPr lang="en-US" sz="1600" dirty="0"/>
              <a:t>The Construction History provided in the application pulled numbers from incorrect cells and will be revised for the committee. However, the Carver project did still come in over its initial budget. </a:t>
            </a:r>
          </a:p>
          <a:p>
            <a:r>
              <a:rPr lang="en-US" sz="1600" dirty="0"/>
              <a:t> </a:t>
            </a:r>
          </a:p>
          <a:p>
            <a:pPr marL="403737" indent="-403737">
              <a:buFont typeface="Arial" panose="020B0604020202020204" pitchFamily="34" charset="0"/>
              <a:buChar char="•"/>
            </a:pPr>
            <a:r>
              <a:rPr lang="en-US" sz="1600" dirty="0"/>
              <a:t>The cost increased significantly from the 90% complete documents to the 100% complete including permitting agency required modifications. </a:t>
            </a:r>
          </a:p>
          <a:p>
            <a:pPr lvl="0"/>
            <a:endParaRPr lang="en-US" sz="1600" dirty="0"/>
          </a:p>
          <a:p>
            <a:pPr marL="403737" indent="-403737">
              <a:buFont typeface="Arial" panose="020B0604020202020204" pitchFamily="34" charset="0"/>
              <a:buChar char="•"/>
            </a:pPr>
            <a:r>
              <a:rPr lang="en-US" sz="1600" dirty="0"/>
              <a:t>The preconstruction services had minimal deconstructive testing and we ended up with many more areas containing asbestos than anticipated.</a:t>
            </a:r>
          </a:p>
          <a:p>
            <a:pPr lvl="0"/>
            <a:endParaRPr lang="en-US" sz="1600" dirty="0"/>
          </a:p>
          <a:p>
            <a:pPr marL="403737" indent="-403737">
              <a:buFont typeface="Arial" panose="020B0604020202020204" pitchFamily="34" charset="0"/>
              <a:buChar char="•"/>
            </a:pPr>
            <a:r>
              <a:rPr lang="en-US" sz="1600" dirty="0"/>
              <a:t>The collapsed or damaged underground utilities running through the site were undocumented by WWU, clash detection was not completed until well into construction, the exterior envelope was primarily glass curtain wall. </a:t>
            </a:r>
          </a:p>
          <a:p>
            <a:pPr lvl="0"/>
            <a:endParaRPr lang="en-US" sz="1600" dirty="0"/>
          </a:p>
          <a:p>
            <a:pPr marL="403737" indent="-403737">
              <a:buFont typeface="Arial" panose="020B0604020202020204" pitchFamily="34" charset="0"/>
              <a:buChar char="•"/>
            </a:pPr>
            <a:r>
              <a:rPr lang="en-US" sz="1600" dirty="0"/>
              <a:t>WWU encountered glass material availability problems followed by a glazer’s strike, which in turn caused significant delay to close-in resulting in a two-month delay and significant increase to labor costs and negotiated support services temporary heating costs. </a:t>
            </a:r>
          </a:p>
          <a:p>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18</a:t>
            </a:fld>
            <a:endParaRPr lang="en-US" dirty="0"/>
          </a:p>
        </p:txBody>
      </p:sp>
    </p:spTree>
    <p:extLst>
      <p:ext uri="{BB962C8B-B14F-4D97-AF65-F5344CB8AC3E}">
        <p14:creationId xmlns:p14="http://schemas.microsoft.com/office/powerpoint/2010/main" val="1590944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Rick</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19</a:t>
            </a:fld>
            <a:endParaRPr lang="en-US" dirty="0"/>
          </a:p>
        </p:txBody>
      </p:sp>
    </p:spTree>
    <p:extLst>
      <p:ext uri="{BB962C8B-B14F-4D97-AF65-F5344CB8AC3E}">
        <p14:creationId xmlns:p14="http://schemas.microsoft.com/office/powerpoint/2010/main" val="403455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Rick</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2</a:t>
            </a:fld>
            <a:endParaRPr lang="en-US" dirty="0"/>
          </a:p>
        </p:txBody>
      </p:sp>
    </p:spTree>
    <p:extLst>
      <p:ext uri="{BB962C8B-B14F-4D97-AF65-F5344CB8AC3E}">
        <p14:creationId xmlns:p14="http://schemas.microsoft.com/office/powerpoint/2010/main" val="4002993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20</a:t>
            </a:fld>
            <a:endParaRPr lang="en-US" dirty="0"/>
          </a:p>
        </p:txBody>
      </p:sp>
    </p:spTree>
    <p:extLst>
      <p:ext uri="{BB962C8B-B14F-4D97-AF65-F5344CB8AC3E}">
        <p14:creationId xmlns:p14="http://schemas.microsoft.com/office/powerpoint/2010/main" val="2036066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p>
          <a:p>
            <a:pPr lvl="0"/>
            <a:r>
              <a:rPr lang="en-US" sz="1600" dirty="0"/>
              <a:t>In our current market, the MACC negotiation and the Total Contract Cost is GMP is not awarded until after the bid packages have all been bid on 100% complete documents including permitting agency modifications needed to obtain the building permit. </a:t>
            </a:r>
          </a:p>
          <a:p>
            <a:pPr lvl="0"/>
            <a:endParaRPr lang="en-US" sz="1600" dirty="0"/>
          </a:p>
          <a:p>
            <a:pPr lvl="0"/>
            <a:r>
              <a:rPr lang="en-US" sz="1600" dirty="0"/>
              <a:t>Preconstruction services have increased including deconstruction investigations to minimize the risk of unforeseen conditions. </a:t>
            </a:r>
          </a:p>
          <a:p>
            <a:pPr lvl="0"/>
            <a:endParaRPr lang="en-US" sz="1600" dirty="0"/>
          </a:p>
          <a:p>
            <a:pPr lvl="0"/>
            <a:r>
              <a:rPr lang="en-US" sz="1600" dirty="0"/>
              <a:t>Discussions are on-going about who performs BIM clash management and when that occurs.  We are using more BIM clash detection to solve problems before they are encountered during the work. </a:t>
            </a:r>
          </a:p>
          <a:p>
            <a:pPr lvl="0"/>
            <a:endParaRPr lang="en-US" sz="1600" dirty="0"/>
          </a:p>
          <a:p>
            <a:pPr lvl="0"/>
            <a:r>
              <a:rPr lang="en-US" sz="1600" dirty="0"/>
              <a:t>In order to have Additional oversight of the project is provided in monthly meetings with the project delivery team including the principals of the A/E, GCCM, and WWU to discuss progress and risks to the project success. These include review of change order proposal action plans, schedule review, budgets review, including risk and owner contingencies, negotiated support services, and general conditions.</a:t>
            </a:r>
          </a:p>
          <a:p>
            <a:pPr lvl="0"/>
            <a:endParaRPr lang="en-US" sz="1600" dirty="0"/>
          </a:p>
          <a:p>
            <a:pPr lvl="0"/>
            <a:r>
              <a:rPr lang="en-US" sz="1600" dirty="0"/>
              <a:t>Use of project management software (e-Builder) by WWU, the A/E and the GC/CM to track and expedite decision-making.</a:t>
            </a:r>
          </a:p>
          <a:p>
            <a:pPr lvl="0"/>
            <a:endParaRPr lang="en-US" sz="1600" dirty="0"/>
          </a:p>
          <a:p>
            <a:pPr lvl="0"/>
            <a:r>
              <a:rPr lang="en-US" sz="1600" dirty="0"/>
              <a:t>With each new project, we actively engage the Additional review of experience that the design consultant ME, EE, MCCM, and ECCM working in alternative delivery project to help improve the design and construction of the project.</a:t>
            </a:r>
          </a:p>
          <a:p>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21</a:t>
            </a:fld>
            <a:endParaRPr lang="en-US" dirty="0"/>
          </a:p>
        </p:txBody>
      </p:sp>
    </p:spTree>
    <p:extLst>
      <p:ext uri="{BB962C8B-B14F-4D97-AF65-F5344CB8AC3E}">
        <p14:creationId xmlns:p14="http://schemas.microsoft.com/office/powerpoint/2010/main" val="952888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p>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22</a:t>
            </a:fld>
            <a:endParaRPr lang="en-US" dirty="0"/>
          </a:p>
        </p:txBody>
      </p:sp>
    </p:spTree>
    <p:extLst>
      <p:ext uri="{BB962C8B-B14F-4D97-AF65-F5344CB8AC3E}">
        <p14:creationId xmlns:p14="http://schemas.microsoft.com/office/powerpoint/2010/main" val="2833771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23</a:t>
            </a:fld>
            <a:endParaRPr lang="en-US" dirty="0"/>
          </a:p>
        </p:txBody>
      </p:sp>
    </p:spTree>
    <p:extLst>
      <p:ext uri="{BB962C8B-B14F-4D97-AF65-F5344CB8AC3E}">
        <p14:creationId xmlns:p14="http://schemas.microsoft.com/office/powerpoint/2010/main" val="188092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3</a:t>
            </a:fld>
            <a:endParaRPr lang="en-US" dirty="0"/>
          </a:p>
        </p:txBody>
      </p:sp>
    </p:spTree>
    <p:extLst>
      <p:ext uri="{BB962C8B-B14F-4D97-AF65-F5344CB8AC3E}">
        <p14:creationId xmlns:p14="http://schemas.microsoft.com/office/powerpoint/2010/main" val="376878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p>
          <a:p>
            <a:r>
              <a:rPr lang="en-US" dirty="0" smtClean="0"/>
              <a:t>To</a:t>
            </a:r>
            <a:r>
              <a:rPr lang="en-US" baseline="0" dirty="0" smtClean="0"/>
              <a:t> sites both located near STEM related programs. </a:t>
            </a:r>
            <a:endParaRPr lang="en-US" dirty="0" smtClean="0"/>
          </a:p>
        </p:txBody>
      </p:sp>
      <p:sp>
        <p:nvSpPr>
          <p:cNvPr id="4" name="Slide Number Placeholder 3"/>
          <p:cNvSpPr>
            <a:spLocks noGrp="1"/>
          </p:cNvSpPr>
          <p:nvPr>
            <p:ph type="sldNum" sz="quarter" idx="10"/>
          </p:nvPr>
        </p:nvSpPr>
        <p:spPr/>
        <p:txBody>
          <a:bodyPr/>
          <a:lstStyle/>
          <a:p>
            <a:fld id="{F3B2BBC7-A9D5-41A3-A749-DD358FF5E2DD}" type="slidenum">
              <a:rPr lang="en-US" smtClean="0"/>
              <a:t>4</a:t>
            </a:fld>
            <a:endParaRPr lang="en-US" dirty="0"/>
          </a:p>
        </p:txBody>
      </p:sp>
    </p:spTree>
    <p:extLst>
      <p:ext uri="{BB962C8B-B14F-4D97-AF65-F5344CB8AC3E}">
        <p14:creationId xmlns:p14="http://schemas.microsoft.com/office/powerpoint/2010/main" val="1427644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p>
          <a:p>
            <a:r>
              <a:rPr lang="en-US" dirty="0" smtClean="0"/>
              <a:t>Closer</a:t>
            </a:r>
            <a:r>
              <a:rPr lang="en-US" baseline="0" dirty="0" smtClean="0"/>
              <a:t> image of surrounding site.</a:t>
            </a:r>
            <a:endParaRPr lang="en-US" dirty="0" smtClean="0"/>
          </a:p>
        </p:txBody>
      </p:sp>
      <p:sp>
        <p:nvSpPr>
          <p:cNvPr id="4" name="Slide Number Placeholder 3"/>
          <p:cNvSpPr>
            <a:spLocks noGrp="1"/>
          </p:cNvSpPr>
          <p:nvPr>
            <p:ph type="sldNum" sz="quarter" idx="10"/>
          </p:nvPr>
        </p:nvSpPr>
        <p:spPr/>
        <p:txBody>
          <a:bodyPr/>
          <a:lstStyle/>
          <a:p>
            <a:fld id="{F3B2BBC7-A9D5-41A3-A749-DD358FF5E2DD}" type="slidenum">
              <a:rPr lang="en-US" smtClean="0"/>
              <a:t>5</a:t>
            </a:fld>
            <a:endParaRPr lang="en-US" dirty="0"/>
          </a:p>
        </p:txBody>
      </p:sp>
    </p:spTree>
    <p:extLst>
      <p:ext uri="{BB962C8B-B14F-4D97-AF65-F5344CB8AC3E}">
        <p14:creationId xmlns:p14="http://schemas.microsoft.com/office/powerpoint/2010/main" val="217187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p>
          <a:p>
            <a:r>
              <a:rPr lang="en-US" dirty="0" smtClean="0"/>
              <a:t>Previous</a:t>
            </a:r>
            <a:r>
              <a:rPr lang="en-US" baseline="0" dirty="0" smtClean="0"/>
              <a:t> study of site 1</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6</a:t>
            </a:fld>
            <a:endParaRPr lang="en-US" dirty="0"/>
          </a:p>
        </p:txBody>
      </p:sp>
    </p:spTree>
    <p:extLst>
      <p:ext uri="{BB962C8B-B14F-4D97-AF65-F5344CB8AC3E}">
        <p14:creationId xmlns:p14="http://schemas.microsoft.com/office/powerpoint/2010/main" val="341008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p>
          <a:p>
            <a:r>
              <a:rPr lang="en-US" dirty="0" smtClean="0"/>
              <a:t>Site</a:t>
            </a:r>
            <a:r>
              <a:rPr lang="en-US" baseline="0" dirty="0" smtClean="0"/>
              <a:t> 2 near the Environmental Studies building on the greenhouse site.</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7</a:t>
            </a:fld>
            <a:endParaRPr lang="en-US" dirty="0"/>
          </a:p>
        </p:txBody>
      </p:sp>
    </p:spTree>
    <p:extLst>
      <p:ext uri="{BB962C8B-B14F-4D97-AF65-F5344CB8AC3E}">
        <p14:creationId xmlns:p14="http://schemas.microsoft.com/office/powerpoint/2010/main" val="639651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p>
          <a:p>
            <a:r>
              <a:rPr lang="en-US" dirty="0" smtClean="0"/>
              <a:t>Part</a:t>
            </a:r>
            <a:r>
              <a:rPr lang="en-US" baseline="0" dirty="0" smtClean="0"/>
              <a:t> of the estimated project costs are Risk Contingency, GCCM Fee and GC General Conditions.</a:t>
            </a:r>
          </a:p>
          <a:p>
            <a:endParaRPr lang="en-US" baseline="0" dirty="0" smtClean="0"/>
          </a:p>
          <a:p>
            <a:r>
              <a:rPr lang="en-US" baseline="0" dirty="0" smtClean="0"/>
              <a:t>Contingencies include owner and design contingencies about 5%</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8</a:t>
            </a:fld>
            <a:endParaRPr lang="en-US" dirty="0"/>
          </a:p>
        </p:txBody>
      </p:sp>
    </p:spTree>
    <p:extLst>
      <p:ext uri="{BB962C8B-B14F-4D97-AF65-F5344CB8AC3E}">
        <p14:creationId xmlns:p14="http://schemas.microsoft.com/office/powerpoint/2010/main" val="274935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p>
          <a:p>
            <a:endParaRPr lang="en-US" dirty="0" smtClean="0"/>
          </a:p>
          <a:p>
            <a:r>
              <a:rPr lang="en-US" dirty="0" smtClean="0"/>
              <a:t>We will work</a:t>
            </a:r>
            <a:r>
              <a:rPr lang="en-US" baseline="0" dirty="0" smtClean="0"/>
              <a:t> on developing aspirational goals for the RFQ and work with our GCCM team.</a:t>
            </a:r>
            <a:endParaRPr lang="en-US" dirty="0"/>
          </a:p>
        </p:txBody>
      </p:sp>
      <p:sp>
        <p:nvSpPr>
          <p:cNvPr id="4" name="Slide Number Placeholder 3"/>
          <p:cNvSpPr>
            <a:spLocks noGrp="1"/>
          </p:cNvSpPr>
          <p:nvPr>
            <p:ph type="sldNum" sz="quarter" idx="10"/>
          </p:nvPr>
        </p:nvSpPr>
        <p:spPr/>
        <p:txBody>
          <a:bodyPr/>
          <a:lstStyle/>
          <a:p>
            <a:fld id="{F3B2BBC7-A9D5-41A3-A749-DD358FF5E2DD}" type="slidenum">
              <a:rPr lang="en-US" smtClean="0"/>
              <a:t>9</a:t>
            </a:fld>
            <a:endParaRPr lang="en-US" dirty="0"/>
          </a:p>
        </p:txBody>
      </p:sp>
    </p:spTree>
    <p:extLst>
      <p:ext uri="{BB962C8B-B14F-4D97-AF65-F5344CB8AC3E}">
        <p14:creationId xmlns:p14="http://schemas.microsoft.com/office/powerpoint/2010/main" val="102923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047C9-A7B1-41CE-B300-37FEA53C30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992BFA-0888-40F2-899F-8A755BCCA4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889B16-D1B4-46DC-993E-A79747E4173C}"/>
              </a:ext>
            </a:extLst>
          </p:cNvPr>
          <p:cNvSpPr>
            <a:spLocks noGrp="1"/>
          </p:cNvSpPr>
          <p:nvPr>
            <p:ph type="dt" sz="half" idx="10"/>
          </p:nvPr>
        </p:nvSpPr>
        <p:spPr/>
        <p:txBody>
          <a:bodyPr/>
          <a:lstStyle/>
          <a:p>
            <a:fld id="{ACE8AFFB-80BC-4C7E-B8A7-98C45C309ED7}" type="datetimeFigureOut">
              <a:rPr lang="en-US" smtClean="0"/>
              <a:t>7/25/2018</a:t>
            </a:fld>
            <a:endParaRPr lang="en-US" dirty="0"/>
          </a:p>
        </p:txBody>
      </p:sp>
      <p:sp>
        <p:nvSpPr>
          <p:cNvPr id="5" name="Footer Placeholder 4">
            <a:extLst>
              <a:ext uri="{FF2B5EF4-FFF2-40B4-BE49-F238E27FC236}">
                <a16:creationId xmlns:a16="http://schemas.microsoft.com/office/drawing/2014/main" id="{B04C0D4D-18BE-42C1-AD34-691404E996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5877A4-3A80-46E6-B712-582D016440E7}"/>
              </a:ext>
            </a:extLst>
          </p:cNvPr>
          <p:cNvSpPr>
            <a:spLocks noGrp="1"/>
          </p:cNvSpPr>
          <p:nvPr>
            <p:ph type="sldNum" sz="quarter" idx="12"/>
          </p:nvPr>
        </p:nvSpPr>
        <p:spPr/>
        <p:txBody>
          <a:bodyPr/>
          <a:lstStyle/>
          <a:p>
            <a:fld id="{B1A674BC-222E-4ED9-9072-687F0330D72D}" type="slidenum">
              <a:rPr lang="en-US" smtClean="0"/>
              <a:t>‹#›</a:t>
            </a:fld>
            <a:endParaRPr lang="en-US" dirty="0"/>
          </a:p>
        </p:txBody>
      </p:sp>
    </p:spTree>
    <p:extLst>
      <p:ext uri="{BB962C8B-B14F-4D97-AF65-F5344CB8AC3E}">
        <p14:creationId xmlns:p14="http://schemas.microsoft.com/office/powerpoint/2010/main" val="282182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DEC7-9D78-42FF-AB97-55D767BE44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2BEC58-04A5-42D1-8D6B-FA93E0BF7C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13BFB-2246-4587-A2B9-E7FD47D568FC}"/>
              </a:ext>
            </a:extLst>
          </p:cNvPr>
          <p:cNvSpPr>
            <a:spLocks noGrp="1"/>
          </p:cNvSpPr>
          <p:nvPr>
            <p:ph type="dt" sz="half" idx="10"/>
          </p:nvPr>
        </p:nvSpPr>
        <p:spPr/>
        <p:txBody>
          <a:bodyPr/>
          <a:lstStyle/>
          <a:p>
            <a:fld id="{ACE8AFFB-80BC-4C7E-B8A7-98C45C309ED7}" type="datetimeFigureOut">
              <a:rPr lang="en-US" smtClean="0"/>
              <a:t>7/25/2018</a:t>
            </a:fld>
            <a:endParaRPr lang="en-US" dirty="0"/>
          </a:p>
        </p:txBody>
      </p:sp>
      <p:sp>
        <p:nvSpPr>
          <p:cNvPr id="5" name="Footer Placeholder 4">
            <a:extLst>
              <a:ext uri="{FF2B5EF4-FFF2-40B4-BE49-F238E27FC236}">
                <a16:creationId xmlns:a16="http://schemas.microsoft.com/office/drawing/2014/main" id="{C11B7BBA-846B-45FF-AFED-F693715BF5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02FB48-0CD4-4936-B189-991252E7C959}"/>
              </a:ext>
            </a:extLst>
          </p:cNvPr>
          <p:cNvSpPr>
            <a:spLocks noGrp="1"/>
          </p:cNvSpPr>
          <p:nvPr>
            <p:ph type="sldNum" sz="quarter" idx="12"/>
          </p:nvPr>
        </p:nvSpPr>
        <p:spPr/>
        <p:txBody>
          <a:bodyPr/>
          <a:lstStyle/>
          <a:p>
            <a:fld id="{B1A674BC-222E-4ED9-9072-687F0330D72D}" type="slidenum">
              <a:rPr lang="en-US" smtClean="0"/>
              <a:t>‹#›</a:t>
            </a:fld>
            <a:endParaRPr lang="en-US" dirty="0"/>
          </a:p>
        </p:txBody>
      </p:sp>
    </p:spTree>
    <p:extLst>
      <p:ext uri="{BB962C8B-B14F-4D97-AF65-F5344CB8AC3E}">
        <p14:creationId xmlns:p14="http://schemas.microsoft.com/office/powerpoint/2010/main" val="388844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833120-002B-41C3-B68D-0B6F0FA4AA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67A533-9308-44E9-8EE1-8EC9FC6287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F4E01-55A5-4B41-9A0F-81E6FA6AC9EE}"/>
              </a:ext>
            </a:extLst>
          </p:cNvPr>
          <p:cNvSpPr>
            <a:spLocks noGrp="1"/>
          </p:cNvSpPr>
          <p:nvPr>
            <p:ph type="dt" sz="half" idx="10"/>
          </p:nvPr>
        </p:nvSpPr>
        <p:spPr/>
        <p:txBody>
          <a:bodyPr/>
          <a:lstStyle/>
          <a:p>
            <a:fld id="{ACE8AFFB-80BC-4C7E-B8A7-98C45C309ED7}" type="datetimeFigureOut">
              <a:rPr lang="en-US" smtClean="0"/>
              <a:t>7/25/2018</a:t>
            </a:fld>
            <a:endParaRPr lang="en-US" dirty="0"/>
          </a:p>
        </p:txBody>
      </p:sp>
      <p:sp>
        <p:nvSpPr>
          <p:cNvPr id="5" name="Footer Placeholder 4">
            <a:extLst>
              <a:ext uri="{FF2B5EF4-FFF2-40B4-BE49-F238E27FC236}">
                <a16:creationId xmlns:a16="http://schemas.microsoft.com/office/drawing/2014/main" id="{3090B777-6C90-436C-8036-BA13373908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B486D6-B2FF-457C-8437-D816720AFF80}"/>
              </a:ext>
            </a:extLst>
          </p:cNvPr>
          <p:cNvSpPr>
            <a:spLocks noGrp="1"/>
          </p:cNvSpPr>
          <p:nvPr>
            <p:ph type="sldNum" sz="quarter" idx="12"/>
          </p:nvPr>
        </p:nvSpPr>
        <p:spPr/>
        <p:txBody>
          <a:bodyPr/>
          <a:lstStyle/>
          <a:p>
            <a:fld id="{B1A674BC-222E-4ED9-9072-687F0330D72D}" type="slidenum">
              <a:rPr lang="en-US" smtClean="0"/>
              <a:t>‹#›</a:t>
            </a:fld>
            <a:endParaRPr lang="en-US" dirty="0"/>
          </a:p>
        </p:txBody>
      </p:sp>
    </p:spTree>
    <p:extLst>
      <p:ext uri="{BB962C8B-B14F-4D97-AF65-F5344CB8AC3E}">
        <p14:creationId xmlns:p14="http://schemas.microsoft.com/office/powerpoint/2010/main" val="272961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0EE54-79D2-44B3-83A7-A0C491391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72CBF-09E9-4E47-A671-19719F481F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0DACFD-E0C2-4DB3-8CC5-97B8FCC49897}"/>
              </a:ext>
            </a:extLst>
          </p:cNvPr>
          <p:cNvSpPr>
            <a:spLocks noGrp="1"/>
          </p:cNvSpPr>
          <p:nvPr>
            <p:ph type="dt" sz="half" idx="10"/>
          </p:nvPr>
        </p:nvSpPr>
        <p:spPr/>
        <p:txBody>
          <a:bodyPr/>
          <a:lstStyle/>
          <a:p>
            <a:fld id="{ACE8AFFB-80BC-4C7E-B8A7-98C45C309ED7}" type="datetimeFigureOut">
              <a:rPr lang="en-US" smtClean="0"/>
              <a:t>7/25/2018</a:t>
            </a:fld>
            <a:endParaRPr lang="en-US" dirty="0"/>
          </a:p>
        </p:txBody>
      </p:sp>
      <p:sp>
        <p:nvSpPr>
          <p:cNvPr id="5" name="Footer Placeholder 4">
            <a:extLst>
              <a:ext uri="{FF2B5EF4-FFF2-40B4-BE49-F238E27FC236}">
                <a16:creationId xmlns:a16="http://schemas.microsoft.com/office/drawing/2014/main" id="{88E93916-DD98-45EE-822A-ABFA608ACC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40A472-257E-45C0-8E43-8942F3A3F8AB}"/>
              </a:ext>
            </a:extLst>
          </p:cNvPr>
          <p:cNvSpPr>
            <a:spLocks noGrp="1"/>
          </p:cNvSpPr>
          <p:nvPr>
            <p:ph type="sldNum" sz="quarter" idx="12"/>
          </p:nvPr>
        </p:nvSpPr>
        <p:spPr/>
        <p:txBody>
          <a:bodyPr/>
          <a:lstStyle/>
          <a:p>
            <a:fld id="{B1A674BC-222E-4ED9-9072-687F0330D72D}" type="slidenum">
              <a:rPr lang="en-US" smtClean="0"/>
              <a:t>‹#›</a:t>
            </a:fld>
            <a:endParaRPr lang="en-US" dirty="0"/>
          </a:p>
        </p:txBody>
      </p:sp>
    </p:spTree>
    <p:extLst>
      <p:ext uri="{BB962C8B-B14F-4D97-AF65-F5344CB8AC3E}">
        <p14:creationId xmlns:p14="http://schemas.microsoft.com/office/powerpoint/2010/main" val="278501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C0C3-0B35-448B-9D41-2807CC65EB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AB8422-2EC7-406F-8223-54F6E2AAF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FCE753-8FB1-4160-ADC6-2E48AE51BB84}"/>
              </a:ext>
            </a:extLst>
          </p:cNvPr>
          <p:cNvSpPr>
            <a:spLocks noGrp="1"/>
          </p:cNvSpPr>
          <p:nvPr>
            <p:ph type="dt" sz="half" idx="10"/>
          </p:nvPr>
        </p:nvSpPr>
        <p:spPr/>
        <p:txBody>
          <a:bodyPr/>
          <a:lstStyle/>
          <a:p>
            <a:fld id="{ACE8AFFB-80BC-4C7E-B8A7-98C45C309ED7}" type="datetimeFigureOut">
              <a:rPr lang="en-US" smtClean="0"/>
              <a:t>7/25/2018</a:t>
            </a:fld>
            <a:endParaRPr lang="en-US" dirty="0"/>
          </a:p>
        </p:txBody>
      </p:sp>
      <p:sp>
        <p:nvSpPr>
          <p:cNvPr id="5" name="Footer Placeholder 4">
            <a:extLst>
              <a:ext uri="{FF2B5EF4-FFF2-40B4-BE49-F238E27FC236}">
                <a16:creationId xmlns:a16="http://schemas.microsoft.com/office/drawing/2014/main" id="{12FABCE0-AB80-4752-B558-0FC320D179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8F7BDE-D292-44E2-8FC6-99A408FF7695}"/>
              </a:ext>
            </a:extLst>
          </p:cNvPr>
          <p:cNvSpPr>
            <a:spLocks noGrp="1"/>
          </p:cNvSpPr>
          <p:nvPr>
            <p:ph type="sldNum" sz="quarter" idx="12"/>
          </p:nvPr>
        </p:nvSpPr>
        <p:spPr/>
        <p:txBody>
          <a:bodyPr/>
          <a:lstStyle/>
          <a:p>
            <a:fld id="{B1A674BC-222E-4ED9-9072-687F0330D72D}" type="slidenum">
              <a:rPr lang="en-US" smtClean="0"/>
              <a:t>‹#›</a:t>
            </a:fld>
            <a:endParaRPr lang="en-US" dirty="0"/>
          </a:p>
        </p:txBody>
      </p:sp>
    </p:spTree>
    <p:extLst>
      <p:ext uri="{BB962C8B-B14F-4D97-AF65-F5344CB8AC3E}">
        <p14:creationId xmlns:p14="http://schemas.microsoft.com/office/powerpoint/2010/main" val="241874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3D87-6D17-4881-AC60-01BD092D6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AAEC5-4A02-429B-BF05-A70252F06E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82F7CA-BA48-4320-A6EC-3EEE26EE99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47132E-AAAA-492E-BE1F-D8A90B571751}"/>
              </a:ext>
            </a:extLst>
          </p:cNvPr>
          <p:cNvSpPr>
            <a:spLocks noGrp="1"/>
          </p:cNvSpPr>
          <p:nvPr>
            <p:ph type="dt" sz="half" idx="10"/>
          </p:nvPr>
        </p:nvSpPr>
        <p:spPr/>
        <p:txBody>
          <a:bodyPr/>
          <a:lstStyle/>
          <a:p>
            <a:fld id="{ACE8AFFB-80BC-4C7E-B8A7-98C45C309ED7}" type="datetimeFigureOut">
              <a:rPr lang="en-US" smtClean="0"/>
              <a:t>7/25/2018</a:t>
            </a:fld>
            <a:endParaRPr lang="en-US" dirty="0"/>
          </a:p>
        </p:txBody>
      </p:sp>
      <p:sp>
        <p:nvSpPr>
          <p:cNvPr id="6" name="Footer Placeholder 5">
            <a:extLst>
              <a:ext uri="{FF2B5EF4-FFF2-40B4-BE49-F238E27FC236}">
                <a16:creationId xmlns:a16="http://schemas.microsoft.com/office/drawing/2014/main" id="{523F5743-84E2-4123-BACD-A1C1A6AAD7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D97331-960A-49F1-A373-11E63DAC99B3}"/>
              </a:ext>
            </a:extLst>
          </p:cNvPr>
          <p:cNvSpPr>
            <a:spLocks noGrp="1"/>
          </p:cNvSpPr>
          <p:nvPr>
            <p:ph type="sldNum" sz="quarter" idx="12"/>
          </p:nvPr>
        </p:nvSpPr>
        <p:spPr/>
        <p:txBody>
          <a:bodyPr/>
          <a:lstStyle/>
          <a:p>
            <a:fld id="{B1A674BC-222E-4ED9-9072-687F0330D72D}" type="slidenum">
              <a:rPr lang="en-US" smtClean="0"/>
              <a:t>‹#›</a:t>
            </a:fld>
            <a:endParaRPr lang="en-US" dirty="0"/>
          </a:p>
        </p:txBody>
      </p:sp>
    </p:spTree>
    <p:extLst>
      <p:ext uri="{BB962C8B-B14F-4D97-AF65-F5344CB8AC3E}">
        <p14:creationId xmlns:p14="http://schemas.microsoft.com/office/powerpoint/2010/main" val="238753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5F13E-6E53-4ACB-AEAD-DAFBDC44ED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2EA232-0A0E-40EE-84A1-06EFE673D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8262FE8-8F97-47A0-BCBD-2DD4741066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7B9C54-B5B0-4855-8720-5B3465E796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FB2783-0FF4-4C47-9696-7A9535512B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66E1CA-B945-4A07-B25B-61E0217C77A9}"/>
              </a:ext>
            </a:extLst>
          </p:cNvPr>
          <p:cNvSpPr>
            <a:spLocks noGrp="1"/>
          </p:cNvSpPr>
          <p:nvPr>
            <p:ph type="dt" sz="half" idx="10"/>
          </p:nvPr>
        </p:nvSpPr>
        <p:spPr/>
        <p:txBody>
          <a:bodyPr/>
          <a:lstStyle/>
          <a:p>
            <a:fld id="{ACE8AFFB-80BC-4C7E-B8A7-98C45C309ED7}" type="datetimeFigureOut">
              <a:rPr lang="en-US" smtClean="0"/>
              <a:t>7/25/2018</a:t>
            </a:fld>
            <a:endParaRPr lang="en-US" dirty="0"/>
          </a:p>
        </p:txBody>
      </p:sp>
      <p:sp>
        <p:nvSpPr>
          <p:cNvPr id="8" name="Footer Placeholder 7">
            <a:extLst>
              <a:ext uri="{FF2B5EF4-FFF2-40B4-BE49-F238E27FC236}">
                <a16:creationId xmlns:a16="http://schemas.microsoft.com/office/drawing/2014/main" id="{8EA272B5-396B-47DA-888E-7A2A4FB2C83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3588FD4-AB56-460A-9B18-72CA3A6E9A82}"/>
              </a:ext>
            </a:extLst>
          </p:cNvPr>
          <p:cNvSpPr>
            <a:spLocks noGrp="1"/>
          </p:cNvSpPr>
          <p:nvPr>
            <p:ph type="sldNum" sz="quarter" idx="12"/>
          </p:nvPr>
        </p:nvSpPr>
        <p:spPr/>
        <p:txBody>
          <a:bodyPr/>
          <a:lstStyle/>
          <a:p>
            <a:fld id="{B1A674BC-222E-4ED9-9072-687F0330D72D}" type="slidenum">
              <a:rPr lang="en-US" smtClean="0"/>
              <a:t>‹#›</a:t>
            </a:fld>
            <a:endParaRPr lang="en-US" dirty="0"/>
          </a:p>
        </p:txBody>
      </p:sp>
    </p:spTree>
    <p:extLst>
      <p:ext uri="{BB962C8B-B14F-4D97-AF65-F5344CB8AC3E}">
        <p14:creationId xmlns:p14="http://schemas.microsoft.com/office/powerpoint/2010/main" val="424004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8C6E-B4A6-4968-8586-209975E08D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C783E0-A231-4D90-B75D-19063C1D0ADF}"/>
              </a:ext>
            </a:extLst>
          </p:cNvPr>
          <p:cNvSpPr>
            <a:spLocks noGrp="1"/>
          </p:cNvSpPr>
          <p:nvPr>
            <p:ph type="dt" sz="half" idx="10"/>
          </p:nvPr>
        </p:nvSpPr>
        <p:spPr/>
        <p:txBody>
          <a:bodyPr/>
          <a:lstStyle/>
          <a:p>
            <a:fld id="{ACE8AFFB-80BC-4C7E-B8A7-98C45C309ED7}" type="datetimeFigureOut">
              <a:rPr lang="en-US" smtClean="0"/>
              <a:t>7/25/2018</a:t>
            </a:fld>
            <a:endParaRPr lang="en-US" dirty="0"/>
          </a:p>
        </p:txBody>
      </p:sp>
      <p:sp>
        <p:nvSpPr>
          <p:cNvPr id="4" name="Footer Placeholder 3">
            <a:extLst>
              <a:ext uri="{FF2B5EF4-FFF2-40B4-BE49-F238E27FC236}">
                <a16:creationId xmlns:a16="http://schemas.microsoft.com/office/drawing/2014/main" id="{3297366D-BE00-4B3C-9027-BBD45D4FF7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44513A-2A49-4EBB-AA03-262572DC2B07}"/>
              </a:ext>
            </a:extLst>
          </p:cNvPr>
          <p:cNvSpPr>
            <a:spLocks noGrp="1"/>
          </p:cNvSpPr>
          <p:nvPr>
            <p:ph type="sldNum" sz="quarter" idx="12"/>
          </p:nvPr>
        </p:nvSpPr>
        <p:spPr/>
        <p:txBody>
          <a:bodyPr/>
          <a:lstStyle/>
          <a:p>
            <a:fld id="{B1A674BC-222E-4ED9-9072-687F0330D72D}" type="slidenum">
              <a:rPr lang="en-US" smtClean="0"/>
              <a:t>‹#›</a:t>
            </a:fld>
            <a:endParaRPr lang="en-US" dirty="0"/>
          </a:p>
        </p:txBody>
      </p:sp>
    </p:spTree>
    <p:extLst>
      <p:ext uri="{BB962C8B-B14F-4D97-AF65-F5344CB8AC3E}">
        <p14:creationId xmlns:p14="http://schemas.microsoft.com/office/powerpoint/2010/main" val="103568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B7CF8-E1A7-4A13-8FC1-B9D2CB6AB033}"/>
              </a:ext>
            </a:extLst>
          </p:cNvPr>
          <p:cNvSpPr>
            <a:spLocks noGrp="1"/>
          </p:cNvSpPr>
          <p:nvPr>
            <p:ph type="dt" sz="half" idx="10"/>
          </p:nvPr>
        </p:nvSpPr>
        <p:spPr/>
        <p:txBody>
          <a:bodyPr/>
          <a:lstStyle/>
          <a:p>
            <a:fld id="{ACE8AFFB-80BC-4C7E-B8A7-98C45C309ED7}" type="datetimeFigureOut">
              <a:rPr lang="en-US" smtClean="0"/>
              <a:t>7/25/2018</a:t>
            </a:fld>
            <a:endParaRPr lang="en-US" dirty="0"/>
          </a:p>
        </p:txBody>
      </p:sp>
      <p:sp>
        <p:nvSpPr>
          <p:cNvPr id="3" name="Footer Placeholder 2">
            <a:extLst>
              <a:ext uri="{FF2B5EF4-FFF2-40B4-BE49-F238E27FC236}">
                <a16:creationId xmlns:a16="http://schemas.microsoft.com/office/drawing/2014/main" id="{7B04FE39-9633-4135-ACCA-E049CB1D6C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1DB13B-BAFB-4662-A653-793FE806E7BF}"/>
              </a:ext>
            </a:extLst>
          </p:cNvPr>
          <p:cNvSpPr>
            <a:spLocks noGrp="1"/>
          </p:cNvSpPr>
          <p:nvPr>
            <p:ph type="sldNum" sz="quarter" idx="12"/>
          </p:nvPr>
        </p:nvSpPr>
        <p:spPr/>
        <p:txBody>
          <a:bodyPr/>
          <a:lstStyle/>
          <a:p>
            <a:fld id="{B1A674BC-222E-4ED9-9072-687F0330D72D}" type="slidenum">
              <a:rPr lang="en-US" smtClean="0"/>
              <a:t>‹#›</a:t>
            </a:fld>
            <a:endParaRPr lang="en-US" dirty="0"/>
          </a:p>
        </p:txBody>
      </p:sp>
    </p:spTree>
    <p:extLst>
      <p:ext uri="{BB962C8B-B14F-4D97-AF65-F5344CB8AC3E}">
        <p14:creationId xmlns:p14="http://schemas.microsoft.com/office/powerpoint/2010/main" val="326202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904F-852A-469A-9CD6-4676055DF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74F5D4-54B8-49D2-8F48-71A0739023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7C314A-CF45-45BD-B276-4DEA3E1490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607A32-8F4A-4FD6-96B9-DDC3C6BDD8DF}"/>
              </a:ext>
            </a:extLst>
          </p:cNvPr>
          <p:cNvSpPr>
            <a:spLocks noGrp="1"/>
          </p:cNvSpPr>
          <p:nvPr>
            <p:ph type="dt" sz="half" idx="10"/>
          </p:nvPr>
        </p:nvSpPr>
        <p:spPr/>
        <p:txBody>
          <a:bodyPr/>
          <a:lstStyle/>
          <a:p>
            <a:fld id="{ACE8AFFB-80BC-4C7E-B8A7-98C45C309ED7}" type="datetimeFigureOut">
              <a:rPr lang="en-US" smtClean="0"/>
              <a:t>7/25/2018</a:t>
            </a:fld>
            <a:endParaRPr lang="en-US" dirty="0"/>
          </a:p>
        </p:txBody>
      </p:sp>
      <p:sp>
        <p:nvSpPr>
          <p:cNvPr id="6" name="Footer Placeholder 5">
            <a:extLst>
              <a:ext uri="{FF2B5EF4-FFF2-40B4-BE49-F238E27FC236}">
                <a16:creationId xmlns:a16="http://schemas.microsoft.com/office/drawing/2014/main" id="{B90F7369-3D38-4CF3-82FA-E0377838CF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D5B0D2-C7C2-4901-AF68-17EADA599963}"/>
              </a:ext>
            </a:extLst>
          </p:cNvPr>
          <p:cNvSpPr>
            <a:spLocks noGrp="1"/>
          </p:cNvSpPr>
          <p:nvPr>
            <p:ph type="sldNum" sz="quarter" idx="12"/>
          </p:nvPr>
        </p:nvSpPr>
        <p:spPr/>
        <p:txBody>
          <a:bodyPr/>
          <a:lstStyle/>
          <a:p>
            <a:fld id="{B1A674BC-222E-4ED9-9072-687F0330D72D}" type="slidenum">
              <a:rPr lang="en-US" smtClean="0"/>
              <a:t>‹#›</a:t>
            </a:fld>
            <a:endParaRPr lang="en-US" dirty="0"/>
          </a:p>
        </p:txBody>
      </p:sp>
    </p:spTree>
    <p:extLst>
      <p:ext uri="{BB962C8B-B14F-4D97-AF65-F5344CB8AC3E}">
        <p14:creationId xmlns:p14="http://schemas.microsoft.com/office/powerpoint/2010/main" val="108221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0B7C-23D4-4FBC-ACDE-4169A0B5C2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D47CD4-3281-4A8F-9246-A85D215165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F3DEE63-2545-4D02-BECA-C321834A1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748D20-C1DB-4109-821C-76A589FC58AF}"/>
              </a:ext>
            </a:extLst>
          </p:cNvPr>
          <p:cNvSpPr>
            <a:spLocks noGrp="1"/>
          </p:cNvSpPr>
          <p:nvPr>
            <p:ph type="dt" sz="half" idx="10"/>
          </p:nvPr>
        </p:nvSpPr>
        <p:spPr/>
        <p:txBody>
          <a:bodyPr/>
          <a:lstStyle/>
          <a:p>
            <a:fld id="{ACE8AFFB-80BC-4C7E-B8A7-98C45C309ED7}" type="datetimeFigureOut">
              <a:rPr lang="en-US" smtClean="0"/>
              <a:t>7/25/2018</a:t>
            </a:fld>
            <a:endParaRPr lang="en-US" dirty="0"/>
          </a:p>
        </p:txBody>
      </p:sp>
      <p:sp>
        <p:nvSpPr>
          <p:cNvPr id="6" name="Footer Placeholder 5">
            <a:extLst>
              <a:ext uri="{FF2B5EF4-FFF2-40B4-BE49-F238E27FC236}">
                <a16:creationId xmlns:a16="http://schemas.microsoft.com/office/drawing/2014/main" id="{20DAB031-9149-48BB-AA63-828DB41C22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C65257-68D2-4728-910C-B4BA07D6DDBC}"/>
              </a:ext>
            </a:extLst>
          </p:cNvPr>
          <p:cNvSpPr>
            <a:spLocks noGrp="1"/>
          </p:cNvSpPr>
          <p:nvPr>
            <p:ph type="sldNum" sz="quarter" idx="12"/>
          </p:nvPr>
        </p:nvSpPr>
        <p:spPr/>
        <p:txBody>
          <a:bodyPr/>
          <a:lstStyle/>
          <a:p>
            <a:fld id="{B1A674BC-222E-4ED9-9072-687F0330D72D}" type="slidenum">
              <a:rPr lang="en-US" smtClean="0"/>
              <a:t>‹#›</a:t>
            </a:fld>
            <a:endParaRPr lang="en-US" dirty="0"/>
          </a:p>
        </p:txBody>
      </p:sp>
    </p:spTree>
    <p:extLst>
      <p:ext uri="{BB962C8B-B14F-4D97-AF65-F5344CB8AC3E}">
        <p14:creationId xmlns:p14="http://schemas.microsoft.com/office/powerpoint/2010/main" val="76306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A2611E-ECA6-4CFC-8166-010B393D7E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491E69-3CC9-4D6D-B2A1-A6D35FA1E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0142-BED2-4DA8-852A-84A4099103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8AFFB-80BC-4C7E-B8A7-98C45C309ED7}" type="datetimeFigureOut">
              <a:rPr lang="en-US" smtClean="0"/>
              <a:t>7/25/2018</a:t>
            </a:fld>
            <a:endParaRPr lang="en-US" dirty="0"/>
          </a:p>
        </p:txBody>
      </p:sp>
      <p:sp>
        <p:nvSpPr>
          <p:cNvPr id="5" name="Footer Placeholder 4">
            <a:extLst>
              <a:ext uri="{FF2B5EF4-FFF2-40B4-BE49-F238E27FC236}">
                <a16:creationId xmlns:a16="http://schemas.microsoft.com/office/drawing/2014/main" id="{F0E16DC8-4DA2-46B7-8CCC-E9DD15542C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74376EB-A8DC-44C9-B1DD-B279E93F9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674BC-222E-4ED9-9072-687F0330D72D}" type="slidenum">
              <a:rPr lang="en-US" smtClean="0"/>
              <a:t>‹#›</a:t>
            </a:fld>
            <a:endParaRPr lang="en-US" dirty="0"/>
          </a:p>
        </p:txBody>
      </p:sp>
    </p:spTree>
    <p:extLst>
      <p:ext uri="{BB962C8B-B14F-4D97-AF65-F5344CB8AC3E}">
        <p14:creationId xmlns:p14="http://schemas.microsoft.com/office/powerpoint/2010/main" val="1574084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380ACC-56A7-4F60-B8F0-2C5272D263D1}"/>
              </a:ext>
            </a:extLst>
          </p:cNvPr>
          <p:cNvSpPr>
            <a:spLocks noGrp="1"/>
          </p:cNvSpPr>
          <p:nvPr>
            <p:ph type="ctrTitle"/>
          </p:nvPr>
        </p:nvSpPr>
        <p:spPr>
          <a:xfrm>
            <a:off x="6746628" y="1783959"/>
            <a:ext cx="4645250" cy="2889114"/>
          </a:xfrm>
        </p:spPr>
        <p:txBody>
          <a:bodyPr anchor="b">
            <a:normAutofit/>
          </a:bodyPr>
          <a:lstStyle/>
          <a:p>
            <a:pPr algn="l"/>
            <a:r>
              <a:rPr lang="en-US" sz="3800" dirty="0">
                <a:solidFill>
                  <a:schemeClr val="bg1"/>
                </a:solidFill>
              </a:rPr>
              <a:t/>
            </a:r>
            <a:br>
              <a:rPr lang="en-US" sz="3800" dirty="0">
                <a:solidFill>
                  <a:schemeClr val="bg1"/>
                </a:solidFill>
              </a:rPr>
            </a:br>
            <a:r>
              <a:rPr lang="en-US" sz="3800" dirty="0">
                <a:solidFill>
                  <a:schemeClr val="bg1"/>
                </a:solidFill>
              </a:rPr>
              <a:t>New </a:t>
            </a:r>
            <a:r>
              <a:rPr lang="en-US" sz="3800" dirty="0" smtClean="0">
                <a:solidFill>
                  <a:schemeClr val="bg1"/>
                </a:solidFill>
              </a:rPr>
              <a:t>Sciences Building Addition </a:t>
            </a:r>
            <a:r>
              <a:rPr lang="en-US" sz="3800" dirty="0">
                <a:solidFill>
                  <a:schemeClr val="bg1"/>
                </a:solidFill>
              </a:rPr>
              <a:t>Project</a:t>
            </a:r>
          </a:p>
        </p:txBody>
      </p:sp>
      <p:sp>
        <p:nvSpPr>
          <p:cNvPr id="3" name="Subtitle 2">
            <a:extLst>
              <a:ext uri="{FF2B5EF4-FFF2-40B4-BE49-F238E27FC236}">
                <a16:creationId xmlns:a16="http://schemas.microsoft.com/office/drawing/2014/main" id="{05A8DA55-74F2-4B54-A270-2407E8BF0F0D}"/>
              </a:ext>
            </a:extLst>
          </p:cNvPr>
          <p:cNvSpPr>
            <a:spLocks noGrp="1"/>
          </p:cNvSpPr>
          <p:nvPr>
            <p:ph type="subTitle" idx="1"/>
          </p:nvPr>
        </p:nvSpPr>
        <p:spPr>
          <a:xfrm>
            <a:off x="6746627" y="4750893"/>
            <a:ext cx="4645250" cy="1147863"/>
          </a:xfrm>
        </p:spPr>
        <p:txBody>
          <a:bodyPr anchor="t">
            <a:normAutofit/>
          </a:bodyPr>
          <a:lstStyle/>
          <a:p>
            <a:pPr algn="l"/>
            <a:r>
              <a:rPr lang="en-US" sz="2000" dirty="0">
                <a:solidFill>
                  <a:schemeClr val="bg1"/>
                </a:solidFill>
              </a:rPr>
              <a:t>PRC Application</a:t>
            </a:r>
          </a:p>
          <a:p>
            <a:pPr algn="l"/>
            <a:r>
              <a:rPr lang="en-US" sz="2000" dirty="0">
                <a:solidFill>
                  <a:schemeClr val="bg1"/>
                </a:solidFill>
              </a:rPr>
              <a:t>July 26, 2018</a:t>
            </a:r>
          </a:p>
        </p:txBody>
      </p:sp>
      <p:sp>
        <p:nvSpPr>
          <p:cNvPr id="19" name="Freeform: Shape 18">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FBB223E-78D6-4BE3-8DDD-37425C8B1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82" y="1773432"/>
            <a:ext cx="4047843" cy="1942964"/>
          </a:xfrm>
          <a:prstGeom prst="rect">
            <a:avLst/>
          </a:prstGeom>
        </p:spPr>
      </p:pic>
    </p:spTree>
    <p:extLst>
      <p:ext uri="{BB962C8B-B14F-4D97-AF65-F5344CB8AC3E}">
        <p14:creationId xmlns:p14="http://schemas.microsoft.com/office/powerpoint/2010/main" val="3330837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F05FBC-4C2D-4291-BF6B-70DB575A1276}"/>
              </a:ext>
            </a:extLst>
          </p:cNvPr>
          <p:cNvSpPr>
            <a:spLocks noGrp="1"/>
          </p:cNvSpPr>
          <p:nvPr>
            <p:ph type="title"/>
          </p:nvPr>
        </p:nvSpPr>
        <p:spPr>
          <a:xfrm>
            <a:off x="838200" y="811161"/>
            <a:ext cx="3335594" cy="5403370"/>
          </a:xfrm>
        </p:spPr>
        <p:txBody>
          <a:bodyPr vert="horz" lIns="91440" tIns="45720" rIns="91440" bIns="45720" rtlCol="0" anchor="ctr">
            <a:normAutofit/>
          </a:bodyPr>
          <a:lstStyle/>
          <a:p>
            <a:r>
              <a:rPr lang="en-US" kern="1200" dirty="0" smtClean="0">
                <a:solidFill>
                  <a:srgbClr val="FFFFFF"/>
                </a:solidFill>
                <a:latin typeface="+mj-lt"/>
                <a:ea typeface="+mj-ea"/>
                <a:cs typeface="+mj-cs"/>
              </a:rPr>
              <a:t>PRC </a:t>
            </a:r>
            <a:br>
              <a:rPr lang="en-US" kern="1200" dirty="0" smtClean="0">
                <a:solidFill>
                  <a:srgbClr val="FFFFFF"/>
                </a:solidFill>
                <a:latin typeface="+mj-lt"/>
                <a:ea typeface="+mj-ea"/>
                <a:cs typeface="+mj-cs"/>
              </a:rPr>
            </a:br>
            <a:r>
              <a:rPr lang="en-US" kern="1200" dirty="0" smtClean="0">
                <a:solidFill>
                  <a:srgbClr val="FFFFFF"/>
                </a:solidFill>
                <a:latin typeface="+mj-lt"/>
                <a:ea typeface="+mj-ea"/>
                <a:cs typeface="+mj-cs"/>
              </a:rPr>
              <a:t>Question – 1</a:t>
            </a:r>
            <a:endParaRPr lang="en-US" kern="1200" dirty="0">
              <a:solidFill>
                <a:srgbClr val="FFFFFF"/>
              </a:solidFill>
              <a:latin typeface="+mj-lt"/>
              <a:ea typeface="+mj-ea"/>
              <a:cs typeface="+mj-cs"/>
            </a:endParaRPr>
          </a:p>
        </p:txBody>
      </p:sp>
      <p:sp>
        <p:nvSpPr>
          <p:cNvPr id="18" name="Rectangle 14">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9" name="Text Placeholder 2">
            <a:extLst>
              <a:ext uri="{FF2B5EF4-FFF2-40B4-BE49-F238E27FC236}">
                <a16:creationId xmlns:a16="http://schemas.microsoft.com/office/drawing/2014/main" id="{8189CAA3-3463-4E78-954E-9F3466C51742}"/>
              </a:ext>
            </a:extLst>
          </p:cNvPr>
          <p:cNvGraphicFramePr/>
          <p:nvPr>
            <p:extLst>
              <p:ext uri="{D42A27DB-BD31-4B8C-83A1-F6EECF244321}">
                <p14:modId xmlns:p14="http://schemas.microsoft.com/office/powerpoint/2010/main" val="2036891502"/>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9101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F05FBC-4C2D-4291-BF6B-70DB575A1276}"/>
              </a:ext>
            </a:extLst>
          </p:cNvPr>
          <p:cNvSpPr>
            <a:spLocks noGrp="1"/>
          </p:cNvSpPr>
          <p:nvPr>
            <p:ph type="title"/>
          </p:nvPr>
        </p:nvSpPr>
        <p:spPr>
          <a:xfrm>
            <a:off x="838200" y="811161"/>
            <a:ext cx="3335594" cy="5403370"/>
          </a:xfrm>
        </p:spPr>
        <p:txBody>
          <a:bodyPr vert="horz" lIns="91440" tIns="45720" rIns="91440" bIns="45720" rtlCol="0" anchor="ctr">
            <a:normAutofit/>
          </a:bodyPr>
          <a:lstStyle/>
          <a:p>
            <a:r>
              <a:rPr lang="en-US" kern="1200" dirty="0" smtClean="0">
                <a:solidFill>
                  <a:srgbClr val="FFFFFF"/>
                </a:solidFill>
                <a:latin typeface="+mj-lt"/>
                <a:ea typeface="+mj-ea"/>
                <a:cs typeface="+mj-cs"/>
              </a:rPr>
              <a:t>PRC </a:t>
            </a:r>
            <a:br>
              <a:rPr lang="en-US" kern="1200" dirty="0" smtClean="0">
                <a:solidFill>
                  <a:srgbClr val="FFFFFF"/>
                </a:solidFill>
                <a:latin typeface="+mj-lt"/>
                <a:ea typeface="+mj-ea"/>
                <a:cs typeface="+mj-cs"/>
              </a:rPr>
            </a:br>
            <a:r>
              <a:rPr lang="en-US" kern="1200" dirty="0" smtClean="0">
                <a:solidFill>
                  <a:srgbClr val="FFFFFF"/>
                </a:solidFill>
                <a:latin typeface="+mj-lt"/>
                <a:ea typeface="+mj-ea"/>
                <a:cs typeface="+mj-cs"/>
              </a:rPr>
              <a:t>Question – </a:t>
            </a:r>
            <a:r>
              <a:rPr lang="en-US" dirty="0" smtClean="0">
                <a:solidFill>
                  <a:srgbClr val="FFFFFF"/>
                </a:solidFill>
              </a:rPr>
              <a:t>1</a:t>
            </a:r>
            <a:r>
              <a:rPr lang="en-US" kern="1200" dirty="0" smtClean="0">
                <a:solidFill>
                  <a:srgbClr val="FFFFFF"/>
                </a:solidFill>
                <a:latin typeface="+mj-lt"/>
                <a:ea typeface="+mj-ea"/>
                <a:cs typeface="+mj-cs"/>
              </a:rPr>
              <a:t> </a:t>
            </a:r>
            <a:endParaRPr lang="en-US" kern="1200" dirty="0">
              <a:solidFill>
                <a:srgbClr val="FFFFFF"/>
              </a:solidFill>
              <a:latin typeface="+mj-lt"/>
              <a:ea typeface="+mj-ea"/>
              <a:cs typeface="+mj-cs"/>
            </a:endParaRPr>
          </a:p>
        </p:txBody>
      </p:sp>
      <p:sp>
        <p:nvSpPr>
          <p:cNvPr id="18" name="Rectangle 14">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9" name="Text Placeholder 2">
            <a:extLst>
              <a:ext uri="{FF2B5EF4-FFF2-40B4-BE49-F238E27FC236}">
                <a16:creationId xmlns:a16="http://schemas.microsoft.com/office/drawing/2014/main" id="{8189CAA3-3463-4E78-954E-9F3466C51742}"/>
              </a:ext>
            </a:extLst>
          </p:cNvPr>
          <p:cNvGraphicFramePr/>
          <p:nvPr>
            <p:extLst>
              <p:ext uri="{D42A27DB-BD31-4B8C-83A1-F6EECF244321}">
                <p14:modId xmlns:p14="http://schemas.microsoft.com/office/powerpoint/2010/main" val="1460402867"/>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9459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F05FBC-4C2D-4291-BF6B-70DB575A1276}"/>
              </a:ext>
            </a:extLst>
          </p:cNvPr>
          <p:cNvSpPr>
            <a:spLocks noGrp="1"/>
          </p:cNvSpPr>
          <p:nvPr>
            <p:ph type="title"/>
          </p:nvPr>
        </p:nvSpPr>
        <p:spPr>
          <a:xfrm>
            <a:off x="838200" y="811161"/>
            <a:ext cx="3335594" cy="5403370"/>
          </a:xfrm>
        </p:spPr>
        <p:txBody>
          <a:bodyPr vert="horz" lIns="91440" tIns="45720" rIns="91440" bIns="45720" rtlCol="0" anchor="ctr">
            <a:normAutofit/>
          </a:bodyPr>
          <a:lstStyle/>
          <a:p>
            <a:r>
              <a:rPr lang="en-US" kern="1200" dirty="0" smtClean="0">
                <a:solidFill>
                  <a:srgbClr val="FFFFFF"/>
                </a:solidFill>
                <a:latin typeface="+mj-lt"/>
                <a:ea typeface="+mj-ea"/>
                <a:cs typeface="+mj-cs"/>
              </a:rPr>
              <a:t>PRC </a:t>
            </a:r>
            <a:br>
              <a:rPr lang="en-US" kern="1200" dirty="0" smtClean="0">
                <a:solidFill>
                  <a:srgbClr val="FFFFFF"/>
                </a:solidFill>
                <a:latin typeface="+mj-lt"/>
                <a:ea typeface="+mj-ea"/>
                <a:cs typeface="+mj-cs"/>
              </a:rPr>
            </a:br>
            <a:r>
              <a:rPr lang="en-US" kern="1200" dirty="0" smtClean="0">
                <a:solidFill>
                  <a:srgbClr val="FFFFFF"/>
                </a:solidFill>
                <a:latin typeface="+mj-lt"/>
                <a:ea typeface="+mj-ea"/>
                <a:cs typeface="+mj-cs"/>
              </a:rPr>
              <a:t>Question - 2</a:t>
            </a:r>
            <a:endParaRPr lang="en-US" kern="1200" dirty="0">
              <a:solidFill>
                <a:srgbClr val="FFFFFF"/>
              </a:solidFill>
              <a:latin typeface="+mj-lt"/>
              <a:ea typeface="+mj-ea"/>
              <a:cs typeface="+mj-cs"/>
            </a:endParaRPr>
          </a:p>
        </p:txBody>
      </p:sp>
      <p:sp>
        <p:nvSpPr>
          <p:cNvPr id="18" name="Rectangle 14">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9" name="Text Placeholder 2">
            <a:extLst>
              <a:ext uri="{FF2B5EF4-FFF2-40B4-BE49-F238E27FC236}">
                <a16:creationId xmlns:a16="http://schemas.microsoft.com/office/drawing/2014/main" id="{8189CAA3-3463-4E78-954E-9F3466C51742}"/>
              </a:ext>
            </a:extLst>
          </p:cNvPr>
          <p:cNvGraphicFramePr/>
          <p:nvPr>
            <p:extLst>
              <p:ext uri="{D42A27DB-BD31-4B8C-83A1-F6EECF244321}">
                <p14:modId xmlns:p14="http://schemas.microsoft.com/office/powerpoint/2010/main" val="2931969815"/>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4443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F05FBC-4C2D-4291-BF6B-70DB575A1276}"/>
              </a:ext>
            </a:extLst>
          </p:cNvPr>
          <p:cNvSpPr>
            <a:spLocks noGrp="1"/>
          </p:cNvSpPr>
          <p:nvPr>
            <p:ph type="title"/>
          </p:nvPr>
        </p:nvSpPr>
        <p:spPr>
          <a:xfrm>
            <a:off x="804673" y="1120285"/>
            <a:ext cx="3348227" cy="2809875"/>
          </a:xfrm>
        </p:spPr>
        <p:txBody>
          <a:bodyPr vert="horz" lIns="91440" tIns="45720" rIns="91440" bIns="45720" rtlCol="0" anchor="b">
            <a:normAutofit/>
          </a:bodyPr>
          <a:lstStyle/>
          <a:p>
            <a:r>
              <a:rPr lang="en-US" sz="4000" kern="1200" dirty="0">
                <a:solidFill>
                  <a:schemeClr val="bg1">
                    <a:lumMod val="85000"/>
                    <a:lumOff val="15000"/>
                  </a:schemeClr>
                </a:solidFill>
                <a:latin typeface="+mj-lt"/>
                <a:ea typeface="+mj-ea"/>
                <a:cs typeface="+mj-cs"/>
              </a:rPr>
              <a:t>Project </a:t>
            </a:r>
            <a:r>
              <a:rPr lang="en-US" sz="4000" kern="1200" dirty="0" smtClean="0">
                <a:solidFill>
                  <a:schemeClr val="bg1">
                    <a:lumMod val="85000"/>
                    <a:lumOff val="15000"/>
                  </a:schemeClr>
                </a:solidFill>
                <a:latin typeface="+mj-lt"/>
                <a:ea typeface="+mj-ea"/>
                <a:cs typeface="+mj-cs"/>
              </a:rPr>
              <a:t>Schedule – GC/CM Selection </a:t>
            </a:r>
            <a:endParaRPr lang="en-US" sz="4000" kern="1200" dirty="0">
              <a:solidFill>
                <a:srgbClr val="FF0000"/>
              </a:solidFill>
            </a:endParaRPr>
          </a:p>
        </p:txBody>
      </p:sp>
      <p:graphicFrame>
        <p:nvGraphicFramePr>
          <p:cNvPr id="5" name="Table 4">
            <a:extLst>
              <a:ext uri="{FF2B5EF4-FFF2-40B4-BE49-F238E27FC236}">
                <a16:creationId xmlns:a16="http://schemas.microsoft.com/office/drawing/2014/main" id="{9F70CB58-86F9-4A14-A26A-F04C1222BBF8}"/>
              </a:ext>
            </a:extLst>
          </p:cNvPr>
          <p:cNvGraphicFramePr>
            <a:graphicFrameLocks noGrp="1"/>
          </p:cNvGraphicFramePr>
          <p:nvPr>
            <p:extLst>
              <p:ext uri="{D42A27DB-BD31-4B8C-83A1-F6EECF244321}">
                <p14:modId xmlns:p14="http://schemas.microsoft.com/office/powerpoint/2010/main" val="4033764807"/>
              </p:ext>
            </p:extLst>
          </p:nvPr>
        </p:nvGraphicFramePr>
        <p:xfrm>
          <a:off x="4796367" y="-5"/>
          <a:ext cx="7395633" cy="5103955"/>
        </p:xfrm>
        <a:graphic>
          <a:graphicData uri="http://schemas.openxmlformats.org/drawingml/2006/table">
            <a:tbl>
              <a:tblPr firstRow="1" bandRow="1">
                <a:tableStyleId>{5C22544A-7EE6-4342-B048-85BDC9FD1C3A}</a:tableStyleId>
              </a:tblPr>
              <a:tblGrid>
                <a:gridCol w="4287408">
                  <a:extLst>
                    <a:ext uri="{9D8B030D-6E8A-4147-A177-3AD203B41FA5}">
                      <a16:colId xmlns:a16="http://schemas.microsoft.com/office/drawing/2014/main" val="804219078"/>
                    </a:ext>
                  </a:extLst>
                </a:gridCol>
                <a:gridCol w="3108225">
                  <a:extLst>
                    <a:ext uri="{9D8B030D-6E8A-4147-A177-3AD203B41FA5}">
                      <a16:colId xmlns:a16="http://schemas.microsoft.com/office/drawing/2014/main" val="202257969"/>
                    </a:ext>
                  </a:extLst>
                </a:gridCol>
              </a:tblGrid>
              <a:tr h="282128">
                <a:tc>
                  <a:txBody>
                    <a:bodyPr/>
                    <a:lstStyle/>
                    <a:p>
                      <a:r>
                        <a:rPr lang="en-US" sz="1500" dirty="0"/>
                        <a:t>Event</a:t>
                      </a:r>
                    </a:p>
                  </a:txBody>
                  <a:tcPr marL="69225" marR="69225" marT="34613" marB="34613"/>
                </a:tc>
                <a:tc>
                  <a:txBody>
                    <a:bodyPr/>
                    <a:lstStyle/>
                    <a:p>
                      <a:r>
                        <a:rPr lang="en-US" sz="1500" dirty="0"/>
                        <a:t>Date</a:t>
                      </a:r>
                    </a:p>
                  </a:txBody>
                  <a:tcPr marL="69225" marR="69225" marT="34613" marB="34613"/>
                </a:tc>
                <a:extLst>
                  <a:ext uri="{0D108BD9-81ED-4DB2-BD59-A6C34878D82A}">
                    <a16:rowId xmlns:a16="http://schemas.microsoft.com/office/drawing/2014/main" val="3367630241"/>
                  </a:ext>
                </a:extLst>
              </a:tr>
              <a:tr h="267691">
                <a:tc>
                  <a:txBody>
                    <a:bodyPr/>
                    <a:lstStyle/>
                    <a:p>
                      <a:r>
                        <a:rPr lang="en-US" sz="1400" dirty="0" smtClean="0"/>
                        <a:t>Publication of RFP for</a:t>
                      </a:r>
                      <a:r>
                        <a:rPr lang="en-US" sz="1400" baseline="0" dirty="0" smtClean="0"/>
                        <a:t> GC/CM Services</a:t>
                      </a:r>
                      <a:endParaRPr lang="en-US" sz="1400" dirty="0"/>
                    </a:p>
                  </a:txBody>
                  <a:tcPr marL="69225" marR="69225" marT="34613" marB="34613"/>
                </a:tc>
                <a:tc>
                  <a:txBody>
                    <a:bodyPr/>
                    <a:lstStyle/>
                    <a:p>
                      <a:r>
                        <a:rPr lang="en-US" sz="1400" dirty="0" smtClean="0"/>
                        <a:t>August 6, 2018</a:t>
                      </a:r>
                      <a:endParaRPr lang="en-US" sz="1400" dirty="0"/>
                    </a:p>
                  </a:txBody>
                  <a:tcPr marL="69225" marR="69225" marT="34613" marB="34613"/>
                </a:tc>
                <a:extLst>
                  <a:ext uri="{0D108BD9-81ED-4DB2-BD59-A6C34878D82A}">
                    <a16:rowId xmlns:a16="http://schemas.microsoft.com/office/drawing/2014/main" val="803499088"/>
                  </a:ext>
                </a:extLst>
              </a:tr>
              <a:tr h="267691">
                <a:tc>
                  <a:txBody>
                    <a:bodyPr/>
                    <a:lstStyle/>
                    <a:p>
                      <a:r>
                        <a:rPr lang="en-US" sz="1400" dirty="0" smtClean="0"/>
                        <a:t>Informational Meeting</a:t>
                      </a:r>
                      <a:endParaRPr lang="en-US" sz="1400" dirty="0"/>
                    </a:p>
                  </a:txBody>
                  <a:tcPr marL="69225" marR="69225" marT="34613" marB="34613"/>
                </a:tc>
                <a:tc>
                  <a:txBody>
                    <a:bodyPr/>
                    <a:lstStyle/>
                    <a:p>
                      <a:r>
                        <a:rPr lang="en-US" sz="1400" dirty="0" smtClean="0"/>
                        <a:t>August 13, 2018</a:t>
                      </a:r>
                      <a:endParaRPr lang="en-US" sz="1400" dirty="0"/>
                    </a:p>
                  </a:txBody>
                  <a:tcPr marL="69225" marR="69225" marT="34613" marB="34613"/>
                </a:tc>
                <a:extLst>
                  <a:ext uri="{0D108BD9-81ED-4DB2-BD59-A6C34878D82A}">
                    <a16:rowId xmlns:a16="http://schemas.microsoft.com/office/drawing/2014/main" val="617133035"/>
                  </a:ext>
                </a:extLst>
              </a:tr>
              <a:tr h="469805">
                <a:tc>
                  <a:txBody>
                    <a:bodyPr/>
                    <a:lstStyle/>
                    <a:p>
                      <a:r>
                        <a:rPr lang="en-US" sz="1400" dirty="0" smtClean="0"/>
                        <a:t>Proposal submittal deadline from interested GC/CM</a:t>
                      </a:r>
                      <a:r>
                        <a:rPr lang="en-US" sz="1400" baseline="0" dirty="0" smtClean="0"/>
                        <a:t> firms</a:t>
                      </a:r>
                      <a:endParaRPr lang="en-US" sz="1400" dirty="0"/>
                    </a:p>
                  </a:txBody>
                  <a:tcPr marL="69225" marR="69225" marT="34613" marB="34613"/>
                </a:tc>
                <a:tc>
                  <a:txBody>
                    <a:bodyPr/>
                    <a:lstStyle/>
                    <a:p>
                      <a:r>
                        <a:rPr lang="en-US" sz="1400" dirty="0" smtClean="0"/>
                        <a:t>August 27, 2018</a:t>
                      </a:r>
                      <a:endParaRPr lang="en-US" sz="1400" dirty="0"/>
                    </a:p>
                  </a:txBody>
                  <a:tcPr marL="69225" marR="69225" marT="34613" marB="34613"/>
                </a:tc>
                <a:extLst>
                  <a:ext uri="{0D108BD9-81ED-4DB2-BD59-A6C34878D82A}">
                    <a16:rowId xmlns:a16="http://schemas.microsoft.com/office/drawing/2014/main" val="1806394487"/>
                  </a:ext>
                </a:extLst>
              </a:tr>
              <a:tr h="469805">
                <a:tc>
                  <a:txBody>
                    <a:bodyPr/>
                    <a:lstStyle/>
                    <a:p>
                      <a:r>
                        <a:rPr lang="en-US" sz="1400" dirty="0" smtClean="0"/>
                        <a:t>Notification of most qualified firms selected to be interviewed</a:t>
                      </a:r>
                      <a:endParaRPr lang="en-US" sz="1400" dirty="0"/>
                    </a:p>
                  </a:txBody>
                  <a:tcPr marL="69225" marR="69225" marT="34613" marB="34613"/>
                </a:tc>
                <a:tc>
                  <a:txBody>
                    <a:bodyPr/>
                    <a:lstStyle/>
                    <a:p>
                      <a:r>
                        <a:rPr lang="en-US" sz="1400" dirty="0" smtClean="0"/>
                        <a:t>August 24, 2018</a:t>
                      </a:r>
                      <a:endParaRPr lang="en-US" sz="1400" dirty="0"/>
                    </a:p>
                  </a:txBody>
                  <a:tcPr marL="69225" marR="69225" marT="34613" marB="34613"/>
                </a:tc>
                <a:extLst>
                  <a:ext uri="{0D108BD9-81ED-4DB2-BD59-A6C34878D82A}">
                    <a16:rowId xmlns:a16="http://schemas.microsoft.com/office/drawing/2014/main" val="501423970"/>
                  </a:ext>
                </a:extLst>
              </a:tr>
              <a:tr h="267691">
                <a:tc>
                  <a:txBody>
                    <a:bodyPr/>
                    <a:lstStyle/>
                    <a:p>
                      <a:r>
                        <a:rPr lang="en-US" sz="1400" dirty="0" smtClean="0"/>
                        <a:t>Interviews</a:t>
                      </a:r>
                      <a:endParaRPr lang="en-US" sz="1400" dirty="0"/>
                    </a:p>
                  </a:txBody>
                  <a:tcPr marL="69225" marR="69225" marT="34613" marB="34613"/>
                </a:tc>
                <a:tc>
                  <a:txBody>
                    <a:bodyPr/>
                    <a:lstStyle/>
                    <a:p>
                      <a:r>
                        <a:rPr lang="en-US" sz="1400" dirty="0"/>
                        <a:t>September </a:t>
                      </a:r>
                      <a:r>
                        <a:rPr lang="en-US" sz="1400" dirty="0" smtClean="0"/>
                        <a:t>17, 2018</a:t>
                      </a:r>
                      <a:endParaRPr lang="en-US" sz="1400" dirty="0"/>
                    </a:p>
                  </a:txBody>
                  <a:tcPr marL="69225" marR="69225" marT="34613" marB="34613"/>
                </a:tc>
                <a:extLst>
                  <a:ext uri="{0D108BD9-81ED-4DB2-BD59-A6C34878D82A}">
                    <a16:rowId xmlns:a16="http://schemas.microsoft.com/office/drawing/2014/main" val="4216425570"/>
                  </a:ext>
                </a:extLst>
              </a:tr>
              <a:tr h="469805">
                <a:tc>
                  <a:txBody>
                    <a:bodyPr/>
                    <a:lstStyle/>
                    <a:p>
                      <a:r>
                        <a:rPr lang="en-US" sz="1400" dirty="0" smtClean="0"/>
                        <a:t>Notification of firms selected to prepare Final Proposal</a:t>
                      </a:r>
                      <a:endParaRPr lang="en-US" sz="1400" dirty="0"/>
                    </a:p>
                  </a:txBody>
                  <a:tcPr marL="69225" marR="69225" marT="34613" marB="34613"/>
                </a:tc>
                <a:tc>
                  <a:txBody>
                    <a:bodyPr/>
                    <a:lstStyle/>
                    <a:p>
                      <a:r>
                        <a:rPr lang="en-US" sz="1400" dirty="0" smtClean="0"/>
                        <a:t>September 18, </a:t>
                      </a:r>
                      <a:r>
                        <a:rPr lang="en-US" sz="1400" dirty="0"/>
                        <a:t>2018</a:t>
                      </a:r>
                    </a:p>
                  </a:txBody>
                  <a:tcPr marL="69225" marR="69225" marT="34613" marB="34613"/>
                </a:tc>
                <a:extLst>
                  <a:ext uri="{0D108BD9-81ED-4DB2-BD59-A6C34878D82A}">
                    <a16:rowId xmlns:a16="http://schemas.microsoft.com/office/drawing/2014/main" val="1801489024"/>
                  </a:ext>
                </a:extLst>
              </a:tr>
              <a:tr h="469805">
                <a:tc>
                  <a:txBody>
                    <a:bodyPr/>
                    <a:lstStyle/>
                    <a:p>
                      <a:r>
                        <a:rPr lang="en-US" sz="1400" dirty="0" smtClean="0"/>
                        <a:t>Distribution of Request for Final Proposal (RFFP) to bidders</a:t>
                      </a:r>
                      <a:endParaRPr lang="en-US" sz="1400" dirty="0"/>
                    </a:p>
                  </a:txBody>
                  <a:tcPr marL="69225" marR="69225" marT="34613" marB="34613"/>
                </a:tc>
                <a:tc>
                  <a:txBody>
                    <a:bodyPr/>
                    <a:lstStyle/>
                    <a:p>
                      <a:r>
                        <a:rPr lang="en-US" sz="1400" dirty="0" smtClean="0"/>
                        <a:t>September 18, 2018</a:t>
                      </a:r>
                      <a:endParaRPr lang="en-US" sz="1400" dirty="0"/>
                    </a:p>
                  </a:txBody>
                  <a:tcPr marL="69225" marR="69225" marT="34613" marB="34613"/>
                </a:tc>
                <a:extLst>
                  <a:ext uri="{0D108BD9-81ED-4DB2-BD59-A6C34878D82A}">
                    <a16:rowId xmlns:a16="http://schemas.microsoft.com/office/drawing/2014/main" val="1861980807"/>
                  </a:ext>
                </a:extLst>
              </a:tr>
              <a:tr h="469805">
                <a:tc>
                  <a:txBody>
                    <a:bodyPr/>
                    <a:lstStyle/>
                    <a:p>
                      <a:r>
                        <a:rPr lang="en-US" sz="1400" dirty="0" smtClean="0"/>
                        <a:t>Final Proposal submittal deadline</a:t>
                      </a:r>
                    </a:p>
                    <a:p>
                      <a:r>
                        <a:rPr lang="en-US" sz="1400" dirty="0" smtClean="0"/>
                        <a:t>Selection of firm with highest total score</a:t>
                      </a:r>
                      <a:endParaRPr lang="en-US" sz="1400" dirty="0"/>
                    </a:p>
                  </a:txBody>
                  <a:tcPr marL="69225" marR="69225" marT="34613" marB="34613"/>
                </a:tc>
                <a:tc>
                  <a:txBody>
                    <a:bodyPr/>
                    <a:lstStyle/>
                    <a:p>
                      <a:r>
                        <a:rPr lang="en-US" sz="1400" dirty="0" smtClean="0"/>
                        <a:t>September 27, </a:t>
                      </a:r>
                      <a:r>
                        <a:rPr lang="en-US" sz="1400" dirty="0"/>
                        <a:t>2018</a:t>
                      </a:r>
                    </a:p>
                  </a:txBody>
                  <a:tcPr marL="69225" marR="69225" marT="34613" marB="34613"/>
                </a:tc>
                <a:extLst>
                  <a:ext uri="{0D108BD9-81ED-4DB2-BD59-A6C34878D82A}">
                    <a16:rowId xmlns:a16="http://schemas.microsoft.com/office/drawing/2014/main" val="1964046600"/>
                  </a:ext>
                </a:extLst>
              </a:tr>
              <a:tr h="469805">
                <a:tc>
                  <a:txBody>
                    <a:bodyPr/>
                    <a:lstStyle/>
                    <a:p>
                      <a:r>
                        <a:rPr lang="en-US" sz="1400" dirty="0" smtClean="0"/>
                        <a:t>Notification of successful and unsuccessful firms </a:t>
                      </a:r>
                      <a:endParaRPr lang="en-US" sz="1400" dirty="0"/>
                    </a:p>
                  </a:txBody>
                  <a:tcPr marL="69225" marR="69225" marT="34613" marB="34613"/>
                </a:tc>
                <a:tc>
                  <a:txBody>
                    <a:bodyPr/>
                    <a:lstStyle/>
                    <a:p>
                      <a:r>
                        <a:rPr lang="en-US" sz="1400" dirty="0" smtClean="0"/>
                        <a:t>September 28, 2018</a:t>
                      </a:r>
                      <a:endParaRPr lang="en-US" sz="1400" dirty="0"/>
                    </a:p>
                  </a:txBody>
                  <a:tcPr marL="69225" marR="69225" marT="34613" marB="34613"/>
                </a:tc>
                <a:extLst>
                  <a:ext uri="{0D108BD9-81ED-4DB2-BD59-A6C34878D82A}">
                    <a16:rowId xmlns:a16="http://schemas.microsoft.com/office/drawing/2014/main" val="3372530082"/>
                  </a:ext>
                </a:extLst>
              </a:tr>
              <a:tr h="267691">
                <a:tc>
                  <a:txBody>
                    <a:bodyPr/>
                    <a:lstStyle/>
                    <a:p>
                      <a:r>
                        <a:rPr lang="en-US" sz="1400" dirty="0" smtClean="0"/>
                        <a:t>Preconstruction Work Plan due</a:t>
                      </a:r>
                      <a:endParaRPr lang="en-US" sz="1400" dirty="0"/>
                    </a:p>
                  </a:txBody>
                  <a:tcPr marL="69225" marR="69225" marT="34613" marB="34613"/>
                </a:tc>
                <a:tc>
                  <a:txBody>
                    <a:bodyPr/>
                    <a:lstStyle/>
                    <a:p>
                      <a:r>
                        <a:rPr lang="en-US" sz="1400" dirty="0" smtClean="0"/>
                        <a:t>October 5, 2018</a:t>
                      </a:r>
                      <a:endParaRPr lang="en-US" sz="1400" dirty="0"/>
                    </a:p>
                  </a:txBody>
                  <a:tcPr marL="69225" marR="69225" marT="34613" marB="34613"/>
                </a:tc>
                <a:extLst>
                  <a:ext uri="{0D108BD9-81ED-4DB2-BD59-A6C34878D82A}">
                    <a16:rowId xmlns:a16="http://schemas.microsoft.com/office/drawing/2014/main" val="862589389"/>
                  </a:ext>
                </a:extLst>
              </a:tr>
              <a:tr h="469805">
                <a:tc>
                  <a:txBody>
                    <a:bodyPr/>
                    <a:lstStyle/>
                    <a:p>
                      <a:r>
                        <a:rPr lang="en-US" sz="1400" dirty="0" smtClean="0"/>
                        <a:t>Agreement for Preconstruction Services executed</a:t>
                      </a:r>
                      <a:endParaRPr lang="en-US" sz="1400" dirty="0"/>
                    </a:p>
                  </a:txBody>
                  <a:tcPr marL="69225" marR="69225" marT="34613" marB="34613"/>
                </a:tc>
                <a:tc>
                  <a:txBody>
                    <a:bodyPr/>
                    <a:lstStyle/>
                    <a:p>
                      <a:r>
                        <a:rPr lang="en-US" sz="1400" dirty="0" smtClean="0"/>
                        <a:t>October 12, 2018</a:t>
                      </a:r>
                      <a:endParaRPr lang="en-US" sz="1400" dirty="0"/>
                    </a:p>
                  </a:txBody>
                  <a:tcPr marL="69225" marR="69225" marT="34613" marB="34613"/>
                </a:tc>
                <a:extLst>
                  <a:ext uri="{0D108BD9-81ED-4DB2-BD59-A6C34878D82A}">
                    <a16:rowId xmlns:a16="http://schemas.microsoft.com/office/drawing/2014/main" val="4208809525"/>
                  </a:ext>
                </a:extLst>
              </a:tr>
              <a:tr h="267691">
                <a:tc>
                  <a:txBody>
                    <a:bodyPr/>
                    <a:lstStyle/>
                    <a:p>
                      <a:r>
                        <a:rPr lang="en-US" sz="1400" dirty="0" smtClean="0"/>
                        <a:t>GC/CM Preconstruction kickoff</a:t>
                      </a:r>
                      <a:endParaRPr lang="en-US" sz="1400" dirty="0"/>
                    </a:p>
                  </a:txBody>
                  <a:tcPr marL="69225" marR="69225" marT="34613" marB="34613"/>
                </a:tc>
                <a:tc>
                  <a:txBody>
                    <a:bodyPr/>
                    <a:lstStyle/>
                    <a:p>
                      <a:r>
                        <a:rPr lang="en-US" sz="1400" dirty="0" smtClean="0"/>
                        <a:t>October 19, 2018</a:t>
                      </a:r>
                      <a:endParaRPr lang="en-US" sz="1400" dirty="0"/>
                    </a:p>
                  </a:txBody>
                  <a:tcPr marL="69225" marR="69225" marT="34613" marB="34613"/>
                </a:tc>
                <a:extLst>
                  <a:ext uri="{0D108BD9-81ED-4DB2-BD59-A6C34878D82A}">
                    <a16:rowId xmlns:a16="http://schemas.microsoft.com/office/drawing/2014/main" val="3182323086"/>
                  </a:ext>
                </a:extLst>
              </a:tr>
            </a:tbl>
          </a:graphicData>
        </a:graphic>
      </p:graphicFrame>
    </p:spTree>
    <p:extLst>
      <p:ext uri="{BB962C8B-B14F-4D97-AF65-F5344CB8AC3E}">
        <p14:creationId xmlns:p14="http://schemas.microsoft.com/office/powerpoint/2010/main" val="963345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F05FBC-4C2D-4291-BF6B-70DB575A1276}"/>
              </a:ext>
            </a:extLst>
          </p:cNvPr>
          <p:cNvSpPr>
            <a:spLocks noGrp="1"/>
          </p:cNvSpPr>
          <p:nvPr>
            <p:ph type="title"/>
          </p:nvPr>
        </p:nvSpPr>
        <p:spPr>
          <a:xfrm>
            <a:off x="804673" y="1120285"/>
            <a:ext cx="3348227" cy="2809875"/>
          </a:xfrm>
        </p:spPr>
        <p:txBody>
          <a:bodyPr vert="horz" lIns="91440" tIns="45720" rIns="91440" bIns="45720" rtlCol="0" anchor="b">
            <a:normAutofit/>
          </a:bodyPr>
          <a:lstStyle/>
          <a:p>
            <a:r>
              <a:rPr lang="en-US" sz="4000" kern="1200" dirty="0">
                <a:solidFill>
                  <a:schemeClr val="bg1">
                    <a:lumMod val="85000"/>
                    <a:lumOff val="15000"/>
                  </a:schemeClr>
                </a:solidFill>
                <a:latin typeface="+mj-lt"/>
                <a:ea typeface="+mj-ea"/>
                <a:cs typeface="+mj-cs"/>
              </a:rPr>
              <a:t>Project </a:t>
            </a:r>
            <a:r>
              <a:rPr lang="en-US" sz="4000" kern="1200" dirty="0" smtClean="0">
                <a:solidFill>
                  <a:schemeClr val="bg1">
                    <a:lumMod val="85000"/>
                    <a:lumOff val="15000"/>
                  </a:schemeClr>
                </a:solidFill>
                <a:latin typeface="+mj-lt"/>
                <a:ea typeface="+mj-ea"/>
                <a:cs typeface="+mj-cs"/>
              </a:rPr>
              <a:t>Schedule – Design Schedule </a:t>
            </a:r>
            <a:endParaRPr lang="en-US" sz="4000" kern="1200" dirty="0">
              <a:solidFill>
                <a:srgbClr val="FF0000"/>
              </a:solidFill>
            </a:endParaRPr>
          </a:p>
        </p:txBody>
      </p:sp>
      <p:graphicFrame>
        <p:nvGraphicFramePr>
          <p:cNvPr id="5" name="Table 4">
            <a:extLst>
              <a:ext uri="{FF2B5EF4-FFF2-40B4-BE49-F238E27FC236}">
                <a16:creationId xmlns:a16="http://schemas.microsoft.com/office/drawing/2014/main" id="{9F70CB58-86F9-4A14-A26A-F04C1222BBF8}"/>
              </a:ext>
            </a:extLst>
          </p:cNvPr>
          <p:cNvGraphicFramePr>
            <a:graphicFrameLocks noGrp="1"/>
          </p:cNvGraphicFramePr>
          <p:nvPr>
            <p:extLst>
              <p:ext uri="{D42A27DB-BD31-4B8C-83A1-F6EECF244321}">
                <p14:modId xmlns:p14="http://schemas.microsoft.com/office/powerpoint/2010/main" val="4264545322"/>
              </p:ext>
            </p:extLst>
          </p:nvPr>
        </p:nvGraphicFramePr>
        <p:xfrm>
          <a:off x="4796367" y="-5"/>
          <a:ext cx="7395633" cy="5547619"/>
        </p:xfrm>
        <a:graphic>
          <a:graphicData uri="http://schemas.openxmlformats.org/drawingml/2006/table">
            <a:tbl>
              <a:tblPr firstRow="1" bandRow="1">
                <a:tableStyleId>{5C22544A-7EE6-4342-B048-85BDC9FD1C3A}</a:tableStyleId>
              </a:tblPr>
              <a:tblGrid>
                <a:gridCol w="4287408">
                  <a:extLst>
                    <a:ext uri="{9D8B030D-6E8A-4147-A177-3AD203B41FA5}">
                      <a16:colId xmlns:a16="http://schemas.microsoft.com/office/drawing/2014/main" val="804219078"/>
                    </a:ext>
                  </a:extLst>
                </a:gridCol>
                <a:gridCol w="3108225">
                  <a:extLst>
                    <a:ext uri="{9D8B030D-6E8A-4147-A177-3AD203B41FA5}">
                      <a16:colId xmlns:a16="http://schemas.microsoft.com/office/drawing/2014/main" val="202257969"/>
                    </a:ext>
                  </a:extLst>
                </a:gridCol>
              </a:tblGrid>
              <a:tr h="282128">
                <a:tc>
                  <a:txBody>
                    <a:bodyPr/>
                    <a:lstStyle/>
                    <a:p>
                      <a:r>
                        <a:rPr lang="en-US" sz="1500" dirty="0"/>
                        <a:t>Event</a:t>
                      </a:r>
                    </a:p>
                  </a:txBody>
                  <a:tcPr marL="69225" marR="69225" marT="34613" marB="34613"/>
                </a:tc>
                <a:tc>
                  <a:txBody>
                    <a:bodyPr/>
                    <a:lstStyle/>
                    <a:p>
                      <a:r>
                        <a:rPr lang="en-US" sz="1500" dirty="0"/>
                        <a:t>Date</a:t>
                      </a:r>
                    </a:p>
                  </a:txBody>
                  <a:tcPr marL="69225" marR="69225" marT="34613" marB="34613"/>
                </a:tc>
                <a:extLst>
                  <a:ext uri="{0D108BD9-81ED-4DB2-BD59-A6C34878D82A}">
                    <a16:rowId xmlns:a16="http://schemas.microsoft.com/office/drawing/2014/main" val="3367630241"/>
                  </a:ext>
                </a:extLst>
              </a:tr>
              <a:tr h="267691">
                <a:tc>
                  <a:txBody>
                    <a:bodyPr/>
                    <a:lstStyle/>
                    <a:p>
                      <a:r>
                        <a:rPr lang="en-US" sz="1400" dirty="0" smtClean="0"/>
                        <a:t>Program verification and site selection begins</a:t>
                      </a:r>
                      <a:endParaRPr lang="en-US" sz="1400" dirty="0"/>
                    </a:p>
                  </a:txBody>
                  <a:tcPr marL="69225" marR="69225" marT="34613" marB="34613"/>
                </a:tc>
                <a:tc>
                  <a:txBody>
                    <a:bodyPr/>
                    <a:lstStyle/>
                    <a:p>
                      <a:r>
                        <a:rPr lang="en-US" sz="1400" dirty="0" smtClean="0"/>
                        <a:t>November 2018</a:t>
                      </a:r>
                      <a:endParaRPr lang="en-US" sz="1400" dirty="0"/>
                    </a:p>
                  </a:txBody>
                  <a:tcPr marL="69225" marR="69225" marT="34613" marB="34613"/>
                </a:tc>
                <a:extLst>
                  <a:ext uri="{0D108BD9-81ED-4DB2-BD59-A6C34878D82A}">
                    <a16:rowId xmlns:a16="http://schemas.microsoft.com/office/drawing/2014/main" val="1089887867"/>
                  </a:ext>
                </a:extLst>
              </a:tr>
              <a:tr h="267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Start MC/CM and EC/CM selection process</a:t>
                      </a:r>
                    </a:p>
                  </a:txBody>
                  <a:tcPr marL="69225" marR="69225" marT="34613" marB="34613"/>
                </a:tc>
                <a:tc>
                  <a:txBody>
                    <a:bodyPr/>
                    <a:lstStyle/>
                    <a:p>
                      <a:r>
                        <a:rPr lang="en-US" sz="1400" dirty="0" smtClean="0"/>
                        <a:t>November 2018</a:t>
                      </a:r>
                      <a:endParaRPr lang="en-US" sz="1400" dirty="0"/>
                    </a:p>
                  </a:txBody>
                  <a:tcPr marL="69225" marR="69225" marT="34613" marB="34613"/>
                </a:tc>
                <a:extLst>
                  <a:ext uri="{0D108BD9-81ED-4DB2-BD59-A6C34878D82A}">
                    <a16:rowId xmlns:a16="http://schemas.microsoft.com/office/drawing/2014/main" val="820512063"/>
                  </a:ext>
                </a:extLst>
              </a:tr>
              <a:tr h="267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Start schematic design</a:t>
                      </a:r>
                    </a:p>
                    <a:p>
                      <a:r>
                        <a:rPr lang="en-US" sz="1400" dirty="0" smtClean="0"/>
                        <a:t>Start MC/CM and EC/CM selection process</a:t>
                      </a:r>
                      <a:endParaRPr lang="en-US" sz="1400" dirty="0"/>
                    </a:p>
                  </a:txBody>
                  <a:tcPr marL="69225" marR="69225" marT="34613" marB="346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January 2019</a:t>
                      </a:r>
                    </a:p>
                    <a:p>
                      <a:endParaRPr lang="en-US" sz="1400" dirty="0"/>
                    </a:p>
                  </a:txBody>
                  <a:tcPr marL="69225" marR="69225" marT="34613" marB="34613"/>
                </a:tc>
                <a:extLst>
                  <a:ext uri="{0D108BD9-81ED-4DB2-BD59-A6C34878D82A}">
                    <a16:rowId xmlns:a16="http://schemas.microsoft.com/office/drawing/2014/main" val="588951871"/>
                  </a:ext>
                </a:extLst>
              </a:tr>
              <a:tr h="267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Complete MC/CM and EC/CM selection</a:t>
                      </a:r>
                    </a:p>
                    <a:p>
                      <a:endParaRPr lang="en-US" sz="1400" dirty="0"/>
                    </a:p>
                  </a:txBody>
                  <a:tcPr marL="69225" marR="69225" marT="34613" marB="346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January 2019</a:t>
                      </a:r>
                    </a:p>
                    <a:p>
                      <a:endParaRPr lang="en-US" sz="1400" dirty="0"/>
                    </a:p>
                  </a:txBody>
                  <a:tcPr marL="69225" marR="69225" marT="34613" marB="34613"/>
                </a:tc>
                <a:extLst>
                  <a:ext uri="{0D108BD9-81ED-4DB2-BD59-A6C34878D82A}">
                    <a16:rowId xmlns:a16="http://schemas.microsoft.com/office/drawing/2014/main" val="1588827630"/>
                  </a:ext>
                </a:extLst>
              </a:tr>
              <a:tr h="267691">
                <a:tc>
                  <a:txBody>
                    <a:bodyPr/>
                    <a:lstStyle/>
                    <a:p>
                      <a:r>
                        <a:rPr lang="en-US" sz="1400" dirty="0" smtClean="0"/>
                        <a:t>Complete schematic design</a:t>
                      </a:r>
                      <a:endParaRPr lang="en-US" sz="1400" dirty="0"/>
                    </a:p>
                  </a:txBody>
                  <a:tcPr marL="69225" marR="69225" marT="34613" marB="346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March 2019</a:t>
                      </a:r>
                    </a:p>
                    <a:p>
                      <a:endParaRPr lang="en-US" sz="1400" dirty="0"/>
                    </a:p>
                  </a:txBody>
                  <a:tcPr marL="69225" marR="69225" marT="34613" marB="34613"/>
                </a:tc>
                <a:extLst>
                  <a:ext uri="{0D108BD9-81ED-4DB2-BD59-A6C34878D82A}">
                    <a16:rowId xmlns:a16="http://schemas.microsoft.com/office/drawing/2014/main" val="23200913"/>
                  </a:ext>
                </a:extLst>
              </a:tr>
              <a:tr h="267691">
                <a:tc>
                  <a:txBody>
                    <a:bodyPr/>
                    <a:lstStyle/>
                    <a:p>
                      <a:r>
                        <a:rPr lang="en-US" sz="1400" dirty="0" smtClean="0"/>
                        <a:t>Start Design Development</a:t>
                      </a:r>
                      <a:endParaRPr lang="en-US" sz="1400" dirty="0"/>
                    </a:p>
                  </a:txBody>
                  <a:tcPr marL="69225" marR="69225" marT="34613" marB="34613"/>
                </a:tc>
                <a:tc>
                  <a:txBody>
                    <a:bodyPr/>
                    <a:lstStyle/>
                    <a:p>
                      <a:r>
                        <a:rPr lang="en-US" sz="1400" dirty="0" smtClean="0"/>
                        <a:t>April</a:t>
                      </a:r>
                      <a:r>
                        <a:rPr lang="en-US" sz="1400" baseline="0" dirty="0" smtClean="0"/>
                        <a:t>, </a:t>
                      </a:r>
                      <a:r>
                        <a:rPr lang="en-US" sz="1400" dirty="0" smtClean="0"/>
                        <a:t>2019</a:t>
                      </a:r>
                      <a:endParaRPr lang="en-US" sz="1400" dirty="0"/>
                    </a:p>
                  </a:txBody>
                  <a:tcPr marL="69225" marR="69225" marT="34613" marB="34613"/>
                </a:tc>
                <a:extLst>
                  <a:ext uri="{0D108BD9-81ED-4DB2-BD59-A6C34878D82A}">
                    <a16:rowId xmlns:a16="http://schemas.microsoft.com/office/drawing/2014/main" val="803499088"/>
                  </a:ext>
                </a:extLst>
              </a:tr>
              <a:tr h="267691">
                <a:tc>
                  <a:txBody>
                    <a:bodyPr/>
                    <a:lstStyle/>
                    <a:p>
                      <a:r>
                        <a:rPr lang="en-US" sz="1400" dirty="0" smtClean="0"/>
                        <a:t>Complete</a:t>
                      </a:r>
                      <a:r>
                        <a:rPr lang="en-US" sz="1400" baseline="0" dirty="0" smtClean="0"/>
                        <a:t> Design Development</a:t>
                      </a:r>
                      <a:endParaRPr lang="en-US" sz="1400" dirty="0"/>
                    </a:p>
                  </a:txBody>
                  <a:tcPr marL="69225" marR="69225" marT="34613" marB="34613"/>
                </a:tc>
                <a:tc>
                  <a:txBody>
                    <a:bodyPr/>
                    <a:lstStyle/>
                    <a:p>
                      <a:r>
                        <a:rPr lang="en-US" sz="1400" dirty="0" smtClean="0"/>
                        <a:t>September, 2019</a:t>
                      </a:r>
                      <a:endParaRPr lang="en-US" sz="1400" dirty="0"/>
                    </a:p>
                  </a:txBody>
                  <a:tcPr marL="69225" marR="69225" marT="34613" marB="34613"/>
                </a:tc>
                <a:extLst>
                  <a:ext uri="{0D108BD9-81ED-4DB2-BD59-A6C34878D82A}">
                    <a16:rowId xmlns:a16="http://schemas.microsoft.com/office/drawing/2014/main" val="617133035"/>
                  </a:ext>
                </a:extLst>
              </a:tr>
              <a:tr h="469805">
                <a:tc>
                  <a:txBody>
                    <a:bodyPr/>
                    <a:lstStyle/>
                    <a:p>
                      <a:r>
                        <a:rPr lang="en-US" sz="1400" dirty="0" smtClean="0"/>
                        <a:t>Start Construction</a:t>
                      </a:r>
                      <a:r>
                        <a:rPr lang="en-US" sz="1400" baseline="0" dirty="0" smtClean="0"/>
                        <a:t> Documents</a:t>
                      </a:r>
                      <a:endParaRPr lang="en-US" sz="1400" dirty="0"/>
                    </a:p>
                  </a:txBody>
                  <a:tcPr marL="69225" marR="69225" marT="34613" marB="34613"/>
                </a:tc>
                <a:tc>
                  <a:txBody>
                    <a:bodyPr/>
                    <a:lstStyle/>
                    <a:p>
                      <a:r>
                        <a:rPr lang="en-US" sz="1400" dirty="0" smtClean="0"/>
                        <a:t>October, 2019</a:t>
                      </a:r>
                      <a:endParaRPr lang="en-US" sz="1400" dirty="0"/>
                    </a:p>
                  </a:txBody>
                  <a:tcPr marL="69225" marR="69225" marT="34613" marB="34613"/>
                </a:tc>
                <a:extLst>
                  <a:ext uri="{0D108BD9-81ED-4DB2-BD59-A6C34878D82A}">
                    <a16:rowId xmlns:a16="http://schemas.microsoft.com/office/drawing/2014/main" val="1806394487"/>
                  </a:ext>
                </a:extLst>
              </a:tr>
              <a:tr h="469805">
                <a:tc>
                  <a:txBody>
                    <a:bodyPr/>
                    <a:lstStyle/>
                    <a:p>
                      <a:r>
                        <a:rPr lang="en-US" sz="1400" dirty="0" smtClean="0"/>
                        <a:t>Complete Construction</a:t>
                      </a:r>
                      <a:r>
                        <a:rPr lang="en-US" sz="1400" baseline="0" dirty="0" smtClean="0"/>
                        <a:t> Documents</a:t>
                      </a:r>
                      <a:endParaRPr lang="en-US" sz="1400" dirty="0"/>
                    </a:p>
                  </a:txBody>
                  <a:tcPr marL="69225" marR="69225" marT="34613" marB="34613"/>
                </a:tc>
                <a:tc>
                  <a:txBody>
                    <a:bodyPr/>
                    <a:lstStyle/>
                    <a:p>
                      <a:r>
                        <a:rPr lang="en-US" sz="1400" dirty="0" smtClean="0"/>
                        <a:t>April, 2020</a:t>
                      </a:r>
                      <a:endParaRPr lang="en-US" sz="1400" dirty="0"/>
                    </a:p>
                  </a:txBody>
                  <a:tcPr marL="69225" marR="69225" marT="34613" marB="34613"/>
                </a:tc>
                <a:extLst>
                  <a:ext uri="{0D108BD9-81ED-4DB2-BD59-A6C34878D82A}">
                    <a16:rowId xmlns:a16="http://schemas.microsoft.com/office/drawing/2014/main" val="501423970"/>
                  </a:ext>
                </a:extLst>
              </a:tr>
              <a:tr h="469805">
                <a:tc>
                  <a:txBody>
                    <a:bodyPr/>
                    <a:lstStyle/>
                    <a:p>
                      <a:r>
                        <a:rPr lang="en-US" sz="1400" dirty="0" smtClean="0"/>
                        <a:t>Bidding</a:t>
                      </a:r>
                      <a:endParaRPr lang="en-US" sz="1400" dirty="0"/>
                    </a:p>
                  </a:txBody>
                  <a:tcPr marL="69225" marR="69225" marT="34613" marB="34613"/>
                </a:tc>
                <a:tc>
                  <a:txBody>
                    <a:bodyPr/>
                    <a:lstStyle/>
                    <a:p>
                      <a:r>
                        <a:rPr lang="en-US" sz="1400" dirty="0" smtClean="0"/>
                        <a:t>May,</a:t>
                      </a:r>
                      <a:r>
                        <a:rPr lang="en-US" sz="1400" baseline="0" dirty="0" smtClean="0"/>
                        <a:t> 2020</a:t>
                      </a:r>
                      <a:endParaRPr lang="en-US" sz="1400" dirty="0"/>
                    </a:p>
                  </a:txBody>
                  <a:tcPr marL="69225" marR="69225" marT="34613" marB="34613"/>
                </a:tc>
                <a:extLst>
                  <a:ext uri="{0D108BD9-81ED-4DB2-BD59-A6C34878D82A}">
                    <a16:rowId xmlns:a16="http://schemas.microsoft.com/office/drawing/2014/main" val="1820250409"/>
                  </a:ext>
                </a:extLst>
              </a:tr>
              <a:tr h="267691">
                <a:tc>
                  <a:txBody>
                    <a:bodyPr/>
                    <a:lstStyle/>
                    <a:p>
                      <a:r>
                        <a:rPr lang="en-US" sz="1400" dirty="0" smtClean="0"/>
                        <a:t>Start Construction</a:t>
                      </a:r>
                      <a:endParaRPr lang="en-US" sz="1400" dirty="0"/>
                    </a:p>
                  </a:txBody>
                  <a:tcPr marL="69225" marR="69225" marT="34613" marB="34613"/>
                </a:tc>
                <a:tc>
                  <a:txBody>
                    <a:bodyPr/>
                    <a:lstStyle/>
                    <a:p>
                      <a:r>
                        <a:rPr lang="en-US" sz="1400" dirty="0" smtClean="0"/>
                        <a:t>July, 2020</a:t>
                      </a:r>
                      <a:endParaRPr lang="en-US" sz="1400" dirty="0"/>
                    </a:p>
                  </a:txBody>
                  <a:tcPr marL="69225" marR="69225" marT="34613" marB="34613"/>
                </a:tc>
                <a:extLst>
                  <a:ext uri="{0D108BD9-81ED-4DB2-BD59-A6C34878D82A}">
                    <a16:rowId xmlns:a16="http://schemas.microsoft.com/office/drawing/2014/main" val="4216425570"/>
                  </a:ext>
                </a:extLst>
              </a:tr>
              <a:tr h="469805">
                <a:tc>
                  <a:txBody>
                    <a:bodyPr/>
                    <a:lstStyle/>
                    <a:p>
                      <a:r>
                        <a:rPr lang="en-US" sz="1400" dirty="0" smtClean="0"/>
                        <a:t>Substantial Completion</a:t>
                      </a:r>
                      <a:endParaRPr lang="en-US" sz="1400" dirty="0"/>
                    </a:p>
                  </a:txBody>
                  <a:tcPr marL="69225" marR="69225" marT="34613" marB="34613"/>
                </a:tc>
                <a:tc>
                  <a:txBody>
                    <a:bodyPr/>
                    <a:lstStyle/>
                    <a:p>
                      <a:r>
                        <a:rPr lang="en-US" sz="1400" dirty="0" smtClean="0"/>
                        <a:t>October, 2021</a:t>
                      </a:r>
                      <a:endParaRPr lang="en-US" sz="1400" dirty="0"/>
                    </a:p>
                  </a:txBody>
                  <a:tcPr marL="69225" marR="69225" marT="34613" marB="34613"/>
                </a:tc>
                <a:extLst>
                  <a:ext uri="{0D108BD9-81ED-4DB2-BD59-A6C34878D82A}">
                    <a16:rowId xmlns:a16="http://schemas.microsoft.com/office/drawing/2014/main" val="1801489024"/>
                  </a:ext>
                </a:extLst>
              </a:tr>
              <a:tr h="469805">
                <a:tc>
                  <a:txBody>
                    <a:bodyPr/>
                    <a:lstStyle/>
                    <a:p>
                      <a:r>
                        <a:rPr lang="en-US" sz="1400" dirty="0" smtClean="0"/>
                        <a:t>Occupancy</a:t>
                      </a:r>
                      <a:endParaRPr lang="en-US" sz="1400" dirty="0"/>
                    </a:p>
                  </a:txBody>
                  <a:tcPr marL="69225" marR="69225" marT="34613" marB="34613"/>
                </a:tc>
                <a:tc>
                  <a:txBody>
                    <a:bodyPr/>
                    <a:lstStyle/>
                    <a:p>
                      <a:r>
                        <a:rPr lang="en-US" sz="1400" dirty="0" smtClean="0"/>
                        <a:t>December,</a:t>
                      </a:r>
                      <a:r>
                        <a:rPr lang="en-US" sz="1400" baseline="0" dirty="0" smtClean="0"/>
                        <a:t> </a:t>
                      </a:r>
                      <a:r>
                        <a:rPr lang="en-US" sz="1400" dirty="0" smtClean="0"/>
                        <a:t>2021</a:t>
                      </a:r>
                      <a:endParaRPr lang="en-US" sz="1400" dirty="0"/>
                    </a:p>
                  </a:txBody>
                  <a:tcPr marL="69225" marR="69225" marT="34613" marB="34613"/>
                </a:tc>
                <a:extLst>
                  <a:ext uri="{0D108BD9-81ED-4DB2-BD59-A6C34878D82A}">
                    <a16:rowId xmlns:a16="http://schemas.microsoft.com/office/drawing/2014/main" val="1861980807"/>
                  </a:ext>
                </a:extLst>
              </a:tr>
            </a:tbl>
          </a:graphicData>
        </a:graphic>
      </p:graphicFrame>
    </p:spTree>
    <p:extLst>
      <p:ext uri="{BB962C8B-B14F-4D97-AF65-F5344CB8AC3E}">
        <p14:creationId xmlns:p14="http://schemas.microsoft.com/office/powerpoint/2010/main" val="840773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F05FBC-4C2D-4291-BF6B-70DB575A1276}"/>
              </a:ext>
            </a:extLst>
          </p:cNvPr>
          <p:cNvSpPr>
            <a:spLocks noGrp="1"/>
          </p:cNvSpPr>
          <p:nvPr>
            <p:ph type="title"/>
          </p:nvPr>
        </p:nvSpPr>
        <p:spPr>
          <a:xfrm>
            <a:off x="838200" y="811161"/>
            <a:ext cx="3335594" cy="5403370"/>
          </a:xfrm>
        </p:spPr>
        <p:txBody>
          <a:bodyPr vert="horz" lIns="91440" tIns="45720" rIns="91440" bIns="45720" rtlCol="0" anchor="ctr">
            <a:normAutofit/>
          </a:bodyPr>
          <a:lstStyle/>
          <a:p>
            <a:r>
              <a:rPr lang="en-US" kern="1200" dirty="0" smtClean="0">
                <a:solidFill>
                  <a:srgbClr val="FFFFFF"/>
                </a:solidFill>
                <a:latin typeface="+mj-lt"/>
                <a:ea typeface="+mj-ea"/>
                <a:cs typeface="+mj-cs"/>
              </a:rPr>
              <a:t>PRC </a:t>
            </a:r>
            <a:br>
              <a:rPr lang="en-US" kern="1200" dirty="0" smtClean="0">
                <a:solidFill>
                  <a:srgbClr val="FFFFFF"/>
                </a:solidFill>
                <a:latin typeface="+mj-lt"/>
                <a:ea typeface="+mj-ea"/>
                <a:cs typeface="+mj-cs"/>
              </a:rPr>
            </a:br>
            <a:r>
              <a:rPr lang="en-US" kern="1200" dirty="0" smtClean="0">
                <a:solidFill>
                  <a:srgbClr val="FFFFFF"/>
                </a:solidFill>
                <a:latin typeface="+mj-lt"/>
                <a:ea typeface="+mj-ea"/>
                <a:cs typeface="+mj-cs"/>
              </a:rPr>
              <a:t>Question - 3</a:t>
            </a:r>
            <a:endParaRPr lang="en-US" kern="1200" dirty="0">
              <a:solidFill>
                <a:srgbClr val="FFFFFF"/>
              </a:solidFill>
              <a:latin typeface="+mj-lt"/>
              <a:ea typeface="+mj-ea"/>
              <a:cs typeface="+mj-cs"/>
            </a:endParaRPr>
          </a:p>
        </p:txBody>
      </p:sp>
      <p:sp>
        <p:nvSpPr>
          <p:cNvPr id="18" name="Rectangle 14">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9" name="Text Placeholder 2">
            <a:extLst>
              <a:ext uri="{FF2B5EF4-FFF2-40B4-BE49-F238E27FC236}">
                <a16:creationId xmlns:a16="http://schemas.microsoft.com/office/drawing/2014/main" id="{8189CAA3-3463-4E78-954E-9F3466C51742}"/>
              </a:ext>
            </a:extLst>
          </p:cNvPr>
          <p:cNvGraphicFramePr/>
          <p:nvPr>
            <p:extLst>
              <p:ext uri="{D42A27DB-BD31-4B8C-83A1-F6EECF244321}">
                <p14:modId xmlns:p14="http://schemas.microsoft.com/office/powerpoint/2010/main" val="2079404960"/>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7067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
        <p:nvSpPr>
          <p:cNvPr id="14"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DA6C7E-DDBD-40F4-AAC6-CF888E211F6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smtClean="0">
                <a:solidFill>
                  <a:schemeClr val="bg1"/>
                </a:solidFill>
              </a:rPr>
              <a:t>Management Plan</a:t>
            </a:r>
            <a:endParaRPr lang="en-US" sz="3200" kern="1200" dirty="0">
              <a:solidFill>
                <a:schemeClr val="bg1"/>
              </a:solidFill>
              <a:latin typeface="+mj-lt"/>
              <a:ea typeface="+mj-ea"/>
              <a:cs typeface="+mj-cs"/>
            </a:endParaRPr>
          </a:p>
        </p:txBody>
      </p:sp>
    </p:spTree>
    <p:extLst>
      <p:ext uri="{BB962C8B-B14F-4D97-AF65-F5344CB8AC3E}">
        <p14:creationId xmlns:p14="http://schemas.microsoft.com/office/powerpoint/2010/main" val="3359487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F05FBC-4C2D-4291-BF6B-70DB575A1276}"/>
              </a:ext>
            </a:extLst>
          </p:cNvPr>
          <p:cNvSpPr>
            <a:spLocks noGrp="1"/>
          </p:cNvSpPr>
          <p:nvPr>
            <p:ph type="title"/>
          </p:nvPr>
        </p:nvSpPr>
        <p:spPr>
          <a:xfrm>
            <a:off x="838200" y="811161"/>
            <a:ext cx="3335594" cy="5403370"/>
          </a:xfrm>
        </p:spPr>
        <p:txBody>
          <a:bodyPr vert="horz" lIns="91440" tIns="45720" rIns="91440" bIns="45720" rtlCol="0" anchor="ctr">
            <a:normAutofit/>
          </a:bodyPr>
          <a:lstStyle/>
          <a:p>
            <a:r>
              <a:rPr lang="en-US" kern="1200" dirty="0" smtClean="0">
                <a:solidFill>
                  <a:srgbClr val="FFFFFF"/>
                </a:solidFill>
                <a:latin typeface="+mj-lt"/>
                <a:ea typeface="+mj-ea"/>
                <a:cs typeface="+mj-cs"/>
              </a:rPr>
              <a:t>PRC </a:t>
            </a:r>
            <a:br>
              <a:rPr lang="en-US" kern="1200" dirty="0" smtClean="0">
                <a:solidFill>
                  <a:srgbClr val="FFFFFF"/>
                </a:solidFill>
                <a:latin typeface="+mj-lt"/>
                <a:ea typeface="+mj-ea"/>
                <a:cs typeface="+mj-cs"/>
              </a:rPr>
            </a:br>
            <a:r>
              <a:rPr lang="en-US" kern="1200" dirty="0" smtClean="0">
                <a:solidFill>
                  <a:srgbClr val="FFFFFF"/>
                </a:solidFill>
                <a:latin typeface="+mj-lt"/>
                <a:ea typeface="+mj-ea"/>
                <a:cs typeface="+mj-cs"/>
              </a:rPr>
              <a:t>Question - 4</a:t>
            </a:r>
            <a:endParaRPr lang="en-US" kern="1200" dirty="0">
              <a:solidFill>
                <a:srgbClr val="FFFFFF"/>
              </a:solidFill>
              <a:latin typeface="+mj-lt"/>
              <a:ea typeface="+mj-ea"/>
              <a:cs typeface="+mj-cs"/>
            </a:endParaRPr>
          </a:p>
        </p:txBody>
      </p:sp>
      <p:sp>
        <p:nvSpPr>
          <p:cNvPr id="18" name="Rectangle 14">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9" name="Text Placeholder 2">
            <a:extLst>
              <a:ext uri="{FF2B5EF4-FFF2-40B4-BE49-F238E27FC236}">
                <a16:creationId xmlns:a16="http://schemas.microsoft.com/office/drawing/2014/main" id="{8189CAA3-3463-4E78-954E-9F3466C51742}"/>
              </a:ext>
            </a:extLst>
          </p:cNvPr>
          <p:cNvGraphicFramePr/>
          <p:nvPr>
            <p:extLst>
              <p:ext uri="{D42A27DB-BD31-4B8C-83A1-F6EECF244321}">
                <p14:modId xmlns:p14="http://schemas.microsoft.com/office/powerpoint/2010/main" val="98616697"/>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7132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F05FBC-4C2D-4291-BF6B-70DB575A1276}"/>
              </a:ext>
            </a:extLst>
          </p:cNvPr>
          <p:cNvSpPr>
            <a:spLocks noGrp="1"/>
          </p:cNvSpPr>
          <p:nvPr>
            <p:ph type="title"/>
          </p:nvPr>
        </p:nvSpPr>
        <p:spPr>
          <a:xfrm>
            <a:off x="838200" y="811161"/>
            <a:ext cx="3335594" cy="5403370"/>
          </a:xfrm>
        </p:spPr>
        <p:txBody>
          <a:bodyPr vert="horz" lIns="91440" tIns="45720" rIns="91440" bIns="45720" rtlCol="0" anchor="ctr">
            <a:normAutofit/>
          </a:bodyPr>
          <a:lstStyle/>
          <a:p>
            <a:r>
              <a:rPr lang="en-US" kern="1200" dirty="0" smtClean="0">
                <a:solidFill>
                  <a:srgbClr val="FFFFFF"/>
                </a:solidFill>
                <a:latin typeface="+mj-lt"/>
                <a:ea typeface="+mj-ea"/>
                <a:cs typeface="+mj-cs"/>
              </a:rPr>
              <a:t>PRC </a:t>
            </a:r>
            <a:br>
              <a:rPr lang="en-US" kern="1200" dirty="0" smtClean="0">
                <a:solidFill>
                  <a:srgbClr val="FFFFFF"/>
                </a:solidFill>
                <a:latin typeface="+mj-lt"/>
                <a:ea typeface="+mj-ea"/>
                <a:cs typeface="+mj-cs"/>
              </a:rPr>
            </a:br>
            <a:r>
              <a:rPr lang="en-US" kern="1200" dirty="0" smtClean="0">
                <a:solidFill>
                  <a:srgbClr val="FFFFFF"/>
                </a:solidFill>
                <a:latin typeface="+mj-lt"/>
                <a:ea typeface="+mj-ea"/>
                <a:cs typeface="+mj-cs"/>
              </a:rPr>
              <a:t>Question - 4</a:t>
            </a:r>
            <a:endParaRPr lang="en-US" kern="1200" dirty="0">
              <a:solidFill>
                <a:srgbClr val="FFFFFF"/>
              </a:solidFill>
              <a:latin typeface="+mj-lt"/>
              <a:ea typeface="+mj-ea"/>
              <a:cs typeface="+mj-cs"/>
            </a:endParaRPr>
          </a:p>
        </p:txBody>
      </p:sp>
      <p:sp>
        <p:nvSpPr>
          <p:cNvPr id="18" name="Rectangle 14">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5492493" y="1413063"/>
            <a:ext cx="5886707" cy="4031873"/>
          </a:xfrm>
          <a:prstGeom prst="rect">
            <a:avLst/>
          </a:prstGeom>
          <a:noFill/>
        </p:spPr>
        <p:txBody>
          <a:bodyPr wrap="square" rtlCol="0">
            <a:spAutoFit/>
          </a:bodyPr>
          <a:lstStyle/>
          <a:p>
            <a:endParaRPr lang="en-US" sz="1600" dirty="0" smtClean="0"/>
          </a:p>
          <a:p>
            <a:r>
              <a:rPr lang="en-US" sz="1600" dirty="0" smtClean="0"/>
              <a:t>The </a:t>
            </a:r>
            <a:r>
              <a:rPr lang="en-US" sz="1600" dirty="0"/>
              <a:t>Construction History provided in the application pulled numbers from incorrect cells and will be revised for the committee. However, the Carver project did still come in over its initial budget. </a:t>
            </a:r>
          </a:p>
          <a:p>
            <a:r>
              <a:rPr lang="en-US" sz="1600" dirty="0"/>
              <a:t> </a:t>
            </a:r>
          </a:p>
          <a:p>
            <a:pPr marL="285750" lvl="0" indent="-285750">
              <a:buFont typeface="Arial" panose="020B0604020202020204" pitchFamily="34" charset="0"/>
              <a:buChar char="•"/>
            </a:pPr>
            <a:r>
              <a:rPr lang="en-US" sz="1600" dirty="0"/>
              <a:t>C</a:t>
            </a:r>
            <a:r>
              <a:rPr lang="en-US" sz="1600" dirty="0" smtClean="0"/>
              <a:t>ost </a:t>
            </a:r>
            <a:r>
              <a:rPr lang="en-US" sz="1600" dirty="0"/>
              <a:t>increased significantly from the 90% complete documents to the 100% </a:t>
            </a:r>
            <a:r>
              <a:rPr lang="en-US" sz="1600" dirty="0" smtClean="0"/>
              <a:t>complete.</a:t>
            </a:r>
          </a:p>
          <a:p>
            <a:pPr lvl="0"/>
            <a:endParaRPr lang="en-US" sz="1600" dirty="0"/>
          </a:p>
          <a:p>
            <a:pPr marL="285750" lvl="0" indent="-285750">
              <a:buFont typeface="Arial" panose="020B0604020202020204" pitchFamily="34" charset="0"/>
              <a:buChar char="•"/>
            </a:pPr>
            <a:r>
              <a:rPr lang="en-US" sz="1600" dirty="0"/>
              <a:t>The preconstruction services had minimal deconstructive </a:t>
            </a:r>
            <a:r>
              <a:rPr lang="en-US" sz="1600" dirty="0" smtClean="0"/>
              <a:t>testing.</a:t>
            </a:r>
          </a:p>
          <a:p>
            <a:pPr lvl="0"/>
            <a:endParaRPr lang="en-US" sz="1600" dirty="0"/>
          </a:p>
          <a:p>
            <a:pPr marL="285750" lvl="0" indent="-285750">
              <a:buFont typeface="Arial" panose="020B0604020202020204" pitchFamily="34" charset="0"/>
              <a:buChar char="•"/>
            </a:pPr>
            <a:r>
              <a:rPr lang="en-US" sz="1600" dirty="0"/>
              <a:t>The collapsed or damaged underground utilities running through the site were undocumented by WWU, clash detection was not completed until well into </a:t>
            </a:r>
            <a:r>
              <a:rPr lang="en-US" sz="1600" dirty="0" smtClean="0"/>
              <a:t>construction</a:t>
            </a:r>
            <a:r>
              <a:rPr lang="en-US" sz="1600" dirty="0"/>
              <a:t>.</a:t>
            </a:r>
            <a:endParaRPr lang="en-US" sz="1600" dirty="0" smtClean="0"/>
          </a:p>
          <a:p>
            <a:pPr lvl="0"/>
            <a:endParaRPr lang="en-US" sz="1600" dirty="0"/>
          </a:p>
          <a:p>
            <a:pPr marL="285750" lvl="0" indent="-285750">
              <a:buFont typeface="Arial" panose="020B0604020202020204" pitchFamily="34" charset="0"/>
              <a:buChar char="•"/>
            </a:pPr>
            <a:r>
              <a:rPr lang="en-US" sz="1600" dirty="0"/>
              <a:t>E</a:t>
            </a:r>
            <a:r>
              <a:rPr lang="en-US" sz="1600" dirty="0" smtClean="0"/>
              <a:t>ncountered </a:t>
            </a:r>
            <a:r>
              <a:rPr lang="en-US" sz="1600" dirty="0"/>
              <a:t>glass material availability problems followed by a glazer’s strike, which in turn caused significant </a:t>
            </a:r>
            <a:r>
              <a:rPr lang="en-US" sz="1600" dirty="0" smtClean="0"/>
              <a:t>delay.</a:t>
            </a:r>
            <a:endParaRPr lang="en-US" sz="1600" dirty="0"/>
          </a:p>
        </p:txBody>
      </p:sp>
      <p:grpSp>
        <p:nvGrpSpPr>
          <p:cNvPr id="7" name="Group 6"/>
          <p:cNvGrpSpPr/>
          <p:nvPr/>
        </p:nvGrpSpPr>
        <p:grpSpPr>
          <a:xfrm>
            <a:off x="5403847" y="327741"/>
            <a:ext cx="6076821" cy="966839"/>
            <a:chOff x="0" y="422662"/>
            <a:chExt cx="6089650" cy="1872000"/>
          </a:xfrm>
        </p:grpSpPr>
        <p:sp>
          <p:nvSpPr>
            <p:cNvPr id="8" name="Rectangle 7"/>
            <p:cNvSpPr/>
            <p:nvPr/>
          </p:nvSpPr>
          <p:spPr>
            <a:xfrm>
              <a:off x="0" y="422662"/>
              <a:ext cx="6089650" cy="1872000"/>
            </a:xfrm>
            <a:prstGeom prst="rect">
              <a:avLst/>
            </a:prstGeom>
            <a:solidFill>
              <a:schemeClr val="accent1"/>
            </a:solidFill>
          </p:spPr>
          <p:style>
            <a:lnRef idx="1">
              <a:schemeClr val="accen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9" name="TextBox 8"/>
            <p:cNvSpPr txBox="1"/>
            <p:nvPr/>
          </p:nvSpPr>
          <p:spPr>
            <a:xfrm>
              <a:off x="0" y="422662"/>
              <a:ext cx="6089650" cy="187200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dirty="0" smtClean="0"/>
                <a:t>Response</a:t>
              </a:r>
              <a:endParaRPr lang="en-US" sz="3100" b="1" kern="1200" dirty="0"/>
            </a:p>
          </p:txBody>
        </p:sp>
      </p:grpSp>
    </p:spTree>
    <p:extLst>
      <p:ext uri="{BB962C8B-B14F-4D97-AF65-F5344CB8AC3E}">
        <p14:creationId xmlns:p14="http://schemas.microsoft.com/office/powerpoint/2010/main" val="3504241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DA6C7E-DDBD-40F4-AAC6-CF888E211F6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smtClean="0">
                <a:solidFill>
                  <a:schemeClr val="bg1"/>
                </a:solidFill>
              </a:rPr>
              <a:t>WWU Major Projects Construction History 2011-2018</a:t>
            </a:r>
            <a:endParaRPr lang="en-US" sz="3200" kern="1200" dirty="0">
              <a:solidFill>
                <a:schemeClr val="bg1"/>
              </a:solidFill>
              <a:latin typeface="+mj-lt"/>
              <a:ea typeface="+mj-ea"/>
              <a:cs typeface="+mj-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7506"/>
            <a:ext cx="12160038" cy="3896442"/>
          </a:xfrm>
          <a:prstGeom prst="rect">
            <a:avLst/>
          </a:prstGeom>
        </p:spPr>
      </p:pic>
    </p:spTree>
    <p:extLst>
      <p:ext uri="{BB962C8B-B14F-4D97-AF65-F5344CB8AC3E}">
        <p14:creationId xmlns:p14="http://schemas.microsoft.com/office/powerpoint/2010/main" val="625605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1DFDD5-022A-4D76-B072-CD445B314C85}"/>
              </a:ext>
            </a:extLst>
          </p:cNvPr>
          <p:cNvSpPr>
            <a:spLocks noGrp="1"/>
          </p:cNvSpPr>
          <p:nvPr>
            <p:ph type="title"/>
          </p:nvPr>
        </p:nvSpPr>
        <p:spPr>
          <a:xfrm>
            <a:off x="838200" y="811161"/>
            <a:ext cx="3335594" cy="5403370"/>
          </a:xfrm>
        </p:spPr>
        <p:txBody>
          <a:bodyPr>
            <a:normAutofit/>
          </a:bodyPr>
          <a:lstStyle/>
          <a:p>
            <a:r>
              <a:rPr lang="en-US" dirty="0" smtClean="0">
                <a:solidFill>
                  <a:srgbClr val="FFFFFF"/>
                </a:solidFill>
              </a:rPr>
              <a:t>Presenters</a:t>
            </a:r>
            <a:endParaRPr lang="en-US" dirty="0">
              <a:solidFill>
                <a:srgbClr val="FFFFFF"/>
              </a:solidFill>
            </a:endParaRP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AB9F164-7C19-449F-AB43-B4C302CD9815}"/>
              </a:ext>
            </a:extLst>
          </p:cNvPr>
          <p:cNvGraphicFramePr>
            <a:graphicFrameLocks noGrp="1"/>
          </p:cNvGraphicFramePr>
          <p:nvPr>
            <p:ph idx="1"/>
            <p:extLst>
              <p:ext uri="{D42A27DB-BD31-4B8C-83A1-F6EECF244321}">
                <p14:modId xmlns:p14="http://schemas.microsoft.com/office/powerpoint/2010/main" val="1729040090"/>
              </p:ext>
            </p:extLst>
          </p:nvPr>
        </p:nvGraphicFramePr>
        <p:xfrm>
          <a:off x="5011994" y="98350"/>
          <a:ext cx="6935364" cy="6560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6508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F05FBC-4C2D-4291-BF6B-70DB575A1276}"/>
              </a:ext>
            </a:extLst>
          </p:cNvPr>
          <p:cNvSpPr>
            <a:spLocks noGrp="1"/>
          </p:cNvSpPr>
          <p:nvPr>
            <p:ph type="title"/>
          </p:nvPr>
        </p:nvSpPr>
        <p:spPr>
          <a:xfrm>
            <a:off x="838200" y="811161"/>
            <a:ext cx="3335594" cy="5403370"/>
          </a:xfrm>
        </p:spPr>
        <p:txBody>
          <a:bodyPr vert="horz" lIns="91440" tIns="45720" rIns="91440" bIns="45720" rtlCol="0" anchor="ctr">
            <a:normAutofit/>
          </a:bodyPr>
          <a:lstStyle/>
          <a:p>
            <a:r>
              <a:rPr lang="en-US" kern="1200" dirty="0" smtClean="0">
                <a:solidFill>
                  <a:srgbClr val="FFFFFF"/>
                </a:solidFill>
                <a:latin typeface="+mj-lt"/>
                <a:ea typeface="+mj-ea"/>
                <a:cs typeface="+mj-cs"/>
              </a:rPr>
              <a:t>PRC </a:t>
            </a:r>
            <a:br>
              <a:rPr lang="en-US" kern="1200" dirty="0" smtClean="0">
                <a:solidFill>
                  <a:srgbClr val="FFFFFF"/>
                </a:solidFill>
                <a:latin typeface="+mj-lt"/>
                <a:ea typeface="+mj-ea"/>
                <a:cs typeface="+mj-cs"/>
              </a:rPr>
            </a:br>
            <a:r>
              <a:rPr lang="en-US" kern="1200" dirty="0" smtClean="0">
                <a:solidFill>
                  <a:srgbClr val="FFFFFF"/>
                </a:solidFill>
                <a:latin typeface="+mj-lt"/>
                <a:ea typeface="+mj-ea"/>
                <a:cs typeface="+mj-cs"/>
              </a:rPr>
              <a:t>Question - 5</a:t>
            </a:r>
            <a:endParaRPr lang="en-US" kern="1200" dirty="0">
              <a:solidFill>
                <a:srgbClr val="FFFFFF"/>
              </a:solidFill>
              <a:latin typeface="+mj-lt"/>
              <a:ea typeface="+mj-ea"/>
              <a:cs typeface="+mj-cs"/>
            </a:endParaRPr>
          </a:p>
        </p:txBody>
      </p:sp>
      <p:sp>
        <p:nvSpPr>
          <p:cNvPr id="18" name="Rectangle 14">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9" name="Text Placeholder 2">
            <a:extLst>
              <a:ext uri="{FF2B5EF4-FFF2-40B4-BE49-F238E27FC236}">
                <a16:creationId xmlns:a16="http://schemas.microsoft.com/office/drawing/2014/main" id="{8189CAA3-3463-4E78-954E-9F3466C51742}"/>
              </a:ext>
            </a:extLst>
          </p:cNvPr>
          <p:cNvGraphicFramePr/>
          <p:nvPr>
            <p:extLst>
              <p:ext uri="{D42A27DB-BD31-4B8C-83A1-F6EECF244321}">
                <p14:modId xmlns:p14="http://schemas.microsoft.com/office/powerpoint/2010/main" val="2381801721"/>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1333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F05FBC-4C2D-4291-BF6B-70DB575A1276}"/>
              </a:ext>
            </a:extLst>
          </p:cNvPr>
          <p:cNvSpPr>
            <a:spLocks noGrp="1"/>
          </p:cNvSpPr>
          <p:nvPr>
            <p:ph type="title"/>
          </p:nvPr>
        </p:nvSpPr>
        <p:spPr>
          <a:xfrm>
            <a:off x="838200" y="811161"/>
            <a:ext cx="3335594" cy="5403370"/>
          </a:xfrm>
        </p:spPr>
        <p:txBody>
          <a:bodyPr vert="horz" lIns="91440" tIns="45720" rIns="91440" bIns="45720" rtlCol="0" anchor="ctr">
            <a:normAutofit/>
          </a:bodyPr>
          <a:lstStyle/>
          <a:p>
            <a:r>
              <a:rPr lang="en-US" kern="1200" dirty="0" smtClean="0">
                <a:solidFill>
                  <a:srgbClr val="FFFFFF"/>
                </a:solidFill>
                <a:latin typeface="+mj-lt"/>
                <a:ea typeface="+mj-ea"/>
                <a:cs typeface="+mj-cs"/>
              </a:rPr>
              <a:t>PRC </a:t>
            </a:r>
            <a:br>
              <a:rPr lang="en-US" kern="1200" dirty="0" smtClean="0">
                <a:solidFill>
                  <a:srgbClr val="FFFFFF"/>
                </a:solidFill>
                <a:latin typeface="+mj-lt"/>
                <a:ea typeface="+mj-ea"/>
                <a:cs typeface="+mj-cs"/>
              </a:rPr>
            </a:br>
            <a:r>
              <a:rPr lang="en-US" kern="1200" dirty="0" smtClean="0">
                <a:solidFill>
                  <a:srgbClr val="FFFFFF"/>
                </a:solidFill>
                <a:latin typeface="+mj-lt"/>
                <a:ea typeface="+mj-ea"/>
                <a:cs typeface="+mj-cs"/>
              </a:rPr>
              <a:t>Question - 5</a:t>
            </a:r>
            <a:endParaRPr lang="en-US" kern="1200" dirty="0">
              <a:solidFill>
                <a:srgbClr val="FFFFFF"/>
              </a:solidFill>
              <a:latin typeface="+mj-lt"/>
              <a:ea typeface="+mj-ea"/>
              <a:cs typeface="+mj-cs"/>
            </a:endParaRPr>
          </a:p>
        </p:txBody>
      </p:sp>
      <p:sp>
        <p:nvSpPr>
          <p:cNvPr id="18" name="Rectangle 14">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5492491" y="1197841"/>
            <a:ext cx="5893119" cy="5293757"/>
          </a:xfrm>
          <a:prstGeom prst="rect">
            <a:avLst/>
          </a:prstGeom>
          <a:noFill/>
        </p:spPr>
        <p:txBody>
          <a:bodyPr wrap="square" rtlCol="0">
            <a:spAutoFit/>
          </a:bodyPr>
          <a:lstStyle/>
          <a:p>
            <a:pPr marL="285750" lvl="0" indent="-285750">
              <a:buFont typeface="Arial" panose="020B0604020202020204" pitchFamily="34" charset="0"/>
              <a:buChar char="•"/>
            </a:pPr>
            <a:endParaRPr lang="en-US" sz="1400" dirty="0" smtClean="0"/>
          </a:p>
          <a:p>
            <a:pPr lvl="0"/>
            <a:endParaRPr lang="en-US" sz="1400" dirty="0"/>
          </a:p>
          <a:p>
            <a:pPr marL="285750" lvl="0" indent="-285750">
              <a:buFont typeface="Arial" panose="020B0604020202020204" pitchFamily="34" charset="0"/>
              <a:buChar char="•"/>
            </a:pPr>
            <a:r>
              <a:rPr lang="en-US" sz="1400" dirty="0" smtClean="0"/>
              <a:t>In </a:t>
            </a:r>
            <a:r>
              <a:rPr lang="en-US" sz="1400" dirty="0"/>
              <a:t>our current market, the </a:t>
            </a:r>
            <a:r>
              <a:rPr lang="en-US" sz="1400" dirty="0" smtClean="0"/>
              <a:t>GMP, MACC </a:t>
            </a:r>
            <a:r>
              <a:rPr lang="en-US" sz="1400" dirty="0"/>
              <a:t>negotiation and the Total Contract Cost </a:t>
            </a:r>
            <a:r>
              <a:rPr lang="en-US" sz="1400" dirty="0" smtClean="0"/>
              <a:t>is </a:t>
            </a:r>
            <a:r>
              <a:rPr lang="en-US" sz="1400" dirty="0"/>
              <a:t>not awarded until after the bid packages have all been bid on 100% complete documents including permitting agency modifications needed to obtain the building </a:t>
            </a:r>
            <a:r>
              <a:rPr lang="en-US" sz="1400" dirty="0" smtClean="0"/>
              <a:t>permit. </a:t>
            </a:r>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dirty="0" smtClean="0"/>
              <a:t>Increase Preconstruction </a:t>
            </a:r>
            <a:r>
              <a:rPr lang="en-US" sz="1400" dirty="0"/>
              <a:t>services </a:t>
            </a:r>
            <a:r>
              <a:rPr lang="en-US" sz="1400" dirty="0" smtClean="0"/>
              <a:t>for deconstruction </a:t>
            </a:r>
            <a:r>
              <a:rPr lang="en-US" sz="1400" dirty="0"/>
              <a:t>investigations to minimize the risk of unforeseen conditions. </a:t>
            </a:r>
            <a:endParaRPr lang="en-US" sz="1400" dirty="0" smtClean="0"/>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dirty="0" smtClean="0"/>
              <a:t>Use of BIM </a:t>
            </a:r>
            <a:r>
              <a:rPr lang="en-US" sz="1400" dirty="0"/>
              <a:t>clash detection to solve problems before they are encountered during the work. </a:t>
            </a:r>
            <a:endParaRPr lang="en-US" sz="1400" dirty="0" smtClean="0"/>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dirty="0" smtClean="0"/>
              <a:t>Additional </a:t>
            </a:r>
            <a:r>
              <a:rPr lang="en-US" sz="1400" dirty="0"/>
              <a:t>oversight of the project </a:t>
            </a:r>
            <a:r>
              <a:rPr lang="en-US" sz="1400" dirty="0" smtClean="0"/>
              <a:t>in </a:t>
            </a:r>
            <a:r>
              <a:rPr lang="en-US" sz="1400" dirty="0"/>
              <a:t>monthly meetings with the project delivery team including the principals of the A/E, GCCM, and WWU to discuss progress and risks to the project success. </a:t>
            </a:r>
            <a:endParaRPr lang="en-US" sz="1400" dirty="0" smtClean="0"/>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dirty="0"/>
              <a:t>Use of project management software (e-Builder) by WWU, the A/E and the GC/CM to track and expedite decision-making</a:t>
            </a:r>
            <a:r>
              <a:rPr lang="en-US" sz="1400" dirty="0" smtClean="0"/>
              <a:t>.</a:t>
            </a:r>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dirty="0" smtClean="0"/>
              <a:t>Additional </a:t>
            </a:r>
            <a:r>
              <a:rPr lang="en-US" sz="1400" dirty="0"/>
              <a:t>review of experience that the design consultant ME, EE, MCCM, and ECCM working in alternative delivery project to help improve the design and construction of the project.</a:t>
            </a:r>
          </a:p>
          <a:p>
            <a:endParaRPr lang="en-US" sz="1600" dirty="0"/>
          </a:p>
        </p:txBody>
      </p:sp>
      <p:grpSp>
        <p:nvGrpSpPr>
          <p:cNvPr id="7" name="Group 6"/>
          <p:cNvGrpSpPr/>
          <p:nvPr/>
        </p:nvGrpSpPr>
        <p:grpSpPr>
          <a:xfrm>
            <a:off x="5400641" y="327741"/>
            <a:ext cx="6076821" cy="966839"/>
            <a:chOff x="0" y="422662"/>
            <a:chExt cx="6089650" cy="1872000"/>
          </a:xfrm>
        </p:grpSpPr>
        <p:sp>
          <p:nvSpPr>
            <p:cNvPr id="8" name="Rectangle 7"/>
            <p:cNvSpPr/>
            <p:nvPr/>
          </p:nvSpPr>
          <p:spPr>
            <a:xfrm>
              <a:off x="0" y="422662"/>
              <a:ext cx="6089650" cy="1872000"/>
            </a:xfrm>
            <a:prstGeom prst="rect">
              <a:avLst/>
            </a:prstGeom>
            <a:solidFill>
              <a:schemeClr val="accent1"/>
            </a:solidFill>
          </p:spPr>
          <p:style>
            <a:lnRef idx="1">
              <a:schemeClr val="accen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9" name="TextBox 8"/>
            <p:cNvSpPr txBox="1"/>
            <p:nvPr/>
          </p:nvSpPr>
          <p:spPr>
            <a:xfrm>
              <a:off x="0" y="422662"/>
              <a:ext cx="6089650" cy="187200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dirty="0" smtClean="0"/>
                <a:t>Response</a:t>
              </a:r>
              <a:endParaRPr lang="en-US" sz="3100" b="1" kern="1200" dirty="0"/>
            </a:p>
          </p:txBody>
        </p:sp>
      </p:grpSp>
    </p:spTree>
    <p:extLst>
      <p:ext uri="{BB962C8B-B14F-4D97-AF65-F5344CB8AC3E}">
        <p14:creationId xmlns:p14="http://schemas.microsoft.com/office/powerpoint/2010/main" val="2404106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F05FBC-4C2D-4291-BF6B-70DB575A1276}"/>
              </a:ext>
            </a:extLst>
          </p:cNvPr>
          <p:cNvSpPr>
            <a:spLocks noGrp="1"/>
          </p:cNvSpPr>
          <p:nvPr>
            <p:ph type="title"/>
          </p:nvPr>
        </p:nvSpPr>
        <p:spPr>
          <a:xfrm>
            <a:off x="838200" y="811161"/>
            <a:ext cx="3335594" cy="5403370"/>
          </a:xfrm>
        </p:spPr>
        <p:txBody>
          <a:bodyPr vert="horz" lIns="91440" tIns="45720" rIns="91440" bIns="45720" rtlCol="0" anchor="ctr">
            <a:normAutofit/>
          </a:bodyPr>
          <a:lstStyle/>
          <a:p>
            <a:r>
              <a:rPr lang="en-US" kern="1200" dirty="0" smtClean="0">
                <a:solidFill>
                  <a:srgbClr val="FFFFFF"/>
                </a:solidFill>
                <a:latin typeface="+mj-lt"/>
                <a:ea typeface="+mj-ea"/>
                <a:cs typeface="+mj-cs"/>
              </a:rPr>
              <a:t>PRC </a:t>
            </a:r>
            <a:br>
              <a:rPr lang="en-US" kern="1200" dirty="0" smtClean="0">
                <a:solidFill>
                  <a:srgbClr val="FFFFFF"/>
                </a:solidFill>
                <a:latin typeface="+mj-lt"/>
                <a:ea typeface="+mj-ea"/>
                <a:cs typeface="+mj-cs"/>
              </a:rPr>
            </a:br>
            <a:r>
              <a:rPr lang="en-US" kern="1200" dirty="0" smtClean="0">
                <a:solidFill>
                  <a:srgbClr val="FFFFFF"/>
                </a:solidFill>
                <a:latin typeface="+mj-lt"/>
                <a:ea typeface="+mj-ea"/>
                <a:cs typeface="+mj-cs"/>
              </a:rPr>
              <a:t>Question - 6</a:t>
            </a:r>
            <a:endParaRPr lang="en-US" kern="1200" dirty="0">
              <a:solidFill>
                <a:srgbClr val="FFFFFF"/>
              </a:solidFill>
              <a:latin typeface="+mj-lt"/>
              <a:ea typeface="+mj-ea"/>
              <a:cs typeface="+mj-cs"/>
            </a:endParaRPr>
          </a:p>
        </p:txBody>
      </p:sp>
      <p:sp>
        <p:nvSpPr>
          <p:cNvPr id="18" name="Rectangle 14">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9" name="Text Placeholder 2">
            <a:extLst>
              <a:ext uri="{FF2B5EF4-FFF2-40B4-BE49-F238E27FC236}">
                <a16:creationId xmlns:a16="http://schemas.microsoft.com/office/drawing/2014/main" id="{8189CAA3-3463-4E78-954E-9F3466C51742}"/>
              </a:ext>
            </a:extLst>
          </p:cNvPr>
          <p:cNvGraphicFramePr/>
          <p:nvPr>
            <p:extLst>
              <p:ext uri="{D42A27DB-BD31-4B8C-83A1-F6EECF244321}">
                <p14:modId xmlns:p14="http://schemas.microsoft.com/office/powerpoint/2010/main" val="2513844470"/>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0726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CB353-E027-4C8D-B8ED-273C81845BB6}"/>
              </a:ext>
            </a:extLst>
          </p:cNvPr>
          <p:cNvSpPr>
            <a:spLocks noGrp="1"/>
          </p:cNvSpPr>
          <p:nvPr>
            <p:ph type="title"/>
          </p:nvPr>
        </p:nvSpPr>
        <p:spPr>
          <a:xfrm>
            <a:off x="650449" y="4255598"/>
            <a:ext cx="10901471" cy="1350712"/>
          </a:xfrm>
          <a:noFill/>
        </p:spPr>
        <p:txBody>
          <a:bodyPr vert="horz" lIns="91440" tIns="45720" rIns="91440" bIns="45720" rtlCol="0" anchor="b">
            <a:normAutofit/>
          </a:bodyPr>
          <a:lstStyle/>
          <a:p>
            <a:pPr algn="ctr"/>
            <a:r>
              <a:rPr lang="en-US" sz="6000" b="1" dirty="0"/>
              <a:t>Thank you</a:t>
            </a:r>
          </a:p>
        </p:txBody>
      </p:sp>
      <p:pic>
        <p:nvPicPr>
          <p:cNvPr id="6" name="Picture 5">
            <a:extLst>
              <a:ext uri="{FF2B5EF4-FFF2-40B4-BE49-F238E27FC236}">
                <a16:creationId xmlns:a16="http://schemas.microsoft.com/office/drawing/2014/main" id="{4566FA40-C020-4F90-AA7D-D3EDA7712BB2}"/>
              </a:ext>
            </a:extLst>
          </p:cNvPr>
          <p:cNvPicPr>
            <a:picLocks noChangeAspect="1"/>
          </p:cNvPicPr>
          <p:nvPr/>
        </p:nvPicPr>
        <p:blipFill rotWithShape="1">
          <a:blip r:embed="rId3">
            <a:extLst>
              <a:ext uri="{28A0092B-C50C-407E-A947-70E740481C1C}">
                <a14:useLocalDpi xmlns:a14="http://schemas.microsoft.com/office/drawing/2010/main" val="0"/>
              </a:ext>
            </a:extLst>
          </a:blip>
          <a:srcRect t="1737" r="-1" b="1876"/>
          <a:stretch/>
        </p:blipFill>
        <p:spPr>
          <a:xfrm>
            <a:off x="2880360" y="815159"/>
            <a:ext cx="6431280" cy="2975436"/>
          </a:xfrm>
          <a:prstGeom prst="rect">
            <a:avLst/>
          </a:prstGeom>
          <a:effectLst/>
        </p:spPr>
      </p:pic>
    </p:spTree>
    <p:extLst>
      <p:ext uri="{BB962C8B-B14F-4D97-AF65-F5344CB8AC3E}">
        <p14:creationId xmlns:p14="http://schemas.microsoft.com/office/powerpoint/2010/main" val="3488926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1DFDD5-022A-4D76-B072-CD445B314C85}"/>
              </a:ext>
            </a:extLst>
          </p:cNvPr>
          <p:cNvSpPr>
            <a:spLocks noGrp="1"/>
          </p:cNvSpPr>
          <p:nvPr>
            <p:ph type="title"/>
          </p:nvPr>
        </p:nvSpPr>
        <p:spPr>
          <a:xfrm>
            <a:off x="838200" y="811161"/>
            <a:ext cx="3335594" cy="5403370"/>
          </a:xfrm>
        </p:spPr>
        <p:txBody>
          <a:bodyPr>
            <a:normAutofit/>
          </a:bodyPr>
          <a:lstStyle/>
          <a:p>
            <a:r>
              <a:rPr lang="en-US" dirty="0">
                <a:solidFill>
                  <a:srgbClr val="FFFFFF"/>
                </a:solidFill>
              </a:rPr>
              <a:t>Project Overview</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AB9F164-7C19-449F-AB43-B4C302CD9815}"/>
              </a:ext>
            </a:extLst>
          </p:cNvPr>
          <p:cNvGraphicFramePr>
            <a:graphicFrameLocks noGrp="1"/>
          </p:cNvGraphicFramePr>
          <p:nvPr>
            <p:ph idx="1"/>
            <p:extLst>
              <p:ext uri="{D42A27DB-BD31-4B8C-83A1-F6EECF244321}">
                <p14:modId xmlns:p14="http://schemas.microsoft.com/office/powerpoint/2010/main" val="1910576998"/>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6715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F5CF4-F7B8-4E17-A5B5-2AB6E7E50B46}"/>
              </a:ext>
            </a:extLst>
          </p:cNvPr>
          <p:cNvSpPr>
            <a:spLocks noGrp="1"/>
          </p:cNvSpPr>
          <p:nvPr>
            <p:ph type="title"/>
          </p:nvPr>
        </p:nvSpPr>
        <p:spPr>
          <a:xfrm>
            <a:off x="838200" y="811161"/>
            <a:ext cx="3335594" cy="5403370"/>
          </a:xfrm>
        </p:spPr>
        <p:txBody>
          <a:bodyPr>
            <a:normAutofit/>
          </a:bodyPr>
          <a:lstStyle/>
          <a:p>
            <a:r>
              <a:rPr lang="en-US" dirty="0" smtClean="0">
                <a:solidFill>
                  <a:srgbClr val="FFFFFF"/>
                </a:solidFill>
              </a:rPr>
              <a:t>Two Siting Options – Overall Campus Map</a:t>
            </a:r>
            <a:endParaRPr lang="en-US" dirty="0">
              <a:solidFill>
                <a:srgbClr val="FFFFFF"/>
              </a:solidFill>
            </a:endParaRPr>
          </a:p>
        </p:txBody>
      </p:sp>
      <p:sp>
        <p:nvSpPr>
          <p:cNvPr id="29" name="Rectangle 28">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84850" y="-12526"/>
            <a:ext cx="5302250" cy="6861737"/>
          </a:xfrm>
        </p:spPr>
      </p:pic>
    </p:spTree>
    <p:extLst>
      <p:ext uri="{BB962C8B-B14F-4D97-AF65-F5344CB8AC3E}">
        <p14:creationId xmlns:p14="http://schemas.microsoft.com/office/powerpoint/2010/main" val="2734424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F5CF4-F7B8-4E17-A5B5-2AB6E7E50B46}"/>
              </a:ext>
            </a:extLst>
          </p:cNvPr>
          <p:cNvSpPr>
            <a:spLocks noGrp="1"/>
          </p:cNvSpPr>
          <p:nvPr>
            <p:ph type="title"/>
          </p:nvPr>
        </p:nvSpPr>
        <p:spPr>
          <a:xfrm>
            <a:off x="838200" y="811161"/>
            <a:ext cx="3335594" cy="5403370"/>
          </a:xfrm>
        </p:spPr>
        <p:txBody>
          <a:bodyPr>
            <a:normAutofit/>
          </a:bodyPr>
          <a:lstStyle/>
          <a:p>
            <a:r>
              <a:rPr lang="en-US" dirty="0" smtClean="0">
                <a:solidFill>
                  <a:srgbClr val="FFFFFF"/>
                </a:solidFill>
              </a:rPr>
              <a:t>Two Siting Options</a:t>
            </a:r>
            <a:endParaRPr lang="en-US" dirty="0">
              <a:solidFill>
                <a:srgbClr val="FFFFFF"/>
              </a:solidFill>
            </a:endParaRPr>
          </a:p>
        </p:txBody>
      </p:sp>
      <p:sp>
        <p:nvSpPr>
          <p:cNvPr id="29" name="Rectangle 28">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11994" y="121251"/>
            <a:ext cx="7017102" cy="6615498"/>
          </a:xfrm>
        </p:spPr>
      </p:pic>
      <p:sp>
        <p:nvSpPr>
          <p:cNvPr id="5" name="Rectangle 4"/>
          <p:cNvSpPr/>
          <p:nvPr/>
        </p:nvSpPr>
        <p:spPr>
          <a:xfrm>
            <a:off x="10419346" y="4054642"/>
            <a:ext cx="505327" cy="1251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1333123">
            <a:off x="6559215" y="3220453"/>
            <a:ext cx="505327" cy="1251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655055" y="3685310"/>
            <a:ext cx="655721" cy="369332"/>
          </a:xfrm>
          <a:prstGeom prst="rect">
            <a:avLst/>
          </a:prstGeom>
          <a:noFill/>
        </p:spPr>
        <p:txBody>
          <a:bodyPr wrap="square" rtlCol="0">
            <a:spAutoFit/>
          </a:bodyPr>
          <a:lstStyle/>
          <a:p>
            <a:r>
              <a:rPr lang="en-US" dirty="0"/>
              <a:t>1</a:t>
            </a:r>
          </a:p>
        </p:txBody>
      </p:sp>
      <p:sp>
        <p:nvSpPr>
          <p:cNvPr id="11" name="TextBox 10"/>
          <p:cNvSpPr txBox="1"/>
          <p:nvPr/>
        </p:nvSpPr>
        <p:spPr>
          <a:xfrm>
            <a:off x="10493303" y="4520825"/>
            <a:ext cx="655721"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934585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3130" y="38100"/>
            <a:ext cx="4526280" cy="3390900"/>
          </a:xfrm>
          <a:prstGeom prst="rect">
            <a:avLst/>
          </a:prstGeom>
        </p:spPr>
      </p:pic>
      <p:sp>
        <p:nvSpPr>
          <p:cNvPr id="27" name="Rectangle 26">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F5CF4-F7B8-4E17-A5B5-2AB6E7E50B46}"/>
              </a:ext>
            </a:extLst>
          </p:cNvPr>
          <p:cNvSpPr>
            <a:spLocks noGrp="1"/>
          </p:cNvSpPr>
          <p:nvPr>
            <p:ph type="title"/>
          </p:nvPr>
        </p:nvSpPr>
        <p:spPr>
          <a:xfrm>
            <a:off x="838200" y="811161"/>
            <a:ext cx="3335594" cy="5403370"/>
          </a:xfrm>
        </p:spPr>
        <p:txBody>
          <a:bodyPr>
            <a:normAutofit/>
          </a:bodyPr>
          <a:lstStyle/>
          <a:p>
            <a:r>
              <a:rPr lang="en-US" dirty="0" smtClean="0">
                <a:solidFill>
                  <a:srgbClr val="FFFFFF"/>
                </a:solidFill>
              </a:rPr>
              <a:t>Pre-Design Study – Proposed Building </a:t>
            </a:r>
            <a:br>
              <a:rPr lang="en-US" dirty="0" smtClean="0">
                <a:solidFill>
                  <a:srgbClr val="FFFFFF"/>
                </a:solidFill>
              </a:rPr>
            </a:br>
            <a:r>
              <a:rPr lang="en-US" dirty="0" smtClean="0">
                <a:solidFill>
                  <a:srgbClr val="FFFFFF"/>
                </a:solidFill>
              </a:rPr>
              <a:t>Site 1</a:t>
            </a:r>
            <a:endParaRPr lang="en-US" dirty="0">
              <a:solidFill>
                <a:srgbClr val="FFFFFF"/>
              </a:solidFill>
            </a:endParaRPr>
          </a:p>
        </p:txBody>
      </p:sp>
      <p:sp>
        <p:nvSpPr>
          <p:cNvPr id="29" name="Rectangle 28">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96367" y="2519362"/>
            <a:ext cx="3815081" cy="4351338"/>
          </a:xfrm>
        </p:spPr>
      </p:pic>
    </p:spTree>
    <p:extLst>
      <p:ext uri="{BB962C8B-B14F-4D97-AF65-F5344CB8AC3E}">
        <p14:creationId xmlns:p14="http://schemas.microsoft.com/office/powerpoint/2010/main" val="2960275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F5CF4-F7B8-4E17-A5B5-2AB6E7E50B46}"/>
              </a:ext>
            </a:extLst>
          </p:cNvPr>
          <p:cNvSpPr>
            <a:spLocks noGrp="1"/>
          </p:cNvSpPr>
          <p:nvPr>
            <p:ph type="title"/>
          </p:nvPr>
        </p:nvSpPr>
        <p:spPr>
          <a:xfrm>
            <a:off x="838200" y="811161"/>
            <a:ext cx="3335594" cy="5403370"/>
          </a:xfrm>
        </p:spPr>
        <p:txBody>
          <a:bodyPr>
            <a:normAutofit/>
          </a:bodyPr>
          <a:lstStyle/>
          <a:p>
            <a:r>
              <a:rPr lang="en-US" dirty="0">
                <a:solidFill>
                  <a:srgbClr val="FFFFFF"/>
                </a:solidFill>
              </a:rPr>
              <a:t>Pre-Design Study – Proposed Building </a:t>
            </a:r>
            <a:br>
              <a:rPr lang="en-US" dirty="0">
                <a:solidFill>
                  <a:srgbClr val="FFFFFF"/>
                </a:solidFill>
              </a:rPr>
            </a:br>
            <a:r>
              <a:rPr lang="en-US" dirty="0">
                <a:solidFill>
                  <a:srgbClr val="FFFFFF"/>
                </a:solidFill>
              </a:rPr>
              <a:t>Site </a:t>
            </a:r>
            <a:r>
              <a:rPr lang="en-US" dirty="0" smtClean="0">
                <a:solidFill>
                  <a:srgbClr val="FFFFFF"/>
                </a:solidFill>
              </a:rPr>
              <a:t>2</a:t>
            </a:r>
            <a:endParaRPr lang="en-US" dirty="0">
              <a:solidFill>
                <a:srgbClr val="FFFFFF"/>
              </a:solidFill>
            </a:endParaRPr>
          </a:p>
        </p:txBody>
      </p:sp>
      <p:sp>
        <p:nvSpPr>
          <p:cNvPr id="29" name="Rectangle 28">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96367" y="1057275"/>
            <a:ext cx="3944630" cy="435133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0997" y="1454150"/>
            <a:ext cx="3333434" cy="3653790"/>
          </a:xfrm>
          <a:prstGeom prst="rect">
            <a:avLst/>
          </a:prstGeom>
        </p:spPr>
      </p:pic>
    </p:spTree>
    <p:extLst>
      <p:ext uri="{BB962C8B-B14F-4D97-AF65-F5344CB8AC3E}">
        <p14:creationId xmlns:p14="http://schemas.microsoft.com/office/powerpoint/2010/main" val="3500954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F5CF4-F7B8-4E17-A5B5-2AB6E7E50B46}"/>
              </a:ext>
            </a:extLst>
          </p:cNvPr>
          <p:cNvSpPr>
            <a:spLocks noGrp="1"/>
          </p:cNvSpPr>
          <p:nvPr>
            <p:ph type="title"/>
          </p:nvPr>
        </p:nvSpPr>
        <p:spPr>
          <a:xfrm>
            <a:off x="838200" y="811161"/>
            <a:ext cx="3335594" cy="5403370"/>
          </a:xfrm>
        </p:spPr>
        <p:txBody>
          <a:bodyPr>
            <a:normAutofit/>
          </a:bodyPr>
          <a:lstStyle/>
          <a:p>
            <a:r>
              <a:rPr lang="en-US" dirty="0">
                <a:solidFill>
                  <a:srgbClr val="FFFFFF"/>
                </a:solidFill>
              </a:rPr>
              <a:t>Project Budget</a:t>
            </a:r>
          </a:p>
        </p:txBody>
      </p:sp>
      <p:sp>
        <p:nvSpPr>
          <p:cNvPr id="29" name="Rectangle 28">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2" name="Content Placeholder 3">
            <a:extLst>
              <a:ext uri="{FF2B5EF4-FFF2-40B4-BE49-F238E27FC236}">
                <a16:creationId xmlns:a16="http://schemas.microsoft.com/office/drawing/2014/main" id="{544714A0-0987-421A-AE67-BA247CA8198E}"/>
              </a:ext>
            </a:extLst>
          </p:cNvPr>
          <p:cNvGraphicFramePr>
            <a:graphicFrameLocks noGrp="1"/>
          </p:cNvGraphicFramePr>
          <p:nvPr>
            <p:ph idx="1"/>
            <p:extLst>
              <p:ext uri="{D42A27DB-BD31-4B8C-83A1-F6EECF244321}">
                <p14:modId xmlns:p14="http://schemas.microsoft.com/office/powerpoint/2010/main" val="578966039"/>
              </p:ext>
            </p:extLst>
          </p:nvPr>
        </p:nvGraphicFramePr>
        <p:xfrm>
          <a:off x="5377343" y="1166070"/>
          <a:ext cx="6204800" cy="4060082"/>
        </p:xfrm>
        <a:graphic>
          <a:graphicData uri="http://schemas.openxmlformats.org/drawingml/2006/table">
            <a:tbl>
              <a:tblPr firstRow="1" firstCol="1" bandRow="1">
                <a:tableStyleId>{69CF1AB2-1976-4502-BF36-3FF5EA218861}</a:tableStyleId>
              </a:tblPr>
              <a:tblGrid>
                <a:gridCol w="4418497">
                  <a:extLst>
                    <a:ext uri="{9D8B030D-6E8A-4147-A177-3AD203B41FA5}">
                      <a16:colId xmlns:a16="http://schemas.microsoft.com/office/drawing/2014/main" val="3964894924"/>
                    </a:ext>
                  </a:extLst>
                </a:gridCol>
                <a:gridCol w="1786303">
                  <a:extLst>
                    <a:ext uri="{9D8B030D-6E8A-4147-A177-3AD203B41FA5}">
                      <a16:colId xmlns:a16="http://schemas.microsoft.com/office/drawing/2014/main" val="1657374482"/>
                    </a:ext>
                  </a:extLst>
                </a:gridCol>
              </a:tblGrid>
              <a:tr h="372140">
                <a:tc>
                  <a:txBody>
                    <a:bodyPr/>
                    <a:lstStyle/>
                    <a:p>
                      <a:pPr marL="0" marR="0">
                        <a:lnSpc>
                          <a:spcPct val="107000"/>
                        </a:lnSpc>
                        <a:spcBef>
                          <a:spcPts val="0"/>
                        </a:spcBef>
                        <a:spcAft>
                          <a:spcPts val="0"/>
                        </a:spcAft>
                      </a:pPr>
                      <a:r>
                        <a:rPr lang="en-US" sz="2000" dirty="0">
                          <a:solidFill>
                            <a:schemeClr val="bg1"/>
                          </a:solidFill>
                          <a:effectLst/>
                        </a:rPr>
                        <a:t>Description</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solidFill>
                      <a:schemeClr val="accent1"/>
                    </a:solidFill>
                  </a:tcPr>
                </a:tc>
                <a:tc>
                  <a:txBody>
                    <a:bodyPr/>
                    <a:lstStyle/>
                    <a:p>
                      <a:pPr marL="0" marR="0" algn="r">
                        <a:lnSpc>
                          <a:spcPct val="107000"/>
                        </a:lnSpc>
                        <a:spcBef>
                          <a:spcPts val="0"/>
                        </a:spcBef>
                        <a:spcAft>
                          <a:spcPts val="0"/>
                        </a:spcAft>
                      </a:pPr>
                      <a:r>
                        <a:rPr lang="en-US" sz="2000" dirty="0">
                          <a:solidFill>
                            <a:schemeClr val="bg1"/>
                          </a:solidFill>
                          <a:effectLst/>
                        </a:rPr>
                        <a:t>Cost</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solidFill>
                      <a:schemeClr val="accent1"/>
                    </a:solidFill>
                  </a:tcPr>
                </a:tc>
                <a:extLst>
                  <a:ext uri="{0D108BD9-81ED-4DB2-BD59-A6C34878D82A}">
                    <a16:rowId xmlns:a16="http://schemas.microsoft.com/office/drawing/2014/main" val="4090623752"/>
                  </a:ext>
                </a:extLst>
              </a:tr>
              <a:tr h="372140">
                <a:tc>
                  <a:txBody>
                    <a:bodyPr/>
                    <a:lstStyle/>
                    <a:p>
                      <a:pPr marL="0" marR="0">
                        <a:lnSpc>
                          <a:spcPct val="107000"/>
                        </a:lnSpc>
                        <a:spcBef>
                          <a:spcPts val="0"/>
                        </a:spcBef>
                        <a:spcAft>
                          <a:spcPts val="0"/>
                        </a:spcAft>
                      </a:pPr>
                      <a:r>
                        <a:rPr lang="en-US" sz="2000" b="0" dirty="0">
                          <a:effectLst/>
                        </a:rPr>
                        <a:t>Cost for Professional Services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tc>
                <a:tc>
                  <a:txBody>
                    <a:bodyPr/>
                    <a:lstStyle/>
                    <a:p>
                      <a:pPr marL="0" marR="0" algn="r">
                        <a:lnSpc>
                          <a:spcPct val="107000"/>
                        </a:lnSpc>
                        <a:spcBef>
                          <a:spcPts val="0"/>
                        </a:spcBef>
                        <a:spcAft>
                          <a:spcPts val="0"/>
                        </a:spcAft>
                      </a:pPr>
                      <a:r>
                        <a:rPr lang="en-US" sz="2000" b="0" dirty="0" smtClean="0">
                          <a:solidFill>
                            <a:schemeClr val="dk1"/>
                          </a:solidFill>
                          <a:effectLst/>
                          <a:latin typeface="+mn-lt"/>
                          <a:ea typeface="+mn-ea"/>
                          <a:cs typeface="+mn-cs"/>
                        </a:rPr>
                        <a:t>$4,400,000</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tc>
                <a:extLst>
                  <a:ext uri="{0D108BD9-81ED-4DB2-BD59-A6C34878D82A}">
                    <a16:rowId xmlns:a16="http://schemas.microsoft.com/office/drawing/2014/main" val="232391188"/>
                  </a:ext>
                </a:extLst>
              </a:tr>
              <a:tr h="727551">
                <a:tc>
                  <a:txBody>
                    <a:bodyPr/>
                    <a:lstStyle/>
                    <a:p>
                      <a:pPr marL="0" marR="0">
                        <a:lnSpc>
                          <a:spcPct val="107000"/>
                        </a:lnSpc>
                        <a:spcBef>
                          <a:spcPts val="0"/>
                        </a:spcBef>
                        <a:spcAft>
                          <a:spcPts val="0"/>
                        </a:spcAft>
                      </a:pPr>
                      <a:r>
                        <a:rPr lang="en-US" sz="2000" b="0" dirty="0">
                          <a:effectLst/>
                        </a:rPr>
                        <a:t>Estimated project construction costs (including construction contingency)</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tc>
                <a:tc>
                  <a:txBody>
                    <a:bodyPr/>
                    <a:lstStyle/>
                    <a:p>
                      <a:pPr marL="0" marR="0" algn="r">
                        <a:lnSpc>
                          <a:spcPct val="107000"/>
                        </a:lnSpc>
                        <a:spcBef>
                          <a:spcPts val="0"/>
                        </a:spcBef>
                        <a:spcAft>
                          <a:spcPts val="0"/>
                        </a:spcAft>
                      </a:pPr>
                      <a:r>
                        <a:rPr lang="en-US" sz="2000" dirty="0" smtClean="0">
                          <a:effectLst/>
                        </a:rPr>
                        <a:t>$45,000,000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tc>
                <a:extLst>
                  <a:ext uri="{0D108BD9-81ED-4DB2-BD59-A6C34878D82A}">
                    <a16:rowId xmlns:a16="http://schemas.microsoft.com/office/drawing/2014/main" val="148569418"/>
                  </a:ext>
                </a:extLst>
              </a:tr>
              <a:tr h="372140">
                <a:tc>
                  <a:txBody>
                    <a:bodyPr/>
                    <a:lstStyle/>
                    <a:p>
                      <a:pPr marL="0" marR="0">
                        <a:lnSpc>
                          <a:spcPct val="107000"/>
                        </a:lnSpc>
                        <a:spcBef>
                          <a:spcPts val="0"/>
                        </a:spcBef>
                        <a:spcAft>
                          <a:spcPts val="0"/>
                        </a:spcAft>
                      </a:pPr>
                      <a:r>
                        <a:rPr lang="en-US" sz="2000" b="0" dirty="0">
                          <a:effectLst/>
                        </a:rPr>
                        <a:t>Equipment and furnishing costs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tc>
                <a:tc>
                  <a:txBody>
                    <a:bodyPr/>
                    <a:lstStyle/>
                    <a:p>
                      <a:pPr marL="0" marR="0" algn="r">
                        <a:lnSpc>
                          <a:spcPct val="107000"/>
                        </a:lnSpc>
                        <a:spcBef>
                          <a:spcPts val="0"/>
                        </a:spcBef>
                        <a:spcAft>
                          <a:spcPts val="0"/>
                        </a:spcAft>
                      </a:pPr>
                      <a:r>
                        <a:rPr lang="en-US" sz="2000" dirty="0" smtClean="0">
                          <a:effectLst/>
                        </a:rPr>
                        <a:t>$5,000,000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tc>
                <a:extLst>
                  <a:ext uri="{0D108BD9-81ED-4DB2-BD59-A6C34878D82A}">
                    <a16:rowId xmlns:a16="http://schemas.microsoft.com/office/drawing/2014/main" val="607848240"/>
                  </a:ext>
                </a:extLst>
              </a:tr>
              <a:tr h="372140">
                <a:tc>
                  <a:txBody>
                    <a:bodyPr/>
                    <a:lstStyle/>
                    <a:p>
                      <a:pPr marL="0" marR="0">
                        <a:lnSpc>
                          <a:spcPct val="107000"/>
                        </a:lnSpc>
                        <a:spcBef>
                          <a:spcPts val="0"/>
                        </a:spcBef>
                        <a:spcAft>
                          <a:spcPts val="0"/>
                        </a:spcAft>
                      </a:pPr>
                      <a:r>
                        <a:rPr lang="en-US" sz="2000" b="0" dirty="0">
                          <a:effectLst/>
                        </a:rPr>
                        <a:t>Contract Administration Costs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tc>
                <a:tc>
                  <a:txBody>
                    <a:bodyPr/>
                    <a:lstStyle/>
                    <a:p>
                      <a:pPr marL="0" marR="0" algn="r">
                        <a:lnSpc>
                          <a:spcPct val="107000"/>
                        </a:lnSpc>
                        <a:spcBef>
                          <a:spcPts val="0"/>
                        </a:spcBef>
                        <a:spcAft>
                          <a:spcPts val="0"/>
                        </a:spcAft>
                      </a:pPr>
                      <a:r>
                        <a:rPr lang="en-US" sz="2000" dirty="0" smtClean="0">
                          <a:effectLst/>
                        </a:rPr>
                        <a:t>3,400,000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tc>
                <a:extLst>
                  <a:ext uri="{0D108BD9-81ED-4DB2-BD59-A6C34878D82A}">
                    <a16:rowId xmlns:a16="http://schemas.microsoft.com/office/drawing/2014/main" val="3761119028"/>
                  </a:ext>
                </a:extLst>
              </a:tr>
              <a:tr h="372140">
                <a:tc>
                  <a:txBody>
                    <a:bodyPr/>
                    <a:lstStyle/>
                    <a:p>
                      <a:pPr marL="0" marR="0">
                        <a:lnSpc>
                          <a:spcPct val="107000"/>
                        </a:lnSpc>
                        <a:spcBef>
                          <a:spcPts val="0"/>
                        </a:spcBef>
                        <a:spcAft>
                          <a:spcPts val="0"/>
                        </a:spcAft>
                      </a:pPr>
                      <a:r>
                        <a:rPr lang="en-US" sz="2000" b="0" dirty="0">
                          <a:effectLst/>
                        </a:rPr>
                        <a:t>Contingencies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tc>
                <a:tc>
                  <a:txBody>
                    <a:bodyPr/>
                    <a:lstStyle/>
                    <a:p>
                      <a:pPr marL="0" marR="0" algn="r">
                        <a:lnSpc>
                          <a:spcPct val="107000"/>
                        </a:lnSpc>
                        <a:spcBef>
                          <a:spcPts val="0"/>
                        </a:spcBef>
                        <a:spcAft>
                          <a:spcPts val="0"/>
                        </a:spcAft>
                      </a:pPr>
                      <a:r>
                        <a:rPr lang="en-US" sz="2000" dirty="0" smtClean="0">
                          <a:effectLst/>
                        </a:rPr>
                        <a:t>2,500,000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tc>
                <a:extLst>
                  <a:ext uri="{0D108BD9-81ED-4DB2-BD59-A6C34878D82A}">
                    <a16:rowId xmlns:a16="http://schemas.microsoft.com/office/drawing/2014/main" val="4128164747"/>
                  </a:ext>
                </a:extLst>
              </a:tr>
              <a:tr h="727551">
                <a:tc>
                  <a:txBody>
                    <a:bodyPr/>
                    <a:lstStyle/>
                    <a:p>
                      <a:pPr marL="0" marR="0">
                        <a:lnSpc>
                          <a:spcPct val="107000"/>
                        </a:lnSpc>
                        <a:spcBef>
                          <a:spcPts val="0"/>
                        </a:spcBef>
                        <a:spcAft>
                          <a:spcPts val="0"/>
                        </a:spcAft>
                      </a:pPr>
                      <a:r>
                        <a:rPr lang="en-US" sz="2000" b="0" dirty="0">
                          <a:effectLst/>
                        </a:rPr>
                        <a:t>Other related project costs:  Plan Review, In-house assist, Art</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tc>
                <a:tc>
                  <a:txBody>
                    <a:bodyPr/>
                    <a:lstStyle/>
                    <a:p>
                      <a:pPr marL="0" marR="0" algn="r">
                        <a:lnSpc>
                          <a:spcPct val="107000"/>
                        </a:lnSpc>
                        <a:spcBef>
                          <a:spcPts val="0"/>
                        </a:spcBef>
                        <a:spcAft>
                          <a:spcPts val="0"/>
                        </a:spcAft>
                      </a:pPr>
                      <a:r>
                        <a:rPr lang="en-US" sz="2000" dirty="0" smtClean="0">
                          <a:effectLst/>
                        </a:rPr>
                        <a:t>2,000,000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tc>
                <a:extLst>
                  <a:ext uri="{0D108BD9-81ED-4DB2-BD59-A6C34878D82A}">
                    <a16:rowId xmlns:a16="http://schemas.microsoft.com/office/drawing/2014/main" val="2903267956"/>
                  </a:ext>
                </a:extLst>
              </a:tr>
              <a:tr h="372140">
                <a:tc>
                  <a:txBody>
                    <a:bodyPr/>
                    <a:lstStyle/>
                    <a:p>
                      <a:pPr marL="0" marR="0">
                        <a:lnSpc>
                          <a:spcPct val="107000"/>
                        </a:lnSpc>
                        <a:spcBef>
                          <a:spcPts val="0"/>
                        </a:spcBef>
                        <a:spcAft>
                          <a:spcPts val="0"/>
                        </a:spcAft>
                      </a:pPr>
                      <a:r>
                        <a:rPr lang="en-US" sz="2000" b="0" dirty="0">
                          <a:effectLst/>
                        </a:rPr>
                        <a:t>Sales Tax</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tc>
                <a:tc>
                  <a:txBody>
                    <a:bodyPr/>
                    <a:lstStyle/>
                    <a:p>
                      <a:pPr marL="0" marR="0" algn="r">
                        <a:lnSpc>
                          <a:spcPct val="107000"/>
                        </a:lnSpc>
                        <a:spcBef>
                          <a:spcPts val="0"/>
                        </a:spcBef>
                        <a:spcAft>
                          <a:spcPts val="0"/>
                        </a:spcAft>
                      </a:pPr>
                      <a:r>
                        <a:rPr lang="en-US" sz="2000" dirty="0" smtClean="0">
                          <a:effectLst/>
                        </a:rPr>
                        <a:t>4,200,000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tc>
                <a:extLst>
                  <a:ext uri="{0D108BD9-81ED-4DB2-BD59-A6C34878D82A}">
                    <a16:rowId xmlns:a16="http://schemas.microsoft.com/office/drawing/2014/main" val="3618729782"/>
                  </a:ext>
                </a:extLst>
              </a:tr>
              <a:tr h="372140">
                <a:tc>
                  <a:txBody>
                    <a:bodyPr/>
                    <a:lstStyle/>
                    <a:p>
                      <a:pPr marL="0" marR="0">
                        <a:lnSpc>
                          <a:spcPct val="107000"/>
                        </a:lnSpc>
                        <a:spcBef>
                          <a:spcPts val="0"/>
                        </a:spcBef>
                        <a:spcAft>
                          <a:spcPts val="0"/>
                        </a:spcAft>
                      </a:pPr>
                      <a:r>
                        <a:rPr lang="en-US" sz="2000" dirty="0">
                          <a:effectLst/>
                        </a:rPr>
                        <a:t>Total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tc>
                <a:tc>
                  <a:txBody>
                    <a:bodyPr/>
                    <a:lstStyle/>
                    <a:p>
                      <a:pPr marL="0" marR="0" algn="r">
                        <a:lnSpc>
                          <a:spcPct val="107000"/>
                        </a:lnSpc>
                        <a:spcBef>
                          <a:spcPts val="0"/>
                        </a:spcBef>
                        <a:spcAft>
                          <a:spcPts val="0"/>
                        </a:spcAft>
                      </a:pPr>
                      <a:r>
                        <a:rPr lang="en-US" sz="2000" dirty="0" smtClean="0">
                          <a:effectLst/>
                        </a:rPr>
                        <a:t>66,500,000</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0" marR="58090" marT="0" marB="0"/>
                </a:tc>
                <a:extLst>
                  <a:ext uri="{0D108BD9-81ED-4DB2-BD59-A6C34878D82A}">
                    <a16:rowId xmlns:a16="http://schemas.microsoft.com/office/drawing/2014/main" val="3081307248"/>
                  </a:ext>
                </a:extLst>
              </a:tr>
            </a:tbl>
          </a:graphicData>
        </a:graphic>
      </p:graphicFrame>
    </p:spTree>
    <p:extLst>
      <p:ext uri="{BB962C8B-B14F-4D97-AF65-F5344CB8AC3E}">
        <p14:creationId xmlns:p14="http://schemas.microsoft.com/office/powerpoint/2010/main" val="513845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F05FBC-4C2D-4291-BF6B-70DB575A1276}"/>
              </a:ext>
            </a:extLst>
          </p:cNvPr>
          <p:cNvSpPr>
            <a:spLocks noGrp="1"/>
          </p:cNvSpPr>
          <p:nvPr>
            <p:ph type="title"/>
          </p:nvPr>
        </p:nvSpPr>
        <p:spPr>
          <a:xfrm>
            <a:off x="609600" y="811161"/>
            <a:ext cx="3678382" cy="5403370"/>
          </a:xfrm>
        </p:spPr>
        <p:txBody>
          <a:bodyPr vert="horz" lIns="91440" tIns="45720" rIns="91440" bIns="45720" rtlCol="0" anchor="ctr">
            <a:normAutofit/>
          </a:bodyPr>
          <a:lstStyle/>
          <a:p>
            <a:r>
              <a:rPr lang="en-US" kern="1200" dirty="0" smtClean="0">
                <a:solidFill>
                  <a:srgbClr val="FFFFFF"/>
                </a:solidFill>
                <a:latin typeface="+mj-lt"/>
                <a:ea typeface="+mj-ea"/>
                <a:cs typeface="+mj-cs"/>
              </a:rPr>
              <a:t>MWBE/</a:t>
            </a:r>
            <a:br>
              <a:rPr lang="en-US" kern="1200" dirty="0" smtClean="0">
                <a:solidFill>
                  <a:srgbClr val="FFFFFF"/>
                </a:solidFill>
                <a:latin typeface="+mj-lt"/>
                <a:ea typeface="+mj-ea"/>
                <a:cs typeface="+mj-cs"/>
              </a:rPr>
            </a:br>
            <a:r>
              <a:rPr lang="en-US" kern="1200" dirty="0" smtClean="0">
                <a:solidFill>
                  <a:srgbClr val="FFFFFF"/>
                </a:solidFill>
                <a:latin typeface="+mj-lt"/>
                <a:ea typeface="+mj-ea"/>
                <a:cs typeface="+mj-cs"/>
              </a:rPr>
              <a:t>Disadvantaged Businesses</a:t>
            </a:r>
            <a:endParaRPr lang="en-US" kern="1200" dirty="0">
              <a:solidFill>
                <a:srgbClr val="FFFFFF"/>
              </a:solidFill>
              <a:latin typeface="+mj-lt"/>
              <a:ea typeface="+mj-ea"/>
              <a:cs typeface="+mj-cs"/>
            </a:endParaRPr>
          </a:p>
        </p:txBody>
      </p:sp>
      <p:sp>
        <p:nvSpPr>
          <p:cNvPr id="18" name="Rectangle 14">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5417127" y="1413164"/>
            <a:ext cx="6289964" cy="4893647"/>
          </a:xfrm>
          <a:prstGeom prst="rect">
            <a:avLst/>
          </a:prstGeom>
          <a:noFill/>
        </p:spPr>
        <p:txBody>
          <a:bodyPr wrap="square" rtlCol="0">
            <a:spAutoFit/>
          </a:bodyPr>
          <a:lstStyle/>
          <a:p>
            <a:r>
              <a:rPr lang="en-US" sz="2000" dirty="0" smtClean="0"/>
              <a:t>WWU is committed to MWBE/Disadvantaged </a:t>
            </a:r>
            <a:r>
              <a:rPr lang="en-US" sz="2000" dirty="0"/>
              <a:t>Businesses </a:t>
            </a:r>
            <a:r>
              <a:rPr lang="en-US" sz="2000" dirty="0" smtClean="0"/>
              <a:t>outreach with the selected GC/CM team.</a:t>
            </a:r>
          </a:p>
          <a:p>
            <a:endParaRPr lang="en-US" sz="2000" dirty="0" smtClean="0"/>
          </a:p>
          <a:p>
            <a:pPr marL="285750" indent="-285750">
              <a:buFont typeface="Arial" panose="020B0604020202020204" pitchFamily="34" charset="0"/>
              <a:buChar char="•"/>
            </a:pPr>
            <a:r>
              <a:rPr lang="en-US" sz="2000" dirty="0" smtClean="0"/>
              <a:t>Develop project aspirational goals and state them in the RFQ.</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In the RFQ process have proposers provide an Inclusion Plan addressing how they propose to met the MWBE/Disadvantaged Businesses goals.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a:t>
            </a:r>
            <a:r>
              <a:rPr lang="en-US" sz="2000" dirty="0" smtClean="0"/>
              <a:t>ailor sub packages of work for MWBE/Disadvantaged Businesses. </a:t>
            </a:r>
          </a:p>
          <a:p>
            <a:endParaRPr lang="en-US" dirty="0"/>
          </a:p>
          <a:p>
            <a:endParaRPr lang="en-US" dirty="0" smtClean="0"/>
          </a:p>
          <a:p>
            <a:endParaRPr lang="en-US" dirty="0"/>
          </a:p>
          <a:p>
            <a:r>
              <a:rPr lang="en-US" dirty="0" smtClean="0"/>
              <a:t>  </a:t>
            </a:r>
            <a:endParaRPr lang="en-US" dirty="0"/>
          </a:p>
        </p:txBody>
      </p:sp>
    </p:spTree>
    <p:extLst>
      <p:ext uri="{BB962C8B-B14F-4D97-AF65-F5344CB8AC3E}">
        <p14:creationId xmlns:p14="http://schemas.microsoft.com/office/powerpoint/2010/main" val="1088364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1354</TotalTime>
  <Words>1518</Words>
  <Application>Microsoft Office PowerPoint</Application>
  <PresentationFormat>Widescreen</PresentationFormat>
  <Paragraphs>263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 New Sciences Building Addition Project</vt:lpstr>
      <vt:lpstr>Presenters</vt:lpstr>
      <vt:lpstr>Project Overview</vt:lpstr>
      <vt:lpstr>Two Siting Options – Overall Campus Map</vt:lpstr>
      <vt:lpstr>Two Siting Options</vt:lpstr>
      <vt:lpstr>Pre-Design Study – Proposed Building  Site 1</vt:lpstr>
      <vt:lpstr>Pre-Design Study – Proposed Building  Site 2</vt:lpstr>
      <vt:lpstr>Project Budget</vt:lpstr>
      <vt:lpstr>MWBE/ Disadvantaged Businesses</vt:lpstr>
      <vt:lpstr>PRC  Question – 1</vt:lpstr>
      <vt:lpstr>PRC  Question – 1 </vt:lpstr>
      <vt:lpstr>PRC  Question - 2</vt:lpstr>
      <vt:lpstr>Project Schedule – GC/CM Selection </vt:lpstr>
      <vt:lpstr>Project Schedule – Design Schedule </vt:lpstr>
      <vt:lpstr>PRC  Question - 3</vt:lpstr>
      <vt:lpstr>Management Plan</vt:lpstr>
      <vt:lpstr>PRC  Question - 4</vt:lpstr>
      <vt:lpstr>PRC  Question - 4</vt:lpstr>
      <vt:lpstr>WWU Major Projects Construction History 2011-2018</vt:lpstr>
      <vt:lpstr>PRC  Question - 5</vt:lpstr>
      <vt:lpstr>PRC  Question - 5</vt:lpstr>
      <vt:lpstr>PRC  Question - 6</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Residence Hall Project</dc:title>
  <dc:creator>Robynne Parkinson</dc:creator>
  <cp:lastModifiedBy>Mark Nicasio</cp:lastModifiedBy>
  <cp:revision>53</cp:revision>
  <cp:lastPrinted>2018-07-26T00:32:27Z</cp:lastPrinted>
  <dcterms:created xsi:type="dcterms:W3CDTF">2018-07-16T18:02:12Z</dcterms:created>
  <dcterms:modified xsi:type="dcterms:W3CDTF">2018-07-26T00:40:17Z</dcterms:modified>
</cp:coreProperties>
</file>