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309" r:id="rId4"/>
    <p:sldId id="320" r:id="rId5"/>
    <p:sldId id="319" r:id="rId6"/>
    <p:sldId id="322" r:id="rId7"/>
    <p:sldId id="318" r:id="rId8"/>
    <p:sldId id="321" r:id="rId9"/>
    <p:sldId id="323" r:id="rId10"/>
    <p:sldId id="311" r:id="rId11"/>
    <p:sldId id="312" r:id="rId12"/>
    <p:sldId id="313" r:id="rId13"/>
    <p:sldId id="314" r:id="rId14"/>
    <p:sldId id="315" r:id="rId15"/>
    <p:sldId id="316" r:id="rId16"/>
    <p:sldId id="317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984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e Kuykendall" initials="DK" lastIdx="10" clrIdx="0">
    <p:extLst>
      <p:ext uri="{19B8F6BF-5375-455C-9EA6-DF929625EA0E}">
        <p15:presenceInfo xmlns:p15="http://schemas.microsoft.com/office/powerpoint/2012/main" userId="S-1-5-21-293830879-3831868625-1384022062-1152" providerId="AD"/>
      </p:ext>
    </p:extLst>
  </p:cmAuthor>
  <p:cmAuthor id="2" name="Melanie Strey" initials="MS" lastIdx="12" clrIdx="1">
    <p:extLst>
      <p:ext uri="{19B8F6BF-5375-455C-9EA6-DF929625EA0E}">
        <p15:presenceInfo xmlns:p15="http://schemas.microsoft.com/office/powerpoint/2012/main" userId="S-1-5-21-293830879-3831868625-1384022062-1168" providerId="AD"/>
      </p:ext>
    </p:extLst>
  </p:cmAuthor>
  <p:cmAuthor id="3" name="BUCH" initials="B" lastIdx="1" clrIdx="2">
    <p:extLst>
      <p:ext uri="{19B8F6BF-5375-455C-9EA6-DF929625EA0E}">
        <p15:presenceInfo xmlns:p15="http://schemas.microsoft.com/office/powerpoint/2012/main" userId="B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909" autoAdjust="0"/>
  </p:normalViewPr>
  <p:slideViewPr>
    <p:cSldViewPr snapToGrid="0">
      <p:cViewPr varScale="1">
        <p:scale>
          <a:sx n="81" d="100"/>
          <a:sy n="81" d="100"/>
        </p:scale>
        <p:origin x="120" y="168"/>
      </p:cViewPr>
      <p:guideLst>
        <p:guide orient="horz" pos="3936"/>
        <p:guide pos="984"/>
        <p:guide orient="horz" pos="672"/>
      </p:guideLst>
    </p:cSldViewPr>
  </p:slideViewPr>
  <p:outlineViewPr>
    <p:cViewPr>
      <p:scale>
        <a:sx n="33" d="100"/>
        <a:sy n="33" d="100"/>
      </p:scale>
      <p:origin x="0" y="-12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778" y="6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9FD2-7A7E-42C1-A707-26A390C890F3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B95C7-38B0-4EA6-9DDF-23453FF80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2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Wade</a:t>
            </a:r>
            <a:r>
              <a:rPr lang="en-US" baseline="0" dirty="0" smtClean="0"/>
              <a:t> – Agenda (30 sec)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7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Wade – describe</a:t>
            </a:r>
            <a:r>
              <a:rPr lang="en-US" baseline="0" dirty="0" smtClean="0"/>
              <a:t> Wa-Hi scope of work (1 min)</a:t>
            </a:r>
          </a:p>
          <a:p>
            <a:r>
              <a:rPr lang="en-US" baseline="0" dirty="0" smtClean="0"/>
              <a:t>Contingency 10% (min 5%)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7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Wade – describe why GC/CM – 1 min</a:t>
            </a:r>
          </a:p>
          <a:p>
            <a:r>
              <a:rPr lang="en-US" dirty="0" smtClean="0"/>
              <a:t>39.10.340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2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Wade – introduce differences between Wash</a:t>
            </a:r>
            <a:r>
              <a:rPr lang="en-US" baseline="0" dirty="0" smtClean="0"/>
              <a:t> GC/CM and Oregon CMGC – 2 minutes</a:t>
            </a:r>
          </a:p>
          <a:p>
            <a:r>
              <a:rPr lang="en-US" baseline="0" dirty="0" smtClean="0"/>
              <a:t>Wade – provide short background – 1 min</a:t>
            </a:r>
          </a:p>
          <a:p>
            <a:r>
              <a:rPr lang="en-US" baseline="0" dirty="0" smtClean="0"/>
              <a:t>Kevin – short background – 1 min</a:t>
            </a:r>
          </a:p>
          <a:p>
            <a:r>
              <a:rPr lang="en-US" baseline="0" dirty="0" smtClean="0"/>
              <a:t>Ed – short background – 1 min</a:t>
            </a:r>
          </a:p>
          <a:p>
            <a:r>
              <a:rPr lang="en-US" baseline="0" dirty="0" smtClean="0"/>
              <a:t>Dave – short background – 1 min</a:t>
            </a:r>
          </a:p>
          <a:p>
            <a:r>
              <a:rPr lang="en-US" baseline="0" dirty="0" smtClean="0"/>
              <a:t>Heath – short background – 1 min</a:t>
            </a:r>
          </a:p>
          <a:p>
            <a:r>
              <a:rPr lang="en-US" baseline="0" dirty="0" smtClean="0"/>
              <a:t>Heath – describe Perkins Coie and GC role</a:t>
            </a:r>
          </a:p>
          <a:p>
            <a:r>
              <a:rPr lang="en-US" baseline="0" dirty="0" smtClean="0"/>
              <a:t>Wade – RFP eval considerations 30 sec.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0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Heath and</a:t>
            </a:r>
            <a:r>
              <a:rPr lang="en-US" baseline="0" dirty="0" smtClean="0"/>
              <a:t> Ed (tag team discussion) </a:t>
            </a:r>
            <a:r>
              <a:rPr lang="en-US" dirty="0" smtClean="0"/>
              <a:t>– Discuss</a:t>
            </a:r>
            <a:r>
              <a:rPr lang="en-US" baseline="0" dirty="0" smtClean="0"/>
              <a:t> proactive steps – 1-2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 – Quick</a:t>
            </a:r>
            <a:r>
              <a:rPr lang="en-US" baseline="0" dirty="0" smtClean="0"/>
              <a:t> overview of Site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6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Wade – thank panel and ask for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6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r>
              <a:rPr lang="en-US" baseline="0" dirty="0" smtClean="0"/>
              <a:t> w/ diagrams to use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95C7-38B0-4EA6-9DDF-23453FF80E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61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4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8167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40840"/>
            <a:ext cx="9867900" cy="460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74198"/>
            <a:ext cx="9867900" cy="510276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75CB-8484-4116-92EB-3963A5A4EF7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" y="6005546"/>
            <a:ext cx="1203029" cy="250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5" y="4910731"/>
            <a:ext cx="856488" cy="859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32247" r="12307" b="35869"/>
          <a:stretch/>
        </p:blipFill>
        <p:spPr>
          <a:xfrm>
            <a:off x="157958" y="6418263"/>
            <a:ext cx="1219702" cy="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2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EE0B-5E6D-4495-BE7E-E63E006E0F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75CB-8484-4116-92EB-3963A5A4E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7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12941" r="-73" b="31242"/>
          <a:stretch/>
        </p:blipFill>
        <p:spPr>
          <a:xfrm>
            <a:off x="0" y="0"/>
            <a:ext cx="12192000" cy="3827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83F22-AFC2-46A2-B7A2-A9E24D2F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75253"/>
            <a:ext cx="12192000" cy="873147"/>
          </a:xfrm>
        </p:spPr>
        <p:txBody>
          <a:bodyPr anchor="t">
            <a:noAutofit/>
          </a:bodyPr>
          <a:lstStyle/>
          <a:p>
            <a:r>
              <a:rPr lang="en-US" dirty="0" smtClean="0"/>
              <a:t>Walla Walla High School Renovation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9" y="4222291"/>
            <a:ext cx="2172162" cy="4529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3570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Capital Projects Advisory Review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Board – Project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Review Committee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Meeting –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November 29, 2018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32247" r="12307" b="35869"/>
          <a:stretch/>
        </p:blipFill>
        <p:spPr>
          <a:xfrm>
            <a:off x="1713998" y="4127500"/>
            <a:ext cx="2935704" cy="585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40" y="3375643"/>
            <a:ext cx="1992519" cy="19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Existing Buildings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/>
          <a:stretch/>
        </p:blipFill>
        <p:spPr>
          <a:xfrm>
            <a:off x="1562100" y="1066800"/>
            <a:ext cx="7223312" cy="5181600"/>
          </a:xfrm>
        </p:spPr>
      </p:pic>
    </p:spTree>
    <p:extLst>
      <p:ext uri="{BB962C8B-B14F-4D97-AF65-F5344CB8AC3E}">
        <p14:creationId xmlns:p14="http://schemas.microsoft.com/office/powerpoint/2010/main" val="7482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Vehicular Circulation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>
          <a:xfrm>
            <a:off x="1562100" y="1075764"/>
            <a:ext cx="7223311" cy="5172635"/>
          </a:xfrm>
        </p:spPr>
      </p:pic>
    </p:spTree>
    <p:extLst>
      <p:ext uri="{BB962C8B-B14F-4D97-AF65-F5344CB8AC3E}">
        <p14:creationId xmlns:p14="http://schemas.microsoft.com/office/powerpoint/2010/main" val="7834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Parking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/>
          <a:stretch/>
        </p:blipFill>
        <p:spPr>
          <a:xfrm>
            <a:off x="1562100" y="1066800"/>
            <a:ext cx="7223311" cy="5181599"/>
          </a:xfrm>
        </p:spPr>
      </p:pic>
    </p:spTree>
    <p:extLst>
      <p:ext uri="{BB962C8B-B14F-4D97-AF65-F5344CB8AC3E}">
        <p14:creationId xmlns:p14="http://schemas.microsoft.com/office/powerpoint/2010/main" val="33259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240840"/>
            <a:ext cx="10550929" cy="424178"/>
          </a:xfrm>
        </p:spPr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Athletics, Recreation, CTE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>
          <a:xfrm>
            <a:off x="1562100" y="1075765"/>
            <a:ext cx="7223311" cy="5172634"/>
          </a:xfrm>
        </p:spPr>
      </p:pic>
    </p:spTree>
    <p:extLst>
      <p:ext uri="{BB962C8B-B14F-4D97-AF65-F5344CB8AC3E}">
        <p14:creationId xmlns:p14="http://schemas.microsoft.com/office/powerpoint/2010/main" val="35149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Environmental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>
          <a:xfrm>
            <a:off x="1562100" y="1075765"/>
            <a:ext cx="7223311" cy="5172634"/>
          </a:xfrm>
        </p:spPr>
      </p:pic>
    </p:spTree>
    <p:extLst>
      <p:ext uri="{BB962C8B-B14F-4D97-AF65-F5344CB8AC3E}">
        <p14:creationId xmlns:p14="http://schemas.microsoft.com/office/powerpoint/2010/main" val="16025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Slopes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/>
          <a:stretch/>
        </p:blipFill>
        <p:spPr>
          <a:xfrm>
            <a:off x="1562100" y="1066800"/>
            <a:ext cx="7223310" cy="5181599"/>
          </a:xfrm>
        </p:spPr>
      </p:pic>
    </p:spTree>
    <p:extLst>
      <p:ext uri="{BB962C8B-B14F-4D97-AF65-F5344CB8AC3E}">
        <p14:creationId xmlns:p14="http://schemas.microsoft.com/office/powerpoint/2010/main" val="11767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Construction Influences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/>
          <a:stretch/>
        </p:blipFill>
        <p:spPr>
          <a:xfrm>
            <a:off x="1562100" y="1066800"/>
            <a:ext cx="7223310" cy="5181598"/>
          </a:xfrm>
        </p:spPr>
      </p:pic>
    </p:spTree>
    <p:extLst>
      <p:ext uri="{BB962C8B-B14F-4D97-AF65-F5344CB8AC3E}">
        <p14:creationId xmlns:p14="http://schemas.microsoft.com/office/powerpoint/2010/main" val="3759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133" y="1172718"/>
            <a:ext cx="4499264" cy="5102765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Wa-Hi Scope of Work</a:t>
            </a:r>
          </a:p>
          <a:p>
            <a:r>
              <a:rPr lang="en-US" sz="3200" dirty="0"/>
              <a:t>Why GC/CM?</a:t>
            </a:r>
          </a:p>
          <a:p>
            <a:r>
              <a:rPr lang="en-US" sz="3200" dirty="0" smtClean="0"/>
              <a:t>Understanding </a:t>
            </a:r>
            <a:r>
              <a:rPr lang="en-US" sz="3200" dirty="0"/>
              <a:t>of Washington GC/CM Process </a:t>
            </a:r>
            <a:endParaRPr lang="en-US" sz="3200" dirty="0" smtClean="0"/>
          </a:p>
          <a:p>
            <a:r>
              <a:rPr lang="en-US" sz="3200" dirty="0" smtClean="0"/>
              <a:t>Project </a:t>
            </a:r>
            <a:r>
              <a:rPr lang="en-US" sz="3200" dirty="0"/>
              <a:t>Team </a:t>
            </a:r>
            <a:r>
              <a:rPr lang="en-US" sz="3200" dirty="0" smtClean="0"/>
              <a:t>Qualifications</a:t>
            </a:r>
          </a:p>
          <a:p>
            <a:r>
              <a:rPr lang="en-US" sz="3200" dirty="0" smtClean="0"/>
              <a:t>Unique Site Constraints</a:t>
            </a:r>
          </a:p>
          <a:p>
            <a:pPr lvl="0"/>
            <a:r>
              <a:rPr lang="en-US" sz="3200" dirty="0" smtClean="0"/>
              <a:t>Q&amp;A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7" y="1291471"/>
            <a:ext cx="6140427" cy="40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1074198"/>
            <a:ext cx="10368049" cy="5102765"/>
          </a:xfrm>
        </p:spPr>
        <p:txBody>
          <a:bodyPr/>
          <a:lstStyle/>
          <a:p>
            <a:r>
              <a:rPr lang="en-US" dirty="0" smtClean="0"/>
              <a:t>Major renovation of Walla Walla High School campus (230,000 SF) constructed in 1963 with additions in 1984 and 1990</a:t>
            </a:r>
          </a:p>
          <a:p>
            <a:r>
              <a:rPr lang="en-US" dirty="0" smtClean="0"/>
              <a:t>$77.25M budget; $56.2M estimated construction cost</a:t>
            </a:r>
          </a:p>
          <a:p>
            <a:r>
              <a:rPr lang="en-US" dirty="0" smtClean="0"/>
              <a:t>Renovate all 1963-era classrooms, commons, kitchen, original gym</a:t>
            </a:r>
          </a:p>
          <a:p>
            <a:r>
              <a:rPr lang="en-US" dirty="0" smtClean="0"/>
              <a:t>Replace original HVAC system/energy efficiency upgrades, safety and security, life-safety, ADA</a:t>
            </a:r>
          </a:p>
          <a:p>
            <a:r>
              <a:rPr lang="en-US" dirty="0" smtClean="0"/>
              <a:t>New science wing to match existing campus architecture</a:t>
            </a:r>
          </a:p>
          <a:p>
            <a:r>
              <a:rPr lang="en-US" dirty="0" smtClean="0"/>
              <a:t>Additional classrooms for culinary arts and CTE</a:t>
            </a:r>
          </a:p>
          <a:p>
            <a:r>
              <a:rPr lang="en-US" dirty="0" smtClean="0"/>
              <a:t>Remove portables; improve traffic flow, parking, and service area</a:t>
            </a:r>
          </a:p>
          <a:p>
            <a:r>
              <a:rPr lang="en-US" dirty="0" smtClean="0"/>
              <a:t>Science building construction: Dec 2019-Aug 2020</a:t>
            </a:r>
          </a:p>
          <a:p>
            <a:r>
              <a:rPr lang="en-US" dirty="0" smtClean="0"/>
              <a:t>Main renovation: Sep 2020-Dec 2022</a:t>
            </a:r>
          </a:p>
        </p:txBody>
      </p:sp>
    </p:spTree>
    <p:extLst>
      <p:ext uri="{BB962C8B-B14F-4D97-AF65-F5344CB8AC3E}">
        <p14:creationId xmlns:p14="http://schemas.microsoft.com/office/powerpoint/2010/main" val="20013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GC/CM?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1074198"/>
            <a:ext cx="10104417" cy="5528483"/>
          </a:xfrm>
        </p:spPr>
        <p:txBody>
          <a:bodyPr/>
          <a:lstStyle/>
          <a:p>
            <a:r>
              <a:rPr lang="en-US" sz="2200" dirty="0" smtClean="0"/>
              <a:t>Wa-Hi is an open (e.g. California-style) campus with 1,800 students and staff. </a:t>
            </a:r>
            <a:br>
              <a:rPr lang="en-US" sz="2200" dirty="0" smtClean="0"/>
            </a:br>
            <a:r>
              <a:rPr lang="en-US" sz="2200" dirty="0" smtClean="0"/>
              <a:t>Must remain fully operational throughout construction process</a:t>
            </a:r>
          </a:p>
          <a:p>
            <a:r>
              <a:rPr lang="en-US" sz="2200" dirty="0" smtClean="0"/>
              <a:t>Community driven bond to renovate rather than replace infrastructure, </a:t>
            </a:r>
            <a:r>
              <a:rPr lang="en-US" sz="2200" dirty="0"/>
              <a:t>while </a:t>
            </a:r>
            <a:r>
              <a:rPr lang="en-US" sz="2200" dirty="0" smtClean="0"/>
              <a:t>preserving </a:t>
            </a:r>
            <a:r>
              <a:rPr lang="en-US" sz="2200" dirty="0"/>
              <a:t>nostalgic facade and campus frontage</a:t>
            </a:r>
            <a:endParaRPr lang="en-US" sz="2200" dirty="0" smtClean="0"/>
          </a:p>
          <a:p>
            <a:r>
              <a:rPr lang="en-US" sz="2200" dirty="0" smtClean="0"/>
              <a:t>Results in extensive phasing and multiple moves of every student/staff/facility, including many sensitive student populations/programs (e.g. medically fragile, performing arts, CTE)  </a:t>
            </a:r>
          </a:p>
          <a:p>
            <a:r>
              <a:rPr lang="en-US" sz="2200" dirty="0" smtClean="0"/>
              <a:t>Coordination of mechanical/electrical replacement and life-safety upgrades during occupancy</a:t>
            </a:r>
          </a:p>
          <a:p>
            <a:r>
              <a:rPr lang="en-US" sz="2200" dirty="0" smtClean="0"/>
              <a:t>Involvement of the GC/CM during design stage will be critical to project success</a:t>
            </a:r>
          </a:p>
          <a:p>
            <a:r>
              <a:rPr lang="en-US" sz="2200" dirty="0" smtClean="0"/>
              <a:t>A complex and technical site with extensive environmental Issues</a:t>
            </a:r>
          </a:p>
          <a:p>
            <a:pPr lvl="1"/>
            <a:r>
              <a:rPr lang="en-US" sz="2000" dirty="0" smtClean="0"/>
              <a:t>WDFW/Tribal recognized “high-priority” spawning ground, Yellow Hawk Creek winds through entire campus</a:t>
            </a:r>
          </a:p>
          <a:p>
            <a:pPr lvl="1"/>
            <a:r>
              <a:rPr lang="en-US" sz="2000" dirty="0" smtClean="0"/>
              <a:t>Soils likely to require specialized deep foundation systems</a:t>
            </a:r>
          </a:p>
          <a:p>
            <a:pPr lvl="1"/>
            <a:r>
              <a:rPr lang="en-US" sz="2000" dirty="0" smtClean="0"/>
              <a:t>Parking and traffic improvements performed within tight confines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6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of Washington GC/CM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1074198"/>
            <a:ext cx="10332721" cy="5102765"/>
          </a:xfrm>
        </p:spPr>
        <p:txBody>
          <a:bodyPr/>
          <a:lstStyle/>
          <a:p>
            <a:r>
              <a:rPr lang="en-US" dirty="0" smtClean="0"/>
              <a:t>We recognize and are well versed in the statutory and programmatic differences between</a:t>
            </a:r>
            <a:r>
              <a:rPr lang="en-US" dirty="0"/>
              <a:t> </a:t>
            </a:r>
            <a:r>
              <a:rPr lang="en-US" dirty="0" smtClean="0"/>
              <a:t>Washington GC/CM and Oregon CM/GC</a:t>
            </a:r>
          </a:p>
          <a:p>
            <a:r>
              <a:rPr lang="en-US" dirty="0" smtClean="0"/>
              <a:t>Team has worked to build understanding of Washington process through research, strategic selection of team members</a:t>
            </a:r>
          </a:p>
          <a:p>
            <a:pPr lvl="1"/>
            <a:r>
              <a:rPr lang="en-US" dirty="0" smtClean="0"/>
              <a:t>Walla Walla Superintendent Wade Smith</a:t>
            </a:r>
          </a:p>
          <a:p>
            <a:pPr lvl="1"/>
            <a:r>
              <a:rPr lang="en-US" dirty="0" smtClean="0"/>
              <a:t>Walla Walla Facilities Director Michael Kay</a:t>
            </a:r>
          </a:p>
          <a:p>
            <a:pPr lvl="1"/>
            <a:r>
              <a:rPr lang="en-US" dirty="0"/>
              <a:t>GC/CM Advisor – Ed Champagne</a:t>
            </a:r>
          </a:p>
          <a:p>
            <a:pPr lvl="1"/>
            <a:r>
              <a:rPr lang="en-US" dirty="0" smtClean="0"/>
              <a:t>Design Team – Architects West</a:t>
            </a:r>
          </a:p>
          <a:p>
            <a:pPr lvl="1"/>
            <a:r>
              <a:rPr lang="en-US" dirty="0" smtClean="0"/>
              <a:t>Wenaha </a:t>
            </a:r>
            <a:r>
              <a:rPr lang="en-US" dirty="0"/>
              <a:t>Group – extensive CMGC experience</a:t>
            </a:r>
          </a:p>
          <a:p>
            <a:pPr lvl="2"/>
            <a:r>
              <a:rPr lang="en-US" dirty="0"/>
              <a:t>Dave Fishel, Vice President</a:t>
            </a:r>
          </a:p>
          <a:p>
            <a:pPr lvl="2"/>
            <a:r>
              <a:rPr lang="en-US" dirty="0"/>
              <a:t>Heath Gardner, Senior Project Manager </a:t>
            </a:r>
            <a:endParaRPr lang="en-US" dirty="0" smtClean="0"/>
          </a:p>
          <a:p>
            <a:pPr lvl="1"/>
            <a:r>
              <a:rPr lang="en-US" dirty="0" smtClean="0"/>
              <a:t>Legal Council – Perkins Coie</a:t>
            </a:r>
          </a:p>
          <a:p>
            <a:pPr lvl="1"/>
            <a:r>
              <a:rPr lang="en-US" dirty="0" smtClean="0"/>
              <a:t>Evaluation considerations and intentional </a:t>
            </a:r>
            <a:r>
              <a:rPr lang="en-US" dirty="0"/>
              <a:t>w</a:t>
            </a:r>
            <a:r>
              <a:rPr lang="en-US" dirty="0" smtClean="0"/>
              <a:t>eighting </a:t>
            </a:r>
            <a:r>
              <a:rPr lang="en-US" dirty="0"/>
              <a:t>of </a:t>
            </a:r>
            <a:r>
              <a:rPr lang="en-US" dirty="0" smtClean="0"/>
              <a:t>GC/CM’s personnel experience with the delivery model</a:t>
            </a:r>
          </a:p>
        </p:txBody>
      </p:sp>
    </p:spTree>
    <p:extLst>
      <p:ext uri="{BB962C8B-B14F-4D97-AF65-F5344CB8AC3E}">
        <p14:creationId xmlns:p14="http://schemas.microsoft.com/office/powerpoint/2010/main" val="19768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of Washington GC/CM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74198"/>
            <a:ext cx="9867900" cy="5445355"/>
          </a:xfrm>
        </p:spPr>
        <p:txBody>
          <a:bodyPr/>
          <a:lstStyle/>
          <a:p>
            <a:r>
              <a:rPr lang="en-US" dirty="0" smtClean="0"/>
              <a:t>Proactive steps to address differences in Washington method:</a:t>
            </a:r>
          </a:p>
          <a:p>
            <a:pPr lvl="1"/>
            <a:r>
              <a:rPr lang="en-US" sz="2200" dirty="0" smtClean="0"/>
              <a:t>Early creation of RFP, RFFP, GC/CM cost matrix and A133 contract with legal review/guidance from Perkins Coie</a:t>
            </a:r>
          </a:p>
          <a:p>
            <a:pPr lvl="1"/>
            <a:r>
              <a:rPr lang="en-US" sz="2200" dirty="0" smtClean="0"/>
              <a:t>Clearly defined evaluation/protest criteria, including proposer’s qualifications and accident prevention program submission</a:t>
            </a:r>
          </a:p>
          <a:p>
            <a:pPr lvl="1"/>
            <a:r>
              <a:rPr lang="en-US" sz="2200" dirty="0" smtClean="0"/>
              <a:t>Detailed procurement schedule, including public opening of sealed bids from finalists with fixed fee percentage of estimated MACC/fixed general condition fees, in addition to releasing scoring results based on advertised criteria</a:t>
            </a:r>
          </a:p>
          <a:p>
            <a:pPr lvl="1"/>
            <a:r>
              <a:rPr lang="en-US" sz="2200" dirty="0" smtClean="0"/>
              <a:t>Working with selected GC/CM to plan formal subcontractor bidding &amp; ensuring bid packages are prepared appropriately</a:t>
            </a:r>
          </a:p>
          <a:p>
            <a:pPr lvl="1"/>
            <a:r>
              <a:rPr lang="en-US" sz="2200" dirty="0" smtClean="0"/>
              <a:t>Working with selected GC/CM to ensure subs bidding work over $300,000 post bid bond and awarded subs provide performance and payment bonds</a:t>
            </a:r>
          </a:p>
          <a:p>
            <a:pPr lvl="1"/>
            <a:r>
              <a:rPr lang="en-US" sz="2200" dirty="0" smtClean="0"/>
              <a:t>Superintendent, senior project manager, and key team members will attend AGC GC/CM training on Jan 31 and Feb 1, 2019 for continuing education </a:t>
            </a:r>
            <a:br>
              <a:rPr lang="en-US" sz="2200" dirty="0" smtClean="0"/>
            </a:br>
            <a:r>
              <a:rPr lang="en-US" sz="2200" dirty="0" smtClean="0"/>
              <a:t>(best practices from </a:t>
            </a:r>
            <a:r>
              <a:rPr lang="en-US" sz="2200" dirty="0"/>
              <a:t>industry </a:t>
            </a:r>
            <a:r>
              <a:rPr lang="en-US" sz="2200" dirty="0" smtClean="0"/>
              <a:t>practitioners)</a:t>
            </a:r>
          </a:p>
        </p:txBody>
      </p:sp>
    </p:spTree>
    <p:extLst>
      <p:ext uri="{BB962C8B-B14F-4D97-AF65-F5344CB8AC3E}">
        <p14:creationId xmlns:p14="http://schemas.microsoft.com/office/powerpoint/2010/main" val="471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GC/CM</a:t>
            </a:r>
            <a:r>
              <a:rPr lang="en-US" dirty="0" smtClean="0"/>
              <a:t>? Site Constraints – Cumulative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/>
          <a:stretch/>
        </p:blipFill>
        <p:spPr>
          <a:xfrm>
            <a:off x="1562100" y="1066800"/>
            <a:ext cx="7223309" cy="518159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32" y="1066800"/>
            <a:ext cx="3011305" cy="2385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42832" y="3472933"/>
            <a:ext cx="195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Yellow Hawk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369" y="2998795"/>
            <a:ext cx="86452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Right Project (</a:t>
            </a:r>
            <a:r>
              <a:rPr lang="en-US" sz="2400" b="1" dirty="0" err="1" smtClean="0"/>
              <a:t>RCW</a:t>
            </a:r>
            <a:r>
              <a:rPr lang="en-US" sz="2400" b="1" dirty="0" smtClean="0"/>
              <a:t> 39.10.340)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Complex phasing and coordination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Occupied facility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Early onboarding of GC/CM critical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Complex environment (</a:t>
            </a:r>
            <a:r>
              <a:rPr lang="en-US" sz="2000" dirty="0" err="1" smtClean="0"/>
              <a:t>Yellowhawk</a:t>
            </a:r>
            <a:r>
              <a:rPr lang="en-US" sz="2000" dirty="0" smtClean="0"/>
              <a:t> Creek)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Right Project Team (</a:t>
            </a:r>
            <a:r>
              <a:rPr lang="en-US" sz="2400" b="1" dirty="0" err="1" smtClean="0"/>
              <a:t>RCW</a:t>
            </a:r>
            <a:r>
              <a:rPr lang="en-US" sz="2400" b="1" dirty="0" smtClean="0"/>
              <a:t> 39.10.280)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Experienced Superintendent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Experienced GC/CM Advisor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Experienced Architect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CM/GC Experienced Project Manager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Anticipated Experienced GC/CM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11677" r="-187" b="16840"/>
          <a:stretch/>
        </p:blipFill>
        <p:spPr>
          <a:xfrm>
            <a:off x="0" y="0"/>
            <a:ext cx="12191999" cy="2731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92" y="6022123"/>
            <a:ext cx="2172162" cy="452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32247" r="12307" b="35869"/>
          <a:stretch/>
        </p:blipFill>
        <p:spPr>
          <a:xfrm>
            <a:off x="6199600" y="4954373"/>
            <a:ext cx="4019967" cy="802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68" y="2971344"/>
            <a:ext cx="1734165" cy="174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6110" y="3486121"/>
            <a:ext cx="3443782" cy="9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Documents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GC/CM? Site Constraints – Existing </a:t>
            </a:r>
            <a:r>
              <a:rPr lang="en-US" dirty="0" smtClean="0"/>
              <a:t>Buildings</a:t>
            </a:r>
          </a:p>
          <a:p>
            <a:r>
              <a:rPr lang="en-US" dirty="0"/>
              <a:t>Why GC/CM? Site Constraints – Vehicular </a:t>
            </a:r>
            <a:r>
              <a:rPr lang="en-US" dirty="0" smtClean="0"/>
              <a:t>Circulation</a:t>
            </a:r>
          </a:p>
          <a:p>
            <a:r>
              <a:rPr lang="en-US" dirty="0"/>
              <a:t>Why GC/CM? Site Constraints – </a:t>
            </a:r>
            <a:r>
              <a:rPr lang="en-US" dirty="0" smtClean="0"/>
              <a:t>Parking</a:t>
            </a:r>
          </a:p>
          <a:p>
            <a:r>
              <a:rPr lang="en-US" dirty="0"/>
              <a:t>Why GC/CM? Site Constraints – Athletics, Recreation, </a:t>
            </a:r>
            <a:r>
              <a:rPr lang="en-US" dirty="0" err="1" smtClean="0"/>
              <a:t>CTE</a:t>
            </a:r>
            <a:endParaRPr lang="en-US" dirty="0" smtClean="0"/>
          </a:p>
          <a:p>
            <a:r>
              <a:rPr lang="en-US" dirty="0"/>
              <a:t>Why GC/CM? Site Constraints – </a:t>
            </a:r>
            <a:r>
              <a:rPr lang="en-US" dirty="0" smtClean="0"/>
              <a:t>Environmental</a:t>
            </a:r>
          </a:p>
          <a:p>
            <a:r>
              <a:rPr lang="en-US" dirty="0"/>
              <a:t>Why GC/CM? Site Constraints – Slopes</a:t>
            </a:r>
            <a:endParaRPr lang="en-US" dirty="0" smtClean="0"/>
          </a:p>
          <a:p>
            <a:r>
              <a:rPr lang="en-US" dirty="0"/>
              <a:t>Why GC/CM? Site Constraints – Construction Influences</a:t>
            </a:r>
          </a:p>
        </p:txBody>
      </p:sp>
    </p:spTree>
    <p:extLst>
      <p:ext uri="{BB962C8B-B14F-4D97-AF65-F5344CB8AC3E}">
        <p14:creationId xmlns:p14="http://schemas.microsoft.com/office/powerpoint/2010/main" val="3945800236"/>
      </p:ext>
    </p:extLst>
  </p:cSld>
  <p:clrMapOvr>
    <a:masterClrMapping/>
  </p:clrMapOvr>
</p:sld>
</file>

<file path=ppt/theme/theme1.xml><?xml version="1.0" encoding="utf-8"?>
<a:theme xmlns:a="http://schemas.openxmlformats.org/drawingml/2006/main" name="Corvalli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vallis Template" id="{D4DC0A65-56C7-4A0D-9820-E61ACBF2D1C2}" vid="{9909ED36-7A05-4504-86D9-29C1FCB091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Corvallis Template</Template>
  <TotalTime>5589</TotalTime>
  <Words>713</Words>
  <Application>Microsoft Office PowerPoint</Application>
  <PresentationFormat>Widescreen</PresentationFormat>
  <Paragraphs>102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Corvallis Template</vt:lpstr>
      <vt:lpstr>Walla Walla High School Renovation</vt:lpstr>
      <vt:lpstr>Agenda</vt:lpstr>
      <vt:lpstr>Scope of Work</vt:lpstr>
      <vt:lpstr>Why GC/CM?</vt:lpstr>
      <vt:lpstr>Understanding of Washington GC/CM Process</vt:lpstr>
      <vt:lpstr>Understanding of Washington GC/CM Process</vt:lpstr>
      <vt:lpstr>Why GC/CM? Site Constraints – Cumulative</vt:lpstr>
      <vt:lpstr>PowerPoint Presentation</vt:lpstr>
      <vt:lpstr>Supplementary Documents</vt:lpstr>
      <vt:lpstr>Why GC/CM? Site Constraints – Existing Buildings</vt:lpstr>
      <vt:lpstr>Why GC/CM? Site Constraints – Vehicular Circulation</vt:lpstr>
      <vt:lpstr>Why GC/CM? Site Constraints – Parking</vt:lpstr>
      <vt:lpstr>Why GC/CM? Site Constraints – Athletics, Recreation, CTE</vt:lpstr>
      <vt:lpstr>Why GC/CM? Site Constraints – Environmental</vt:lpstr>
      <vt:lpstr>Why GC/CM? Site Constraints – Slopes</vt:lpstr>
      <vt:lpstr>Why GC/CM? Site Constraints – Construction Influences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Kuykendall</dc:creator>
  <cp:lastModifiedBy>Wade Smith</cp:lastModifiedBy>
  <cp:revision>265</cp:revision>
  <cp:lastPrinted>2018-07-25T02:13:27Z</cp:lastPrinted>
  <dcterms:created xsi:type="dcterms:W3CDTF">2018-07-24T20:43:52Z</dcterms:created>
  <dcterms:modified xsi:type="dcterms:W3CDTF">2018-11-21T00:16:21Z</dcterms:modified>
</cp:coreProperties>
</file>