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4"/>
  </p:notesMasterIdLst>
  <p:sldIdLst>
    <p:sldId id="256" r:id="rId5"/>
    <p:sldId id="262" r:id="rId6"/>
    <p:sldId id="263" r:id="rId7"/>
    <p:sldId id="264" r:id="rId8"/>
    <p:sldId id="271" r:id="rId9"/>
    <p:sldId id="273" r:id="rId10"/>
    <p:sldId id="265" r:id="rId11"/>
    <p:sldId id="266" r:id="rId12"/>
    <p:sldId id="268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ent, Linda (DES)" initials="KL(" lastIdx="3" clrIdx="0">
    <p:extLst>
      <p:ext uri="{19B8F6BF-5375-455C-9EA6-DF929625EA0E}">
        <p15:presenceInfo xmlns:p15="http://schemas.microsoft.com/office/powerpoint/2012/main" userId="S-1-5-21-188813579-2373590284-2322144608-249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FFFFFF"/>
    <a:srgbClr val="6DB33F"/>
    <a:srgbClr val="032B6D"/>
    <a:srgbClr val="ADA6B4"/>
    <a:srgbClr val="A4A3B7"/>
    <a:srgbClr val="021F4E"/>
    <a:srgbClr val="243962"/>
    <a:srgbClr val="28315E"/>
    <a:srgbClr val="055B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315" autoAdjust="0"/>
  </p:normalViewPr>
  <p:slideViewPr>
    <p:cSldViewPr>
      <p:cViewPr varScale="1">
        <p:scale>
          <a:sx n="63" d="100"/>
          <a:sy n="63" d="100"/>
        </p:scale>
        <p:origin x="1380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0" d="100"/>
        <a:sy n="14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D67C9FF-2B54-4C07-B3C3-EDA287113934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74044AF-7553-46AE-B87C-8FFA1139720E}">
      <dgm:prSet phldrT="[Text]"/>
      <dgm:spPr/>
      <dgm:t>
        <a:bodyPr/>
        <a:lstStyle/>
        <a:p>
          <a:r>
            <a:rPr lang="en-US" dirty="0" smtClean="0">
              <a:solidFill>
                <a:srgbClr val="FF0000"/>
              </a:solidFill>
            </a:rPr>
            <a:t> </a:t>
          </a:r>
          <a:r>
            <a:rPr lang="en-US" b="1" u="sng" dirty="0" smtClean="0">
              <a:solidFill>
                <a:schemeClr val="bg1"/>
              </a:solidFill>
            </a:rPr>
            <a:t>Current  Efforts</a:t>
          </a:r>
          <a:r>
            <a:rPr lang="en-US" b="1" u="none" dirty="0" smtClean="0">
              <a:solidFill>
                <a:schemeClr val="bg1"/>
              </a:solidFill>
            </a:rPr>
            <a:t>: </a:t>
          </a:r>
          <a:r>
            <a:rPr lang="en-US" dirty="0" smtClean="0"/>
            <a:t>Incorporate feedback, share a near final discussion draft of the rule externally before officially filing a proposed rule. </a:t>
          </a:r>
          <a:endParaRPr lang="en-US" dirty="0"/>
        </a:p>
      </dgm:t>
    </dgm:pt>
    <dgm:pt modelId="{F29A9D5D-DF89-4FF7-950C-64013EC33226}" type="parTrans" cxnId="{FA44B768-6890-4586-8893-A86186348402}">
      <dgm:prSet/>
      <dgm:spPr/>
      <dgm:t>
        <a:bodyPr/>
        <a:lstStyle/>
        <a:p>
          <a:endParaRPr lang="en-US"/>
        </a:p>
      </dgm:t>
    </dgm:pt>
    <dgm:pt modelId="{137D9538-6D20-440F-AD89-A33010CD7CAB}" type="sibTrans" cxnId="{FA44B768-6890-4586-8893-A86186348402}">
      <dgm:prSet/>
      <dgm:spPr>
        <a:solidFill>
          <a:srgbClr val="FFFF00"/>
        </a:solidFill>
      </dgm:spPr>
      <dgm:t>
        <a:bodyPr/>
        <a:lstStyle/>
        <a:p>
          <a:endParaRPr lang="en-US" dirty="0"/>
        </a:p>
      </dgm:t>
    </dgm:pt>
    <dgm:pt modelId="{84BE3F89-044E-4B8C-B608-A70BDEC57A33}">
      <dgm:prSet phldrT="[Text]"/>
      <dgm:spPr/>
      <dgm:t>
        <a:bodyPr/>
        <a:lstStyle/>
        <a:p>
          <a:r>
            <a:rPr lang="en-US" b="1" u="sng" dirty="0" smtClean="0">
              <a:solidFill>
                <a:schemeClr val="bg1"/>
              </a:solidFill>
            </a:rPr>
            <a:t>November</a:t>
          </a:r>
          <a:r>
            <a:rPr lang="en-US" b="1" dirty="0" smtClean="0">
              <a:solidFill>
                <a:schemeClr val="bg1"/>
              </a:solidFill>
            </a:rPr>
            <a:t>: </a:t>
          </a:r>
          <a:r>
            <a:rPr lang="en-US" dirty="0" smtClean="0"/>
            <a:t>Officially file proposed rule: Formal public comment period begins, including a public hearing. </a:t>
          </a:r>
          <a:endParaRPr lang="en-US" dirty="0"/>
        </a:p>
      </dgm:t>
    </dgm:pt>
    <dgm:pt modelId="{132033A4-5C2D-4BDA-AE06-9C0B58130E05}" type="parTrans" cxnId="{4F0631EA-AF06-40DD-8D8C-FDB8E545AB76}">
      <dgm:prSet/>
      <dgm:spPr/>
      <dgm:t>
        <a:bodyPr/>
        <a:lstStyle/>
        <a:p>
          <a:endParaRPr lang="en-US"/>
        </a:p>
      </dgm:t>
    </dgm:pt>
    <dgm:pt modelId="{D6ADB8D2-DCBE-4CB4-97F8-0C705D2EA183}" type="sibTrans" cxnId="{4F0631EA-AF06-40DD-8D8C-FDB8E545AB76}">
      <dgm:prSet/>
      <dgm:spPr>
        <a:solidFill>
          <a:srgbClr val="FFFF00"/>
        </a:solidFill>
      </dgm:spPr>
      <dgm:t>
        <a:bodyPr/>
        <a:lstStyle/>
        <a:p>
          <a:endParaRPr lang="en-US" dirty="0"/>
        </a:p>
      </dgm:t>
    </dgm:pt>
    <dgm:pt modelId="{E4D98AA2-2D6C-4D7A-9F29-AE542A1B22E7}">
      <dgm:prSet phldrT="[Text]"/>
      <dgm:spPr/>
      <dgm:t>
        <a:bodyPr/>
        <a:lstStyle/>
        <a:p>
          <a:r>
            <a:rPr lang="en-US" b="1" u="sng" dirty="0" smtClean="0"/>
            <a:t>November</a:t>
          </a:r>
          <a:r>
            <a:rPr lang="en-US" dirty="0" smtClean="0"/>
            <a:t>: Share a transcript of public hearing comments and our response to all comments before finalizing the parking rule.</a:t>
          </a:r>
          <a:endParaRPr lang="en-US" dirty="0"/>
        </a:p>
      </dgm:t>
    </dgm:pt>
    <dgm:pt modelId="{F649B72A-44BF-4BF0-BCD9-C664BCD825DD}" type="parTrans" cxnId="{0A72CADE-D9A3-4B42-92FE-4269D5D2AA16}">
      <dgm:prSet/>
      <dgm:spPr/>
      <dgm:t>
        <a:bodyPr/>
        <a:lstStyle/>
        <a:p>
          <a:endParaRPr lang="en-US"/>
        </a:p>
      </dgm:t>
    </dgm:pt>
    <dgm:pt modelId="{3E3B3633-D1E7-4029-A38F-59287EB3C7AF}" type="sibTrans" cxnId="{0A72CADE-D9A3-4B42-92FE-4269D5D2AA16}">
      <dgm:prSet/>
      <dgm:spPr/>
      <dgm:t>
        <a:bodyPr/>
        <a:lstStyle/>
        <a:p>
          <a:endParaRPr lang="en-US"/>
        </a:p>
      </dgm:t>
    </dgm:pt>
    <dgm:pt modelId="{87723CD9-A4CC-43FD-AAFC-4E9D7158066A}" type="pres">
      <dgm:prSet presAssocID="{2D67C9FF-2B54-4C07-B3C3-EDA287113934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8B6BADB-FADA-48C3-9E62-2712EC7AAA45}" type="pres">
      <dgm:prSet presAssocID="{2D67C9FF-2B54-4C07-B3C3-EDA287113934}" presName="dummyMaxCanvas" presStyleCnt="0">
        <dgm:presLayoutVars/>
      </dgm:prSet>
      <dgm:spPr/>
    </dgm:pt>
    <dgm:pt modelId="{F0C15B0E-C338-4644-AEA0-0AC1711509FE}" type="pres">
      <dgm:prSet presAssocID="{2D67C9FF-2B54-4C07-B3C3-EDA287113934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B9C39E6-4157-4004-B386-867CBF0D1C7B}" type="pres">
      <dgm:prSet presAssocID="{2D67C9FF-2B54-4C07-B3C3-EDA287113934}" presName="ThreeNodes_2" presStyleLbl="node1" presStyleIdx="1" presStyleCnt="3" custScaleX="10432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F524056-36B6-4198-A4BB-E8F78E0F2315}" type="pres">
      <dgm:prSet presAssocID="{2D67C9FF-2B54-4C07-B3C3-EDA287113934}" presName="ThreeNodes_3" presStyleLbl="node1" presStyleIdx="2" presStyleCnt="3" custScaleX="10222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F3248D2-7976-49E0-B981-E793B9481128}" type="pres">
      <dgm:prSet presAssocID="{2D67C9FF-2B54-4C07-B3C3-EDA287113934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8F3DD6D-880D-4A71-91BD-7B4D8A71DA31}" type="pres">
      <dgm:prSet presAssocID="{2D67C9FF-2B54-4C07-B3C3-EDA287113934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F40D54-E3B1-4B00-BE66-8DEEF4859F37}" type="pres">
      <dgm:prSet presAssocID="{2D67C9FF-2B54-4C07-B3C3-EDA287113934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1C22CC-2E4F-4D4A-8D34-209ACFF10FDA}" type="pres">
      <dgm:prSet presAssocID="{2D67C9FF-2B54-4C07-B3C3-EDA287113934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AC02E25-0752-4C13-AF24-0FF1485A0587}" type="pres">
      <dgm:prSet presAssocID="{2D67C9FF-2B54-4C07-B3C3-EDA287113934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F0631EA-AF06-40DD-8D8C-FDB8E545AB76}" srcId="{2D67C9FF-2B54-4C07-B3C3-EDA287113934}" destId="{84BE3F89-044E-4B8C-B608-A70BDEC57A33}" srcOrd="1" destOrd="0" parTransId="{132033A4-5C2D-4BDA-AE06-9C0B58130E05}" sibTransId="{D6ADB8D2-DCBE-4CB4-97F8-0C705D2EA183}"/>
    <dgm:cxn modelId="{B1F40BD2-9128-4C4E-BA81-1A70D2838567}" type="presOf" srcId="{E4D98AA2-2D6C-4D7A-9F29-AE542A1B22E7}" destId="{0AC02E25-0752-4C13-AF24-0FF1485A0587}" srcOrd="1" destOrd="0" presId="urn:microsoft.com/office/officeart/2005/8/layout/vProcess5"/>
    <dgm:cxn modelId="{FA6EDD78-F678-471F-8771-D93150EF9A03}" type="presOf" srcId="{074044AF-7553-46AE-B87C-8FFA1139720E}" destId="{F0C15B0E-C338-4644-AEA0-0AC1711509FE}" srcOrd="0" destOrd="0" presId="urn:microsoft.com/office/officeart/2005/8/layout/vProcess5"/>
    <dgm:cxn modelId="{0BA4BB20-E40A-48BA-8B33-D32AA9BCF820}" type="presOf" srcId="{84BE3F89-044E-4B8C-B608-A70BDEC57A33}" destId="{531C22CC-2E4F-4D4A-8D34-209ACFF10FDA}" srcOrd="1" destOrd="0" presId="urn:microsoft.com/office/officeart/2005/8/layout/vProcess5"/>
    <dgm:cxn modelId="{8E227122-BF08-434B-BDA5-01AC20FD460F}" type="presOf" srcId="{D6ADB8D2-DCBE-4CB4-97F8-0C705D2EA183}" destId="{B8F3DD6D-880D-4A71-91BD-7B4D8A71DA31}" srcOrd="0" destOrd="0" presId="urn:microsoft.com/office/officeart/2005/8/layout/vProcess5"/>
    <dgm:cxn modelId="{2D92DDBD-2176-4C54-AF6B-50F4FDD88FAE}" type="presOf" srcId="{84BE3F89-044E-4B8C-B608-A70BDEC57A33}" destId="{1B9C39E6-4157-4004-B386-867CBF0D1C7B}" srcOrd="0" destOrd="0" presId="urn:microsoft.com/office/officeart/2005/8/layout/vProcess5"/>
    <dgm:cxn modelId="{B0FB9271-C3C2-4423-9578-074664226EB8}" type="presOf" srcId="{137D9538-6D20-440F-AD89-A33010CD7CAB}" destId="{6F3248D2-7976-49E0-B981-E793B9481128}" srcOrd="0" destOrd="0" presId="urn:microsoft.com/office/officeart/2005/8/layout/vProcess5"/>
    <dgm:cxn modelId="{88EB6A24-3330-4A9C-804F-46043CE742FA}" type="presOf" srcId="{E4D98AA2-2D6C-4D7A-9F29-AE542A1B22E7}" destId="{7F524056-36B6-4198-A4BB-E8F78E0F2315}" srcOrd="0" destOrd="0" presId="urn:microsoft.com/office/officeart/2005/8/layout/vProcess5"/>
    <dgm:cxn modelId="{0A72CADE-D9A3-4B42-92FE-4269D5D2AA16}" srcId="{2D67C9FF-2B54-4C07-B3C3-EDA287113934}" destId="{E4D98AA2-2D6C-4D7A-9F29-AE542A1B22E7}" srcOrd="2" destOrd="0" parTransId="{F649B72A-44BF-4BF0-BCD9-C664BCD825DD}" sibTransId="{3E3B3633-D1E7-4029-A38F-59287EB3C7AF}"/>
    <dgm:cxn modelId="{FA44B768-6890-4586-8893-A86186348402}" srcId="{2D67C9FF-2B54-4C07-B3C3-EDA287113934}" destId="{074044AF-7553-46AE-B87C-8FFA1139720E}" srcOrd="0" destOrd="0" parTransId="{F29A9D5D-DF89-4FF7-950C-64013EC33226}" sibTransId="{137D9538-6D20-440F-AD89-A33010CD7CAB}"/>
    <dgm:cxn modelId="{5D8F2E50-8DF5-4946-B97F-4A5CCF5F0CBC}" type="presOf" srcId="{2D67C9FF-2B54-4C07-B3C3-EDA287113934}" destId="{87723CD9-A4CC-43FD-AAFC-4E9D7158066A}" srcOrd="0" destOrd="0" presId="urn:microsoft.com/office/officeart/2005/8/layout/vProcess5"/>
    <dgm:cxn modelId="{65D5A5F0-8BAE-4A03-AE93-D737BE3658C7}" type="presOf" srcId="{074044AF-7553-46AE-B87C-8FFA1139720E}" destId="{19F40D54-E3B1-4B00-BE66-8DEEF4859F37}" srcOrd="1" destOrd="0" presId="urn:microsoft.com/office/officeart/2005/8/layout/vProcess5"/>
    <dgm:cxn modelId="{943AFF8C-8850-4757-980F-AA790455FE67}" type="presParOf" srcId="{87723CD9-A4CC-43FD-AAFC-4E9D7158066A}" destId="{28B6BADB-FADA-48C3-9E62-2712EC7AAA45}" srcOrd="0" destOrd="0" presId="urn:microsoft.com/office/officeart/2005/8/layout/vProcess5"/>
    <dgm:cxn modelId="{01BF03AC-11C0-47E2-A9A9-0C4CBE485422}" type="presParOf" srcId="{87723CD9-A4CC-43FD-AAFC-4E9D7158066A}" destId="{F0C15B0E-C338-4644-AEA0-0AC1711509FE}" srcOrd="1" destOrd="0" presId="urn:microsoft.com/office/officeart/2005/8/layout/vProcess5"/>
    <dgm:cxn modelId="{568FB560-F226-42E6-B6BF-5221DF4EB7E5}" type="presParOf" srcId="{87723CD9-A4CC-43FD-AAFC-4E9D7158066A}" destId="{1B9C39E6-4157-4004-B386-867CBF0D1C7B}" srcOrd="2" destOrd="0" presId="urn:microsoft.com/office/officeart/2005/8/layout/vProcess5"/>
    <dgm:cxn modelId="{433C9588-1503-4B22-82CC-9EBA5BAA08BA}" type="presParOf" srcId="{87723CD9-A4CC-43FD-AAFC-4E9D7158066A}" destId="{7F524056-36B6-4198-A4BB-E8F78E0F2315}" srcOrd="3" destOrd="0" presId="urn:microsoft.com/office/officeart/2005/8/layout/vProcess5"/>
    <dgm:cxn modelId="{23CD39F5-06A7-46BC-974A-7B06AD3805F2}" type="presParOf" srcId="{87723CD9-A4CC-43FD-AAFC-4E9D7158066A}" destId="{6F3248D2-7976-49E0-B981-E793B9481128}" srcOrd="4" destOrd="0" presId="urn:microsoft.com/office/officeart/2005/8/layout/vProcess5"/>
    <dgm:cxn modelId="{CA7257AE-A604-46E7-9D3F-CCD679AD5F70}" type="presParOf" srcId="{87723CD9-A4CC-43FD-AAFC-4E9D7158066A}" destId="{B8F3DD6D-880D-4A71-91BD-7B4D8A71DA31}" srcOrd="5" destOrd="0" presId="urn:microsoft.com/office/officeart/2005/8/layout/vProcess5"/>
    <dgm:cxn modelId="{754BADDA-FF67-4B53-951B-C90E7038B4EA}" type="presParOf" srcId="{87723CD9-A4CC-43FD-AAFC-4E9D7158066A}" destId="{19F40D54-E3B1-4B00-BE66-8DEEF4859F37}" srcOrd="6" destOrd="0" presId="urn:microsoft.com/office/officeart/2005/8/layout/vProcess5"/>
    <dgm:cxn modelId="{0B1DEE70-5857-47BD-B181-E511C85FF0A8}" type="presParOf" srcId="{87723CD9-A4CC-43FD-AAFC-4E9D7158066A}" destId="{531C22CC-2E4F-4D4A-8D34-209ACFF10FDA}" srcOrd="7" destOrd="0" presId="urn:microsoft.com/office/officeart/2005/8/layout/vProcess5"/>
    <dgm:cxn modelId="{BA1E55E2-0569-40F1-A7CD-AB670657295E}" type="presParOf" srcId="{87723CD9-A4CC-43FD-AAFC-4E9D7158066A}" destId="{0AC02E25-0752-4C13-AF24-0FF1485A0587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C15B0E-C338-4644-AEA0-0AC1711509FE}">
      <dsp:nvSpPr>
        <dsp:cNvPr id="0" name=""/>
        <dsp:cNvSpPr/>
      </dsp:nvSpPr>
      <dsp:spPr>
        <a:xfrm>
          <a:off x="-38104" y="0"/>
          <a:ext cx="6865620" cy="162306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rgbClr val="FF0000"/>
              </a:solidFill>
            </a:rPr>
            <a:t> </a:t>
          </a:r>
          <a:r>
            <a:rPr lang="en-US" sz="2400" b="1" u="sng" kern="1200" dirty="0" smtClean="0">
              <a:solidFill>
                <a:schemeClr val="bg1"/>
              </a:solidFill>
            </a:rPr>
            <a:t>Current  Efforts</a:t>
          </a:r>
          <a:r>
            <a:rPr lang="en-US" sz="2400" b="1" u="none" kern="1200" dirty="0" smtClean="0">
              <a:solidFill>
                <a:schemeClr val="bg1"/>
              </a:solidFill>
            </a:rPr>
            <a:t>: </a:t>
          </a:r>
          <a:r>
            <a:rPr lang="en-US" sz="2400" kern="1200" dirty="0" smtClean="0"/>
            <a:t>Incorporate feedback, share a near final discussion draft of the rule externally before officially filing a proposed rule. </a:t>
          </a:r>
          <a:endParaRPr lang="en-US" sz="2400" kern="1200" dirty="0"/>
        </a:p>
      </dsp:txBody>
      <dsp:txXfrm>
        <a:off x="9434" y="47538"/>
        <a:ext cx="5114211" cy="1527984"/>
      </dsp:txXfrm>
    </dsp:sp>
    <dsp:sp modelId="{1B9C39E6-4157-4004-B386-867CBF0D1C7B}">
      <dsp:nvSpPr>
        <dsp:cNvPr id="0" name=""/>
        <dsp:cNvSpPr/>
      </dsp:nvSpPr>
      <dsp:spPr>
        <a:xfrm>
          <a:off x="419079" y="1893570"/>
          <a:ext cx="7162832" cy="162306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u="sng" kern="1200" dirty="0" smtClean="0">
              <a:solidFill>
                <a:schemeClr val="bg1"/>
              </a:solidFill>
            </a:rPr>
            <a:t>November</a:t>
          </a:r>
          <a:r>
            <a:rPr lang="en-US" sz="2400" b="1" kern="1200" dirty="0" smtClean="0">
              <a:solidFill>
                <a:schemeClr val="bg1"/>
              </a:solidFill>
            </a:rPr>
            <a:t>: </a:t>
          </a:r>
          <a:r>
            <a:rPr lang="en-US" sz="2400" kern="1200" dirty="0" smtClean="0"/>
            <a:t>Officially file proposed rule: Formal public comment period begins, including a public hearing. </a:t>
          </a:r>
          <a:endParaRPr lang="en-US" sz="2400" kern="1200" dirty="0"/>
        </a:p>
      </dsp:txBody>
      <dsp:txXfrm>
        <a:off x="466617" y="1941108"/>
        <a:ext cx="5335082" cy="1527984"/>
      </dsp:txXfrm>
    </dsp:sp>
    <dsp:sp modelId="{7F524056-36B6-4198-A4BB-E8F78E0F2315}">
      <dsp:nvSpPr>
        <dsp:cNvPr id="0" name=""/>
        <dsp:cNvSpPr/>
      </dsp:nvSpPr>
      <dsp:spPr>
        <a:xfrm>
          <a:off x="1097267" y="3787140"/>
          <a:ext cx="7018036" cy="162306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u="sng" kern="1200" dirty="0" smtClean="0"/>
            <a:t>November</a:t>
          </a:r>
          <a:r>
            <a:rPr lang="en-US" sz="2400" kern="1200" dirty="0" smtClean="0"/>
            <a:t>: Share a transcript of public hearing comments and our response to all comments before finalizing the parking rule.</a:t>
          </a:r>
          <a:endParaRPr lang="en-US" sz="2400" kern="1200" dirty="0"/>
        </a:p>
      </dsp:txBody>
      <dsp:txXfrm>
        <a:off x="1144805" y="3834678"/>
        <a:ext cx="5225312" cy="1527984"/>
      </dsp:txXfrm>
    </dsp:sp>
    <dsp:sp modelId="{6F3248D2-7976-49E0-B981-E793B9481128}">
      <dsp:nvSpPr>
        <dsp:cNvPr id="0" name=""/>
        <dsp:cNvSpPr/>
      </dsp:nvSpPr>
      <dsp:spPr>
        <a:xfrm>
          <a:off x="5772526" y="1230820"/>
          <a:ext cx="1054989" cy="1054989"/>
        </a:xfrm>
        <a:prstGeom prst="downArrow">
          <a:avLst>
            <a:gd name="adj1" fmla="val 55000"/>
            <a:gd name="adj2" fmla="val 45000"/>
          </a:avLst>
        </a:prstGeom>
        <a:solidFill>
          <a:srgbClr val="FFFF00"/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 dirty="0"/>
        </a:p>
      </dsp:txBody>
      <dsp:txXfrm>
        <a:off x="6009899" y="1230820"/>
        <a:ext cx="580243" cy="793879"/>
      </dsp:txXfrm>
    </dsp:sp>
    <dsp:sp modelId="{B8F3DD6D-880D-4A71-91BD-7B4D8A71DA31}">
      <dsp:nvSpPr>
        <dsp:cNvPr id="0" name=""/>
        <dsp:cNvSpPr/>
      </dsp:nvSpPr>
      <dsp:spPr>
        <a:xfrm>
          <a:off x="6378316" y="3113570"/>
          <a:ext cx="1054989" cy="1054989"/>
        </a:xfrm>
        <a:prstGeom prst="downArrow">
          <a:avLst>
            <a:gd name="adj1" fmla="val 55000"/>
            <a:gd name="adj2" fmla="val 45000"/>
          </a:avLst>
        </a:prstGeom>
        <a:solidFill>
          <a:srgbClr val="FFFF00"/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 dirty="0"/>
        </a:p>
      </dsp:txBody>
      <dsp:txXfrm>
        <a:off x="6615689" y="3113570"/>
        <a:ext cx="580243" cy="79387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94D073-375B-4414-951B-1CB3216E2BB8}" type="datetimeFigureOut">
              <a:rPr lang="en-US" smtClean="0"/>
              <a:pPr/>
              <a:t>11/4/2019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6C41FE-50D3-409A-B028-0F48A32A3A6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Pick a logo for the main page of your presentation.  Delet</a:t>
            </a:r>
            <a:r>
              <a:rPr lang="en-US" baseline="0" dirty="0" smtClean="0"/>
              <a:t>e the other logo.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6C41FE-50D3-409A-B028-0F48A32A3A64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6C41FE-50D3-409A-B028-0F48A32A3A64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67213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The policy now serves as an improved resource guide. </a:t>
            </a:r>
          </a:p>
          <a:p>
            <a:endParaRPr lang="en-US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Study recommendations: through</a:t>
            </a:r>
            <a:r>
              <a:rPr lang="en-US" baseline="0" dirty="0" smtClean="0"/>
              <a:t> </a:t>
            </a:r>
            <a:r>
              <a:rPr lang="en-US" dirty="0" smtClean="0"/>
              <a:t>the proviso outlined in 2EHB 1115 (WAC 200-200 is a key tool).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6C41FE-50D3-409A-B028-0F48A32A3A64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5744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3600"/>
            <a:ext cx="7772400" cy="147002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33800"/>
            <a:ext cx="6400800" cy="1295400"/>
          </a:xfrm>
        </p:spPr>
        <p:txBody>
          <a:bodyPr/>
          <a:lstStyle>
            <a:lvl1pPr marL="0" indent="0" algn="ctr">
              <a:buNone/>
              <a:defRPr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94B2C409-97E4-4FBA-B694-9CF34CD0FA2E}" type="datetimeFigureOut">
              <a:rPr lang="en-US" smtClean="0"/>
              <a:pPr/>
              <a:t>11/4/2019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AF4633DB-60EA-4E8C-BBF5-C6905058522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76800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94B2C409-97E4-4FBA-B694-9CF34CD0FA2E}" type="datetimeFigureOut">
              <a:rPr lang="en-US" smtClean="0"/>
              <a:pPr/>
              <a:t>11/4/2019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667000" y="6356350"/>
            <a:ext cx="2133600" cy="365125"/>
          </a:xfrm>
        </p:spPr>
        <p:txBody>
          <a:bodyPr/>
          <a:lstStyle>
            <a:lvl1pPr algn="ctr"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AF4633DB-60EA-4E8C-BBF5-C6905058522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050" name="Picture 2" descr="C:\Documents and Settings\jessicam\Desktop\George-only_Grayscale50%transp.gif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1000" y="5715000"/>
            <a:ext cx="990600" cy="990600"/>
          </a:xfrm>
          <a:prstGeom prst="rect">
            <a:avLst/>
          </a:prstGeom>
          <a:noFill/>
        </p:spPr>
      </p:pic>
      <p:cxnSp>
        <p:nvCxnSpPr>
          <p:cNvPr id="10" name="Straight Connector 9"/>
          <p:cNvCxnSpPr/>
          <p:nvPr userDrawn="1"/>
        </p:nvCxnSpPr>
        <p:spPr>
          <a:xfrm>
            <a:off x="457200" y="1143000"/>
            <a:ext cx="8229600" cy="0"/>
          </a:xfrm>
          <a:prstGeom prst="line">
            <a:avLst/>
          </a:prstGeom>
          <a:ln w="38100">
            <a:solidFill>
              <a:srgbClr val="032B6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9144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000" b="1" i="1">
                <a:solidFill>
                  <a:srgbClr val="6DB33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9144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000" b="1" i="1">
                <a:solidFill>
                  <a:srgbClr val="6DB33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76800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94B2C409-97E4-4FBA-B694-9CF34CD0FA2E}" type="datetimeFigureOut">
              <a:rPr lang="en-US" smtClean="0"/>
              <a:pPr/>
              <a:t>11/4/2019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667000" y="6356350"/>
            <a:ext cx="2133600" cy="365125"/>
          </a:xfrm>
        </p:spPr>
        <p:txBody>
          <a:bodyPr/>
          <a:lstStyle>
            <a:lvl1pPr algn="ctr"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AF4633DB-60EA-4E8C-BBF5-C6905058522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050" name="Picture 2" descr="C:\Documents and Settings\jessicam\Desktop\George-only_Grayscale50%transp.gif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1000" y="5715000"/>
            <a:ext cx="990600" cy="990600"/>
          </a:xfrm>
          <a:prstGeom prst="rect">
            <a:avLst/>
          </a:prstGeom>
          <a:noFill/>
        </p:spPr>
      </p:pic>
      <p:cxnSp>
        <p:nvCxnSpPr>
          <p:cNvPr id="10" name="Straight Connector 9"/>
          <p:cNvCxnSpPr/>
          <p:nvPr userDrawn="1"/>
        </p:nvCxnSpPr>
        <p:spPr>
          <a:xfrm>
            <a:off x="457200" y="1143000"/>
            <a:ext cx="8229600" cy="0"/>
          </a:xfrm>
          <a:prstGeom prst="line">
            <a:avLst/>
          </a:prstGeom>
          <a:ln w="38100">
            <a:solidFill>
              <a:srgbClr val="032B6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B2C409-97E4-4FBA-B694-9CF34CD0FA2E}" type="datetimeFigureOut">
              <a:rPr lang="en-US" smtClean="0"/>
              <a:pPr/>
              <a:t>11/4/2019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4633DB-60EA-4E8C-BBF5-C6905058522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8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des.wa.gov/sites/default/files/public/documents/About/rules/CampusParkingPolicy.pdf?=f79ca" TargetMode="External"/><Relationship Id="rId7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hyperlink" Target="https://des.wa.gov/sites/default/files/public/documents/TravelCarsParking/CapCampusParkingStrategyImplemPlan-Nov2015.pdf?=75d78" TargetMode="External"/><Relationship Id="rId4" Type="http://schemas.openxmlformats.org/officeDocument/2006/relationships/hyperlink" Target="http://des.wa.gov/sites/default/files/public/documents/About/1063/TransportationParkingStudyReport.pdf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Capitol Campus Parking Rulemaking (WAC 200-200)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</a:t>
            </a:r>
            <a:r>
              <a:rPr lang="en-US" dirty="0" smtClean="0"/>
              <a:t>larification, clean-up &amp; alignment with existing policy</a:t>
            </a:r>
            <a:endParaRPr lang="en-US" dirty="0"/>
          </a:p>
        </p:txBody>
      </p:sp>
      <p:pic>
        <p:nvPicPr>
          <p:cNvPr id="5" name="Picture 4" descr="Logo Gree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51788" y="533400"/>
            <a:ext cx="5415252" cy="914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38366" y="3833352"/>
            <a:ext cx="8414952" cy="2719848"/>
          </a:xfrm>
        </p:spPr>
        <p:txBody>
          <a:bodyPr>
            <a:noAutofit/>
          </a:bodyPr>
          <a:lstStyle/>
          <a:p>
            <a:r>
              <a:rPr lang="en-US" sz="2800" dirty="0" smtClean="0"/>
              <a:t>Clarify, </a:t>
            </a:r>
            <a:r>
              <a:rPr lang="en-US" sz="2800" dirty="0"/>
              <a:t>clean-up, and </a:t>
            </a:r>
            <a:r>
              <a:rPr lang="en-US" sz="2800" dirty="0" smtClean="0"/>
              <a:t>align </a:t>
            </a:r>
            <a:r>
              <a:rPr lang="en-US" sz="2800" dirty="0"/>
              <a:t>the rules </a:t>
            </a:r>
            <a:r>
              <a:rPr lang="en-US" sz="2800" dirty="0" smtClean="0"/>
              <a:t>with </a:t>
            </a:r>
            <a:r>
              <a:rPr lang="en-US" sz="2800" dirty="0"/>
              <a:t>the </a:t>
            </a:r>
            <a:r>
              <a:rPr lang="en-US" sz="2800" dirty="0">
                <a:hlinkClick r:id="rId3"/>
              </a:rPr>
              <a:t>Capitol Campus parking </a:t>
            </a:r>
            <a:r>
              <a:rPr lang="en-US" sz="2800" dirty="0" smtClean="0">
                <a:hlinkClick r:id="rId3"/>
              </a:rPr>
              <a:t>policy</a:t>
            </a:r>
            <a:r>
              <a:rPr lang="en-US" sz="2800" dirty="0" smtClean="0"/>
              <a:t> and procedures. </a:t>
            </a:r>
          </a:p>
          <a:p>
            <a:r>
              <a:rPr lang="en-US" sz="2800" dirty="0" smtClean="0"/>
              <a:t>Implement a key recommendation of the:</a:t>
            </a:r>
          </a:p>
          <a:p>
            <a:pPr lvl="1"/>
            <a:r>
              <a:rPr lang="en-US" sz="2400" dirty="0" smtClean="0">
                <a:hlinkClick r:id="rId4"/>
              </a:rPr>
              <a:t>2014 </a:t>
            </a:r>
            <a:r>
              <a:rPr lang="en-US" sz="2400" dirty="0">
                <a:hlinkClick r:id="rId4"/>
              </a:rPr>
              <a:t>Transportation and Parking Study</a:t>
            </a:r>
            <a:r>
              <a:rPr lang="en-US" sz="2400" dirty="0"/>
              <a:t> </a:t>
            </a:r>
            <a:endParaRPr lang="en-US" sz="2400" dirty="0" smtClean="0"/>
          </a:p>
          <a:p>
            <a:pPr lvl="1"/>
            <a:r>
              <a:rPr lang="en-US" sz="2400" dirty="0" smtClean="0">
                <a:hlinkClick r:id="rId5"/>
              </a:rPr>
              <a:t>2015 </a:t>
            </a:r>
            <a:r>
              <a:rPr lang="en-US" sz="2400" dirty="0">
                <a:hlinkClick r:id="rId5"/>
              </a:rPr>
              <a:t>P</a:t>
            </a:r>
            <a:r>
              <a:rPr lang="en-US" sz="2400" dirty="0" smtClean="0">
                <a:hlinkClick r:id="rId5"/>
              </a:rPr>
              <a:t>arking Strategy Plan</a:t>
            </a:r>
            <a:r>
              <a:rPr lang="en-US" sz="2400" dirty="0" smtClean="0"/>
              <a:t>.</a:t>
            </a:r>
            <a:endParaRPr lang="en-US" sz="2400" dirty="0">
              <a:solidFill>
                <a:srgbClr val="FF0000"/>
              </a:solidFill>
            </a:endParaRPr>
          </a:p>
          <a:p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Purpose of Parking Rule Update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47" t="162" r="13344" b="-162"/>
          <a:stretch/>
        </p:blipFill>
        <p:spPr>
          <a:xfrm>
            <a:off x="338366" y="975852"/>
            <a:ext cx="4157434" cy="268174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975852"/>
            <a:ext cx="4028918" cy="26817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7975" y="838200"/>
            <a:ext cx="5711825" cy="53340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2018: Enterprise Services consolidated </a:t>
            </a:r>
            <a:r>
              <a:rPr lang="en-US" dirty="0"/>
              <a:t>parking requirements into a single </a:t>
            </a:r>
            <a:r>
              <a:rPr lang="en-US" dirty="0" smtClean="0"/>
              <a:t>policy with extensive stakeholder engagement. </a:t>
            </a:r>
          </a:p>
          <a:p>
            <a:r>
              <a:rPr lang="en-US" dirty="0" smtClean="0"/>
              <a:t>Building </a:t>
            </a:r>
            <a:r>
              <a:rPr lang="en-US" dirty="0"/>
              <a:t>on past </a:t>
            </a:r>
            <a:r>
              <a:rPr lang="en-US" dirty="0" smtClean="0"/>
              <a:t>efforts, Enterprise </a:t>
            </a:r>
            <a:r>
              <a:rPr lang="en-US" dirty="0"/>
              <a:t>Services is seeking input </a:t>
            </a:r>
            <a:r>
              <a:rPr lang="en-US" dirty="0" smtClean="0"/>
              <a:t>on a discussion draft from </a:t>
            </a:r>
            <a:r>
              <a:rPr lang="en-US" dirty="0"/>
              <a:t>stakeholders </a:t>
            </a:r>
            <a:r>
              <a:rPr lang="en-US" u="sng" dirty="0"/>
              <a:t>before</a:t>
            </a:r>
            <a:r>
              <a:rPr lang="en-US" dirty="0"/>
              <a:t> formally proposing any </a:t>
            </a:r>
            <a:r>
              <a:rPr lang="en-US" dirty="0" smtClean="0"/>
              <a:t>changes,.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6" name="AutoShape 4" descr="Image result for free clip art policy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966019"/>
            <a:ext cx="2991467" cy="29914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8207" y="3657600"/>
            <a:ext cx="5363224" cy="3016814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90052" y="990600"/>
            <a:ext cx="8819535" cy="2743200"/>
          </a:xfrm>
        </p:spPr>
        <p:txBody>
          <a:bodyPr>
            <a:normAutofit/>
          </a:bodyPr>
          <a:lstStyle/>
          <a:p>
            <a:r>
              <a:rPr lang="en-US" dirty="0" smtClean="0"/>
              <a:t>Hours of operation for parking on the Capitol Campus is consistently noted</a:t>
            </a:r>
            <a:endParaRPr lang="en-US" dirty="0"/>
          </a:p>
          <a:p>
            <a:r>
              <a:rPr lang="en-US" dirty="0"/>
              <a:t>D</a:t>
            </a:r>
            <a:r>
              <a:rPr lang="en-US" dirty="0" smtClean="0"/>
              <a:t>efinitions are aligned with policy</a:t>
            </a:r>
          </a:p>
          <a:p>
            <a:r>
              <a:rPr lang="en-US" dirty="0" smtClean="0"/>
              <a:t>Importance of signage and paint colors for striping are clarified to support enforcement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914400"/>
          </a:xfrm>
        </p:spPr>
        <p:txBody>
          <a:bodyPr/>
          <a:lstStyle/>
          <a:p>
            <a:r>
              <a:rPr lang="en-US" dirty="0" smtClean="0"/>
              <a:t>Key Areas of Focus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212573"/>
            <a:ext cx="9144000" cy="914400"/>
          </a:xfrm>
        </p:spPr>
        <p:txBody>
          <a:bodyPr>
            <a:normAutofit/>
          </a:bodyPr>
          <a:lstStyle/>
          <a:p>
            <a:r>
              <a:rPr lang="en-US" dirty="0" smtClean="0"/>
              <a:t>WAC 200-200 Rule Update Process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838200" y="1304544"/>
            <a:ext cx="7772400" cy="4867656"/>
            <a:chOff x="8839244" y="1525894"/>
            <a:chExt cx="4618078" cy="4060210"/>
          </a:xfrm>
        </p:grpSpPr>
        <p:sp>
          <p:nvSpPr>
            <p:cNvPr id="5" name="Freeform 4"/>
            <p:cNvSpPr/>
            <p:nvPr/>
          </p:nvSpPr>
          <p:spPr>
            <a:xfrm rot="21600000">
              <a:off x="9403482" y="1525894"/>
              <a:ext cx="4053840" cy="1128774"/>
            </a:xfrm>
            <a:custGeom>
              <a:avLst/>
              <a:gdLst>
                <a:gd name="connsiteX0" fmla="*/ 0 w 4053840"/>
                <a:gd name="connsiteY0" fmla="*/ 0 h 1128772"/>
                <a:gd name="connsiteX1" fmla="*/ 3489454 w 4053840"/>
                <a:gd name="connsiteY1" fmla="*/ 0 h 1128772"/>
                <a:gd name="connsiteX2" fmla="*/ 4053840 w 4053840"/>
                <a:gd name="connsiteY2" fmla="*/ 564386 h 1128772"/>
                <a:gd name="connsiteX3" fmla="*/ 3489454 w 4053840"/>
                <a:gd name="connsiteY3" fmla="*/ 1128772 h 1128772"/>
                <a:gd name="connsiteX4" fmla="*/ 0 w 4053840"/>
                <a:gd name="connsiteY4" fmla="*/ 1128772 h 1128772"/>
                <a:gd name="connsiteX5" fmla="*/ 0 w 4053840"/>
                <a:gd name="connsiteY5" fmla="*/ 0 h 1128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53840" h="1128772">
                  <a:moveTo>
                    <a:pt x="4053840" y="1128771"/>
                  </a:moveTo>
                  <a:lnTo>
                    <a:pt x="564386" y="1128771"/>
                  </a:lnTo>
                  <a:lnTo>
                    <a:pt x="0" y="564386"/>
                  </a:lnTo>
                  <a:lnTo>
                    <a:pt x="564386" y="1"/>
                  </a:lnTo>
                  <a:lnTo>
                    <a:pt x="4053840" y="1"/>
                  </a:lnTo>
                  <a:lnTo>
                    <a:pt x="4053840" y="1128771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79950" tIns="110491" rIns="206248" bIns="110491" numCol="1" spcCol="1270" anchor="ctr" anchorCtr="0">
              <a:noAutofit/>
            </a:bodyPr>
            <a:lstStyle/>
            <a:p>
              <a:pPr lvl="0" algn="ctr" defTabSz="1289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900" kern="1200" dirty="0" smtClean="0">
                  <a:solidFill>
                    <a:schemeClr val="bg1"/>
                  </a:solidFill>
                </a:rPr>
                <a:t>CR-101-Best time to provide input – Fall 2019</a:t>
              </a:r>
              <a:endParaRPr lang="en-US" sz="2900" kern="1200" dirty="0">
                <a:solidFill>
                  <a:schemeClr val="bg1"/>
                </a:solidFill>
              </a:endParaRPr>
            </a:p>
          </p:txBody>
        </p:sp>
        <p:sp>
          <p:nvSpPr>
            <p:cNvPr id="6" name="Oval 5"/>
            <p:cNvSpPr/>
            <p:nvPr/>
          </p:nvSpPr>
          <p:spPr>
            <a:xfrm>
              <a:off x="8839244" y="1525895"/>
              <a:ext cx="1128772" cy="1128772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" name="Freeform 6"/>
            <p:cNvSpPr/>
            <p:nvPr/>
          </p:nvSpPr>
          <p:spPr>
            <a:xfrm rot="21600000">
              <a:off x="9403482" y="2991612"/>
              <a:ext cx="4053840" cy="1128773"/>
            </a:xfrm>
            <a:custGeom>
              <a:avLst/>
              <a:gdLst>
                <a:gd name="connsiteX0" fmla="*/ 0 w 4053840"/>
                <a:gd name="connsiteY0" fmla="*/ 0 h 1128772"/>
                <a:gd name="connsiteX1" fmla="*/ 3489454 w 4053840"/>
                <a:gd name="connsiteY1" fmla="*/ 0 h 1128772"/>
                <a:gd name="connsiteX2" fmla="*/ 4053840 w 4053840"/>
                <a:gd name="connsiteY2" fmla="*/ 564386 h 1128772"/>
                <a:gd name="connsiteX3" fmla="*/ 3489454 w 4053840"/>
                <a:gd name="connsiteY3" fmla="*/ 1128772 h 1128772"/>
                <a:gd name="connsiteX4" fmla="*/ 0 w 4053840"/>
                <a:gd name="connsiteY4" fmla="*/ 1128772 h 1128772"/>
                <a:gd name="connsiteX5" fmla="*/ 0 w 4053840"/>
                <a:gd name="connsiteY5" fmla="*/ 0 h 1128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53840" h="1128772">
                  <a:moveTo>
                    <a:pt x="4053840" y="1128771"/>
                  </a:moveTo>
                  <a:lnTo>
                    <a:pt x="564386" y="1128771"/>
                  </a:lnTo>
                  <a:lnTo>
                    <a:pt x="0" y="564386"/>
                  </a:lnTo>
                  <a:lnTo>
                    <a:pt x="564386" y="1"/>
                  </a:lnTo>
                  <a:lnTo>
                    <a:pt x="4053840" y="1"/>
                  </a:lnTo>
                  <a:lnTo>
                    <a:pt x="4053840" y="1128771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79950" tIns="110491" rIns="206248" bIns="110490" numCol="1" spcCol="1270" anchor="ctr" anchorCtr="0">
              <a:noAutofit/>
            </a:bodyPr>
            <a:lstStyle/>
            <a:p>
              <a:pPr lvl="0" algn="ctr" defTabSz="1289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900" kern="1200" dirty="0" smtClean="0">
                  <a:solidFill>
                    <a:schemeClr val="bg1"/>
                  </a:solidFill>
                </a:rPr>
                <a:t>CR-102 – Formal comment period &amp; hearing – Late Fall 2019</a:t>
              </a:r>
              <a:endParaRPr lang="en-US" sz="2900" kern="1200" dirty="0">
                <a:solidFill>
                  <a:schemeClr val="bg1"/>
                </a:solidFill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8839244" y="2991613"/>
              <a:ext cx="1128772" cy="1128772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Freeform 8"/>
            <p:cNvSpPr/>
            <p:nvPr/>
          </p:nvSpPr>
          <p:spPr>
            <a:xfrm rot="21600000">
              <a:off x="9403482" y="4457331"/>
              <a:ext cx="4053840" cy="1128773"/>
            </a:xfrm>
            <a:custGeom>
              <a:avLst/>
              <a:gdLst>
                <a:gd name="connsiteX0" fmla="*/ 0 w 4053840"/>
                <a:gd name="connsiteY0" fmla="*/ 0 h 1128772"/>
                <a:gd name="connsiteX1" fmla="*/ 3489454 w 4053840"/>
                <a:gd name="connsiteY1" fmla="*/ 0 h 1128772"/>
                <a:gd name="connsiteX2" fmla="*/ 4053840 w 4053840"/>
                <a:gd name="connsiteY2" fmla="*/ 564386 h 1128772"/>
                <a:gd name="connsiteX3" fmla="*/ 3489454 w 4053840"/>
                <a:gd name="connsiteY3" fmla="*/ 1128772 h 1128772"/>
                <a:gd name="connsiteX4" fmla="*/ 0 w 4053840"/>
                <a:gd name="connsiteY4" fmla="*/ 1128772 h 1128772"/>
                <a:gd name="connsiteX5" fmla="*/ 0 w 4053840"/>
                <a:gd name="connsiteY5" fmla="*/ 0 h 1128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53840" h="1128772">
                  <a:moveTo>
                    <a:pt x="4053840" y="1128771"/>
                  </a:moveTo>
                  <a:lnTo>
                    <a:pt x="564386" y="1128771"/>
                  </a:lnTo>
                  <a:lnTo>
                    <a:pt x="0" y="564386"/>
                  </a:lnTo>
                  <a:lnTo>
                    <a:pt x="564386" y="1"/>
                  </a:lnTo>
                  <a:lnTo>
                    <a:pt x="4053840" y="1"/>
                  </a:lnTo>
                  <a:lnTo>
                    <a:pt x="4053840" y="1128771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79950" tIns="110491" rIns="206248" bIns="110489" numCol="1" spcCol="1270" anchor="ctr" anchorCtr="0">
              <a:noAutofit/>
            </a:bodyPr>
            <a:lstStyle/>
            <a:p>
              <a:pPr lvl="0" algn="ctr" defTabSz="1289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900" kern="1200" dirty="0" smtClean="0">
                  <a:solidFill>
                    <a:schemeClr val="bg1"/>
                  </a:solidFill>
                </a:rPr>
                <a:t>  CR-103- Adoption &amp; implementation – Early Winter 2020</a:t>
              </a:r>
              <a:endParaRPr lang="en-US" sz="2900" kern="1200" dirty="0">
                <a:solidFill>
                  <a:schemeClr val="bg1"/>
                </a:solidFill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8839244" y="4457332"/>
              <a:ext cx="1128772" cy="1128772"/>
            </a:xfrm>
            <a:prstGeom prst="ellipse">
              <a:avLst/>
            </a:prstGeom>
            <a:solidFill>
              <a:srgbClr val="6DB33F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  <p:sp>
        <p:nvSpPr>
          <p:cNvPr id="11" name="TextBox 10"/>
          <p:cNvSpPr txBox="1"/>
          <p:nvPr/>
        </p:nvSpPr>
        <p:spPr>
          <a:xfrm>
            <a:off x="1408868" y="1482804"/>
            <a:ext cx="95333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1</a:t>
            </a:r>
            <a:endParaRPr lang="en-US" sz="66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408868" y="3129430"/>
            <a:ext cx="95333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2</a:t>
            </a:r>
            <a:endParaRPr lang="en-US" sz="66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08868" y="4941577"/>
            <a:ext cx="95333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3</a:t>
            </a:r>
            <a:endParaRPr lang="en-US" sz="66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14" name="5-Point Star 13"/>
          <p:cNvSpPr/>
          <p:nvPr/>
        </p:nvSpPr>
        <p:spPr>
          <a:xfrm>
            <a:off x="875468" y="1367412"/>
            <a:ext cx="533400" cy="4572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7249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02112" y="914400"/>
            <a:ext cx="8289488" cy="2667000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dirty="0" smtClean="0"/>
              <a:t>Helpful feedback from customers so far: </a:t>
            </a:r>
          </a:p>
          <a:p>
            <a:r>
              <a:rPr lang="en-US" dirty="0"/>
              <a:t>E</a:t>
            </a:r>
            <a:r>
              <a:rPr lang="en-US" dirty="0" smtClean="0"/>
              <a:t>nforcement of non-compliant parkers</a:t>
            </a:r>
          </a:p>
          <a:p>
            <a:r>
              <a:rPr lang="en-US" dirty="0" smtClean="0"/>
              <a:t>Consistent signage</a:t>
            </a:r>
          </a:p>
          <a:p>
            <a:r>
              <a:rPr lang="en-US" dirty="0" smtClean="0"/>
              <a:t>Clear messaging on rules</a:t>
            </a:r>
            <a:endParaRPr lang="en-US" dirty="0"/>
          </a:p>
          <a:p>
            <a:pPr marL="0" lvl="0" indent="0">
              <a:buNone/>
            </a:pP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 101-Seeking Feedback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2133600" y="3613355"/>
            <a:ext cx="5715000" cy="2667000"/>
            <a:chOff x="2133600" y="3613355"/>
            <a:chExt cx="5715000" cy="266700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1777" b="16000"/>
            <a:stretch/>
          </p:blipFill>
          <p:spPr>
            <a:xfrm>
              <a:off x="2133600" y="3613355"/>
              <a:ext cx="5715000" cy="2667000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5867400" y="5257800"/>
              <a:ext cx="381000" cy="228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/>
            <p:cNvSpPr/>
            <p:nvPr/>
          </p:nvSpPr>
          <p:spPr>
            <a:xfrm>
              <a:off x="3800168" y="4810432"/>
              <a:ext cx="304800" cy="1524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481263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 101-Seeking Feedback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724400"/>
          </a:xfrm>
        </p:spPr>
        <p:txBody>
          <a:bodyPr>
            <a:normAutofit/>
          </a:bodyPr>
          <a:lstStyle/>
          <a:p>
            <a:r>
              <a:rPr lang="en-US" dirty="0" smtClean="0"/>
              <a:t>Is the discussion draft of the parking rules </a:t>
            </a:r>
            <a:r>
              <a:rPr lang="en-US" dirty="0"/>
              <a:t>clear and easy to </a:t>
            </a:r>
            <a:r>
              <a:rPr lang="en-US" dirty="0" smtClean="0"/>
              <a:t>understand?</a:t>
            </a:r>
            <a:endParaRPr lang="en-US" dirty="0"/>
          </a:p>
          <a:p>
            <a:r>
              <a:rPr lang="en-US" sz="3000" dirty="0" smtClean="0"/>
              <a:t>Did we </a:t>
            </a:r>
            <a:r>
              <a:rPr lang="en-US" sz="3000" dirty="0"/>
              <a:t>missed </a:t>
            </a:r>
            <a:r>
              <a:rPr lang="en-US" sz="3000" dirty="0" smtClean="0"/>
              <a:t>content that should be cleaned </a:t>
            </a:r>
            <a:r>
              <a:rPr lang="en-US" sz="3000" dirty="0"/>
              <a:t>up or </a:t>
            </a:r>
            <a:r>
              <a:rPr lang="en-US" sz="3000" dirty="0" smtClean="0"/>
              <a:t>better aligned?</a:t>
            </a:r>
          </a:p>
          <a:p>
            <a:r>
              <a:rPr lang="en-US" sz="3000" dirty="0" smtClean="0"/>
              <a:t>Are </a:t>
            </a:r>
            <a:r>
              <a:rPr lang="en-US" sz="3000" dirty="0"/>
              <a:t>there any </a:t>
            </a:r>
            <a:r>
              <a:rPr lang="en-US" sz="3000" dirty="0" smtClean="0"/>
              <a:t>inconsistencies, </a:t>
            </a:r>
            <a:r>
              <a:rPr lang="en-US" sz="3000" dirty="0"/>
              <a:t>including use of terminology and definitions? 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Upcoming Steps in 2019</a:t>
            </a:r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536653252"/>
              </p:ext>
            </p:extLst>
          </p:nvPr>
        </p:nvGraphicFramePr>
        <p:xfrm>
          <a:off x="533400" y="988142"/>
          <a:ext cx="8077200" cy="541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762000"/>
          </a:xfrm>
        </p:spPr>
        <p:txBody>
          <a:bodyPr>
            <a:noAutofit/>
          </a:bodyPr>
          <a:lstStyle/>
          <a:p>
            <a:r>
              <a:rPr lang="en-US" sz="4200" dirty="0" smtClean="0"/>
              <a:t>Questions</a:t>
            </a:r>
            <a:endParaRPr lang="en-US" sz="42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65" y="1295400"/>
            <a:ext cx="9144000" cy="51450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S-PPT-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>
  <documentManagement>
    <Category xmlns="ff84dda3-94a5-4ee0-9e79-5a5371aaa625">Communication</Category>
    <Draft_x0020_dump xmlns="ff84dda3-94a5-4ee0-9e79-5a5371aaa625">false</Draft_x0020_dump>
    <Official_x0020_Rulemaking_x0020_File xmlns="ff84dda3-94a5-4ee0-9e79-5a5371aaa625">true</Official_x0020_Rulemaking_x0020_File>
    <Rulemaking_x0020_Name xmlns="ff84dda3-94a5-4ee0-9e79-5a5371aaa625">Clarify &amp; Cleanup</Rulemaking_x0020_Name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C49FCDBE9FE5C41A92904138AA87F8E" ma:contentTypeVersion="5" ma:contentTypeDescription="Create a new document." ma:contentTypeScope="" ma:versionID="9b448b50a3dda8c61083eb9c9c2fddaf">
  <xsd:schema xmlns:xsd="http://www.w3.org/2001/XMLSchema" xmlns:xs="http://www.w3.org/2001/XMLSchema" xmlns:p="http://schemas.microsoft.com/office/2006/metadata/properties" xmlns:ns2="ff84dda3-94a5-4ee0-9e79-5a5371aaa625" targetNamespace="http://schemas.microsoft.com/office/2006/metadata/properties" ma:root="true" ma:fieldsID="35e55e152a6a52abcc3220f950f8e0cb" ns2:_="">
    <xsd:import namespace="ff84dda3-94a5-4ee0-9e79-5a5371aaa625"/>
    <xsd:element name="properties">
      <xsd:complexType>
        <xsd:sequence>
          <xsd:element name="documentManagement">
            <xsd:complexType>
              <xsd:all>
                <xsd:element ref="ns2:Category"/>
                <xsd:element ref="ns2:Draft_x0020_dump" minOccurs="0"/>
                <xsd:element ref="ns2:Official_x0020_Rulemaking_x0020_File" minOccurs="0"/>
                <xsd:element ref="ns2:Rulemaking_x0020_Name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f84dda3-94a5-4ee0-9e79-5a5371aaa625" elementFormDefault="qualified">
    <xsd:import namespace="http://schemas.microsoft.com/office/2006/documentManagement/types"/>
    <xsd:import namespace="http://schemas.microsoft.com/office/infopath/2007/PartnerControls"/>
    <xsd:element name="Category" ma:index="8" ma:displayName="Category" ma:default="Choose one" ma:description="This column indicates the content type of the document." ma:format="Dropdown" ma:internalName="Category">
      <xsd:simpleType>
        <xsd:restriction base="dms:Choice">
          <xsd:enumeration value="Choose one"/>
          <xsd:enumeration value="Communication"/>
          <xsd:enumeration value="Distribution List"/>
          <xsd:enumeration value="Docket"/>
          <xsd:enumeration value="Draft rules"/>
          <xsd:enumeration value="Form"/>
          <xsd:enumeration value="Governance"/>
          <xsd:enumeration value="Official Rulemaking File"/>
          <xsd:enumeration value="Official Filing"/>
          <xsd:enumeration value="Other"/>
          <xsd:enumeration value="Petition"/>
          <xsd:enumeration value="Planning"/>
          <xsd:enumeration value="Policy"/>
          <xsd:enumeration value="Project Management"/>
          <xsd:enumeration value="Resources"/>
          <xsd:enumeration value="Stakeholder Work"/>
          <xsd:enumeration value="Tools &amp; Templates"/>
          <xsd:enumeration value="Transcripts"/>
          <xsd:enumeration value="Written Comments"/>
        </xsd:restriction>
      </xsd:simpleType>
    </xsd:element>
    <xsd:element name="Draft_x0020_dump" ma:index="9" nillable="true" ma:displayName="Draft dump" ma:default="0" ma:internalName="Draft_x0020_dump">
      <xsd:simpleType>
        <xsd:restriction base="dms:Boolean"/>
      </xsd:simpleType>
    </xsd:element>
    <xsd:element name="Official_x0020_Rulemaking_x0020_File" ma:index="10" nillable="true" ma:displayName="Official Rulemaking File" ma:default="0" ma:description="Check yes to list in the official rulemaking file" ma:internalName="Official_x0020_Rulemaking_x0020_File">
      <xsd:simpleType>
        <xsd:restriction base="dms:Boolean"/>
      </xsd:simpleType>
    </xsd:element>
    <xsd:element name="Rulemaking_x0020_Name" ma:index="11" ma:displayName="Rulemaking Name" ma:default="Choose One" ma:format="Dropdown" ma:internalName="Rulemaking_x0020_Name">
      <xsd:simpleType>
        <xsd:restriction base="dms:Choice">
          <xsd:enumeration value="Choose One"/>
          <xsd:enumeration value="Clarify &amp; Cleanup"/>
          <xsd:enumeration value="Deschutes Parkway"/>
          <xsd:enumeration value="Emergency Rule"/>
          <xsd:enumeration value="Recodification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5F5B747-C14C-49C7-92DF-4153A47C5F9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CCE7D81-4E8A-47AC-BB6E-4D2F8F316D45}">
  <ds:schemaRefs>
    <ds:schemaRef ds:uri="http://purl.org/dc/dcmitype/"/>
    <ds:schemaRef ds:uri="http://schemas.microsoft.com/office/infopath/2007/PartnerControls"/>
    <ds:schemaRef ds:uri="ff84dda3-94a5-4ee0-9e79-5a5371aaa625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schemas.openxmlformats.org/package/2006/metadata/core-properties"/>
    <ds:schemaRef ds:uri="http://www.w3.org/XML/1998/namespace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13FD915F-35B0-4C29-A6EB-9E94C88105B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f84dda3-94a5-4ee0-9e79-5a5371aaa62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DES-PPT-Template</Template>
  <TotalTime>446</TotalTime>
  <Words>341</Words>
  <Application>Microsoft Office PowerPoint</Application>
  <PresentationFormat>On-screen Show (4:3)</PresentationFormat>
  <Paragraphs>42</Paragraphs>
  <Slides>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Arial Black</vt:lpstr>
      <vt:lpstr>Calibri</vt:lpstr>
      <vt:lpstr>DES-PPT-Template</vt:lpstr>
      <vt:lpstr>Capitol Campus Parking Rulemaking (WAC 200-200)</vt:lpstr>
      <vt:lpstr>Purpose of Parking Rule Update</vt:lpstr>
      <vt:lpstr>Background</vt:lpstr>
      <vt:lpstr>Key Areas of Focus</vt:lpstr>
      <vt:lpstr>WAC 200-200 Rule Update Process</vt:lpstr>
      <vt:lpstr>CR 101-Seeking Feedback</vt:lpstr>
      <vt:lpstr>CR 101-Seeking Feedback</vt:lpstr>
      <vt:lpstr>Upcoming Steps in 2019</vt:lpstr>
      <vt:lpstr>Questions</vt:lpstr>
    </vt:vector>
  </TitlesOfParts>
  <Company>Department of Enterprise Services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Color PowerPoint Template</dc:title>
  <dc:creator>jonp</dc:creator>
  <cp:lastModifiedBy>Zeigler, Jack E. (DES)</cp:lastModifiedBy>
  <cp:revision>56</cp:revision>
  <dcterms:created xsi:type="dcterms:W3CDTF">2012-07-19T21:11:51Z</dcterms:created>
  <dcterms:modified xsi:type="dcterms:W3CDTF">2019-11-05T00:45:27Z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0x0101000C49FCDBE9FE5C41A92904138AA87F8E</vt:lpwstr>
  </property>
  <property fmtid="{D5CDD505-2E9C-101B-9397-08002B2CF9AE}" pid="3" name="Official Rule Making File">
    <vt:bool>false</vt:bool>
  </property>
</Properties>
</file>