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301" r:id="rId5"/>
    <p:sldId id="302" r:id="rId6"/>
    <p:sldId id="304" r:id="rId7"/>
    <p:sldId id="29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8" r:id="rId19"/>
    <p:sldId id="319" r:id="rId20"/>
    <p:sldId id="317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15" r:id="rId2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2B6D"/>
    <a:srgbClr val="ADA6B4"/>
    <a:srgbClr val="A4A3B7"/>
    <a:srgbClr val="021F4E"/>
    <a:srgbClr val="243962"/>
    <a:srgbClr val="28315E"/>
    <a:srgbClr val="055BE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102" autoAdjust="0"/>
  </p:normalViewPr>
  <p:slideViewPr>
    <p:cSldViewPr>
      <p:cViewPr varScale="1">
        <p:scale>
          <a:sx n="47" d="100"/>
          <a:sy n="47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42" y="-90"/>
      </p:cViewPr>
      <p:guideLst>
        <p:guide orient="horz" pos="2932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BD4E7-1150-435A-8F04-506BF87D7022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A01-B59F-4066-927D-416B3DCDD1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/>
          <a:lstStyle>
            <a:lvl1pPr algn="r">
              <a:defRPr sz="1200"/>
            </a:lvl1pPr>
          </a:lstStyle>
          <a:p>
            <a:fld id="{57697899-1C98-40AB-8B15-F09111A35D6D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4" rIns="93309" bIns="466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09" tIns="46654" rIns="93309" bIns="46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09" tIns="46654" rIns="93309" bIns="46654" rtlCol="0" anchor="b"/>
          <a:lstStyle>
            <a:lvl1pPr algn="r">
              <a:defRPr sz="1200"/>
            </a:lvl1pPr>
          </a:lstStyle>
          <a:p>
            <a:fld id="{E943143E-176B-472C-9D74-FA1209B6EFC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82E765-B7D6-4EC0-9D67-9369CD7007C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Servando is the leading</a:t>
            </a:r>
            <a:r>
              <a:rPr lang="en-US" baseline="0" dirty="0" smtClean="0"/>
              <a:t> the implementation for procurement reform.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3143E-176B-472C-9D74-FA1209B6EFC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143000"/>
            <a:ext cx="9144000" cy="5715000"/>
          </a:xfrm>
          <a:prstGeom prst="rect">
            <a:avLst/>
          </a:prstGeom>
          <a:solidFill>
            <a:srgbClr val="ADA6B4">
              <a:alpha val="2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295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F6B9C3B9-517F-4336-9198-7BAFABFC0F2A}" type="datetime1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DES PPT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DA6B4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1911494-4769-4527-8FEE-AB355D557EA3}" type="datetime1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67000" y="6356350"/>
            <a:ext cx="2133600" cy="365125"/>
          </a:xfrm>
        </p:spPr>
        <p:txBody>
          <a:bodyPr/>
          <a:lstStyle>
            <a:lvl1pPr algn="ctr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050" name="Picture 2" descr="C:\Documents and Settings\jessicam\Desktop\George-only_Grayscale50%transp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5791200"/>
            <a:ext cx="990600" cy="990600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 userDrawn="1"/>
        </p:nvCxnSpPr>
        <p:spPr>
          <a:xfrm>
            <a:off x="457200" y="1447800"/>
            <a:ext cx="8229600" cy="0"/>
          </a:xfrm>
          <a:prstGeom prst="line">
            <a:avLst/>
          </a:prstGeom>
          <a:ln w="38100">
            <a:solidFill>
              <a:srgbClr val="032B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30F3A-CDE4-42AE-BD33-DEF794C65045}" type="datetimeFigureOut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236A5-0EA1-4C49-A23C-0F5DAB0F21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B005-C36D-426B-B7C4-85215CD8B890}" type="datetime1">
              <a:rPr lang="en-US" smtClean="0"/>
              <a:pPr/>
              <a:t>6/8/2012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33DB-60EA-4E8C-BBF5-C690505852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ervando.patlan@des.wa.gov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es.wa.gov/Procurement_refor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Procurement Reform </a:t>
            </a:r>
            <a:br>
              <a:rPr lang="en-US" dirty="0" smtClean="0"/>
            </a:br>
            <a:r>
              <a:rPr lang="en-US" dirty="0" smtClean="0"/>
              <a:t>2SHB 2452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Procurement for the State of Washington</a:t>
            </a:r>
          </a:p>
          <a:p>
            <a:r>
              <a:rPr lang="en-US" dirty="0" smtClean="0"/>
              <a:t>East Side Vendor Training</a:t>
            </a:r>
          </a:p>
          <a:p>
            <a:r>
              <a:rPr lang="en-US" sz="2400" dirty="0" smtClean="0"/>
              <a:t>June 20, 2012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Procurement Reform Legislation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Combines 3 statutory chapters into one new chapter, that will govern all state procurements for goods and services.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Makes procurement process more transparent, competitive and efficient.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Effective January 1, 2013 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Be Different?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A common approach for the procurement of all goods and services will be developed.  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 smtClean="0"/>
              <a:t>Requires training for all employees who develop, manage or execute contracts.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Oversight of all sole source contracts, except those otherwise exempt, in place of oversight of only personal services contracts.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smtClean="0"/>
              <a:t>Contractors and agencies will be allowed to submit bid documents and signatures electronically for ease of transaction.</a:t>
            </a:r>
          </a:p>
          <a:p>
            <a:pPr marL="457200" indent="-457200">
              <a:buFont typeface="+mj-lt"/>
              <a:buAutoNum type="arabicPeriod" startAt="2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2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Be Different?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5"/>
            </a:pPr>
            <a:r>
              <a:rPr lang="en-US" sz="2400" dirty="0" smtClean="0"/>
              <a:t>Allows use of best value criteria to award contracts.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smtClean="0"/>
              <a:t>Agencies will notify bidders and identify awarded contractors in a central system.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smtClean="0"/>
              <a:t>Agencies will post information about awarded contracts with DES so the public can see basic information about all awarded contracts on a single site.</a:t>
            </a:r>
          </a:p>
          <a:p>
            <a:pPr marL="457200" lvl="0" indent="-457200">
              <a:buFont typeface="+mj-lt"/>
              <a:buAutoNum type="arabicPeriod" startAt="5"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5"/>
            </a:pPr>
            <a:r>
              <a:rPr lang="en-US" sz="2400" dirty="0" smtClean="0"/>
              <a:t>DES will be able to debar contractors for cause.</a:t>
            </a:r>
          </a:p>
          <a:p>
            <a:pPr marL="457200" lvl="0" indent="-457200">
              <a:buFont typeface="+mj-lt"/>
              <a:buAutoNum type="arabicPeriod" startAt="7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Will Be The Same?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The bill keeps the same exemptions for the Legislature, higher education, public hospitals, client services and the data center as in current law.</a:t>
            </a:r>
          </a:p>
          <a:p>
            <a:pPr marL="457200" lvl="0" indent="-457200">
              <a:buNone/>
            </a:pPr>
            <a:endParaRPr lang="en-US" sz="24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 smtClean="0"/>
              <a:t> DES will establish rules and guidelines for procurement of goods and services. </a:t>
            </a:r>
          </a:p>
          <a:p>
            <a:pPr marL="457200" lvl="0" indent="-45720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Agencies can continue to make emergency purchases, direct buy purchases and negotiate contracts when appropriate.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DES will invite customer agencies, vendors and other interested parties to provide input during the development of new procurement guidelines, policies and rules. </a:t>
            </a:r>
          </a:p>
          <a:p>
            <a:endParaRPr lang="en-US" dirty="0" smtClean="0"/>
          </a:p>
          <a:p>
            <a:r>
              <a:rPr lang="en-US" dirty="0" smtClean="0"/>
              <a:t>DES will issue the new policies and rules in fall 2012, so that agencies have time to adopt their own corresponding policies before the new law takes effect.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April</a:t>
            </a:r>
          </a:p>
          <a:p>
            <a:pPr lvl="1"/>
            <a:r>
              <a:rPr lang="en-US" dirty="0" smtClean="0"/>
              <a:t>Convene Advisory Committee</a:t>
            </a:r>
          </a:p>
          <a:p>
            <a:pPr lvl="1"/>
            <a:r>
              <a:rPr lang="en-US" dirty="0" smtClean="0"/>
              <a:t>Identify workgroup leads and members</a:t>
            </a:r>
          </a:p>
          <a:p>
            <a:r>
              <a:rPr lang="en-US" dirty="0" smtClean="0"/>
              <a:t> May/June</a:t>
            </a:r>
          </a:p>
          <a:p>
            <a:pPr lvl="1"/>
            <a:r>
              <a:rPr lang="en-US" dirty="0" smtClean="0"/>
              <a:t>Weekly meetings for workgroups</a:t>
            </a:r>
          </a:p>
          <a:p>
            <a:pPr lvl="1"/>
            <a:r>
              <a:rPr lang="en-US" dirty="0" smtClean="0"/>
              <a:t>Monthly meetings for Advisory Committee (continue through October)</a:t>
            </a:r>
          </a:p>
          <a:p>
            <a:r>
              <a:rPr lang="en-US" dirty="0" smtClean="0"/>
              <a:t>July/August</a:t>
            </a:r>
          </a:p>
          <a:p>
            <a:pPr lvl="1"/>
            <a:r>
              <a:rPr lang="en-US" dirty="0" smtClean="0"/>
              <a:t>Begin formal rulemaking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Implementation Timeline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July/August continued</a:t>
            </a:r>
          </a:p>
          <a:p>
            <a:pPr lvl="1"/>
            <a:r>
              <a:rPr lang="en-US" dirty="0" smtClean="0"/>
              <a:t>Policy development outreach</a:t>
            </a:r>
          </a:p>
          <a:p>
            <a:r>
              <a:rPr lang="en-US" dirty="0" smtClean="0"/>
              <a:t>September/October</a:t>
            </a:r>
          </a:p>
          <a:p>
            <a:pPr lvl="1"/>
            <a:r>
              <a:rPr lang="en-US" dirty="0" smtClean="0"/>
              <a:t>Finalize and adopt rules and policies</a:t>
            </a:r>
          </a:p>
          <a:p>
            <a:pPr lvl="1"/>
            <a:r>
              <a:rPr lang="en-US" dirty="0" smtClean="0"/>
              <a:t>Plan for training on implementation</a:t>
            </a:r>
          </a:p>
          <a:p>
            <a:r>
              <a:rPr lang="en-US" dirty="0" smtClean="0"/>
              <a:t>November/December</a:t>
            </a:r>
          </a:p>
          <a:p>
            <a:pPr lvl="1"/>
            <a:r>
              <a:rPr lang="en-US" dirty="0" smtClean="0"/>
              <a:t>Agency implementation</a:t>
            </a:r>
          </a:p>
          <a:p>
            <a:r>
              <a:rPr lang="en-US" dirty="0" smtClean="0"/>
              <a:t>January 1, 2013 – Effective Date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8" y="233363"/>
            <a:ext cx="8201025" cy="639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cap="small" dirty="0" smtClean="0"/>
              <a:t>Training</a:t>
            </a:r>
          </a:p>
          <a:p>
            <a:r>
              <a:rPr lang="en-US" dirty="0" smtClean="0"/>
              <a:t>Criteria for training before delegating authority</a:t>
            </a:r>
            <a:endParaRPr lang="en-US" sz="2800" dirty="0" smtClean="0"/>
          </a:p>
          <a:p>
            <a:r>
              <a:rPr lang="en-US" dirty="0" smtClean="0"/>
              <a:t>Criteria for who must be trained</a:t>
            </a:r>
            <a:endParaRPr lang="en-US" sz="2800" dirty="0" smtClean="0"/>
          </a:p>
          <a:p>
            <a:r>
              <a:rPr lang="en-US" dirty="0" smtClean="0"/>
              <a:t>Criteria for approval of existing training</a:t>
            </a:r>
            <a:endParaRPr lang="en-US" sz="2800" dirty="0" smtClean="0"/>
          </a:p>
          <a:p>
            <a:r>
              <a:rPr lang="en-US" dirty="0" smtClean="0"/>
              <a:t>List of other training programs</a:t>
            </a:r>
            <a:endParaRPr lang="en-US" sz="2800" dirty="0" smtClean="0"/>
          </a:p>
          <a:p>
            <a:r>
              <a:rPr lang="en-US" dirty="0" smtClean="0"/>
              <a:t>Criteria for exemptions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cap="small" dirty="0" smtClean="0"/>
              <a:t>Sole Source</a:t>
            </a:r>
          </a:p>
          <a:p>
            <a:r>
              <a:rPr lang="en-US" dirty="0" smtClean="0"/>
              <a:t>Sole source justification </a:t>
            </a:r>
          </a:p>
          <a:p>
            <a:r>
              <a:rPr lang="en-US" dirty="0" smtClean="0"/>
              <a:t>Posting on vendor system</a:t>
            </a:r>
          </a:p>
          <a:p>
            <a:r>
              <a:rPr lang="en-US" dirty="0" smtClean="0"/>
              <a:t>Posting for public inspection</a:t>
            </a:r>
          </a:p>
          <a:p>
            <a:r>
              <a:rPr lang="en-US" dirty="0" smtClean="0"/>
              <a:t>Criteria for exemptions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Department of Enterprise Services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239000" cy="513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cap="small" dirty="0" smtClean="0"/>
              <a:t>Award</a:t>
            </a:r>
          </a:p>
          <a:p>
            <a:r>
              <a:rPr lang="en-US" dirty="0" smtClean="0"/>
              <a:t>Award options (reject, BAFO, Award)</a:t>
            </a:r>
          </a:p>
          <a:p>
            <a:r>
              <a:rPr lang="en-US" dirty="0" smtClean="0"/>
              <a:t>Define responsible bidder</a:t>
            </a:r>
          </a:p>
          <a:p>
            <a:r>
              <a:rPr lang="en-US" dirty="0" smtClean="0"/>
              <a:t>Define best value criteria</a:t>
            </a:r>
          </a:p>
          <a:p>
            <a:r>
              <a:rPr lang="en-US" dirty="0" smtClean="0"/>
              <a:t>Rules for using best value criteria</a:t>
            </a:r>
          </a:p>
          <a:p>
            <a:r>
              <a:rPr lang="en-US" dirty="0" smtClean="0"/>
              <a:t>Identifying successful bidder in system</a:t>
            </a:r>
          </a:p>
          <a:p>
            <a:r>
              <a:rPr lang="en-US" dirty="0" smtClean="0"/>
              <a:t>Release of Bid Documents</a:t>
            </a:r>
          </a:p>
          <a:p>
            <a:r>
              <a:rPr lang="en-US" dirty="0" smtClean="0"/>
              <a:t>Complaint and Protest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cap="small" dirty="0" smtClean="0"/>
              <a:t>Debarment</a:t>
            </a:r>
          </a:p>
          <a:p>
            <a:r>
              <a:rPr lang="en-US" dirty="0" smtClean="0"/>
              <a:t>Criteria for debarment</a:t>
            </a:r>
          </a:p>
          <a:p>
            <a:r>
              <a:rPr lang="en-US" dirty="0" smtClean="0"/>
              <a:t>Notice process</a:t>
            </a:r>
          </a:p>
          <a:p>
            <a:r>
              <a:rPr lang="en-US" dirty="0" smtClean="0"/>
              <a:t>Process for issuing a decision</a:t>
            </a:r>
          </a:p>
          <a:p>
            <a:r>
              <a:rPr lang="en-US" dirty="0" smtClean="0"/>
              <a:t>Due process and appeal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cap="small" dirty="0" smtClean="0"/>
          </a:p>
          <a:p>
            <a:pPr algn="ctr">
              <a:buNone/>
            </a:pPr>
            <a:r>
              <a:rPr lang="en-US" sz="3600" cap="small" dirty="0" smtClean="0"/>
              <a:t>Transparency</a:t>
            </a:r>
          </a:p>
          <a:p>
            <a:pPr algn="ctr">
              <a:buNone/>
            </a:pPr>
            <a:endParaRPr lang="en-US" sz="3600" cap="small" dirty="0" smtClean="0"/>
          </a:p>
          <a:p>
            <a:r>
              <a:rPr lang="en-US" dirty="0" smtClean="0"/>
              <a:t>Develop policy and process for annual posting of contracts</a:t>
            </a:r>
          </a:p>
          <a:p>
            <a:r>
              <a:rPr lang="en-US" dirty="0" smtClean="0"/>
              <a:t>Criteria for exemptions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600" cap="small" dirty="0" smtClean="0"/>
              <a:t>Procurement Mgt Guidelines</a:t>
            </a:r>
          </a:p>
          <a:p>
            <a:r>
              <a:rPr lang="en-US" sz="3400" dirty="0" smtClean="0"/>
              <a:t>Precontract procedures</a:t>
            </a:r>
          </a:p>
          <a:p>
            <a:r>
              <a:rPr lang="en-US" sz="3400" dirty="0" smtClean="0"/>
              <a:t>Alternative dispute resolution process</a:t>
            </a:r>
          </a:p>
          <a:p>
            <a:r>
              <a:rPr lang="en-US" sz="3400" dirty="0" smtClean="0"/>
              <a:t>Performance measures and benchmarks</a:t>
            </a:r>
          </a:p>
          <a:p>
            <a:r>
              <a:rPr lang="en-US" sz="3400" dirty="0" smtClean="0"/>
              <a:t>Model contract terms</a:t>
            </a:r>
          </a:p>
          <a:p>
            <a:r>
              <a:rPr lang="en-US" sz="3400" dirty="0" smtClean="0"/>
              <a:t>Electronic Signature guidelines</a:t>
            </a:r>
          </a:p>
          <a:p>
            <a:r>
              <a:rPr lang="en-US" sz="3400" dirty="0" smtClean="0"/>
              <a:t>Criteria for contract amendments</a:t>
            </a:r>
          </a:p>
          <a:p>
            <a:r>
              <a:rPr lang="en-US" sz="3400" dirty="0" smtClean="0"/>
              <a:t>Postcontract procedures</a:t>
            </a:r>
          </a:p>
          <a:p>
            <a:r>
              <a:rPr lang="en-US" sz="3400" dirty="0" smtClean="0"/>
              <a:t> Procedures and criteria for terminating contracts</a:t>
            </a:r>
          </a:p>
          <a:p>
            <a:r>
              <a:rPr lang="en-US" sz="3400" dirty="0" smtClean="0"/>
              <a:t>Requirements for contractor to provide data to review committees</a:t>
            </a:r>
          </a:p>
          <a:p>
            <a:r>
              <a:rPr lang="en-US" sz="3400" dirty="0" smtClean="0"/>
              <a:t>Guidelines for performance based contracts</a:t>
            </a:r>
            <a:endParaRPr lang="en-US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3600" cap="small" dirty="0" smtClean="0"/>
              <a:t>Miscellaneous</a:t>
            </a:r>
          </a:p>
          <a:p>
            <a:r>
              <a:rPr lang="en-US" dirty="0" smtClean="0"/>
              <a:t>Ethics</a:t>
            </a:r>
          </a:p>
          <a:p>
            <a:r>
              <a:rPr lang="en-US" dirty="0" smtClean="0"/>
              <a:t>Cost recovery</a:t>
            </a:r>
          </a:p>
          <a:p>
            <a:r>
              <a:rPr lang="en-US" dirty="0" smtClean="0"/>
              <a:t>Cooperative Purchasing</a:t>
            </a:r>
          </a:p>
          <a:p>
            <a:r>
              <a:rPr lang="en-US" dirty="0" smtClean="0"/>
              <a:t>Convenience Contract</a:t>
            </a:r>
          </a:p>
          <a:p>
            <a:r>
              <a:rPr lang="en-US" dirty="0" smtClean="0"/>
              <a:t>Performance Bonds</a:t>
            </a:r>
          </a:p>
          <a:p>
            <a:r>
              <a:rPr lang="en-US" dirty="0" smtClean="0"/>
              <a:t>Master Contracts </a:t>
            </a:r>
          </a:p>
          <a:p>
            <a:r>
              <a:rPr lang="en-US" dirty="0" smtClean="0"/>
              <a:t>Risk Assessment for delegating authority</a:t>
            </a:r>
          </a:p>
          <a:p>
            <a:r>
              <a:rPr lang="en-US" dirty="0" smtClean="0"/>
              <a:t>Small, micro, mini and minority businesses</a:t>
            </a:r>
          </a:p>
          <a:p>
            <a:r>
              <a:rPr lang="en-US" dirty="0" smtClean="0"/>
              <a:t>Direct buy purchases</a:t>
            </a:r>
          </a:p>
          <a:p>
            <a:r>
              <a:rPr lang="en-US" dirty="0" smtClean="0"/>
              <a:t>Emergency purchases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Procurement Reform 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 - Servando Patlan</a:t>
            </a:r>
          </a:p>
          <a:p>
            <a:r>
              <a:rPr lang="en-US" dirty="0" smtClean="0"/>
              <a:t>Department of Enterprise Services</a:t>
            </a:r>
          </a:p>
          <a:p>
            <a:r>
              <a:rPr lang="en-US" dirty="0" smtClean="0"/>
              <a:t>Email </a:t>
            </a:r>
            <a:r>
              <a:rPr lang="en-US" dirty="0" smtClean="0">
                <a:hlinkClick r:id="rId3"/>
              </a:rPr>
              <a:t>servando.patlan@des.wa.gov</a:t>
            </a:r>
            <a:endParaRPr lang="en-US" dirty="0" smtClean="0"/>
          </a:p>
          <a:p>
            <a:r>
              <a:rPr lang="en-US" dirty="0" smtClean="0"/>
              <a:t>Phone 360-407-9390</a:t>
            </a:r>
          </a:p>
          <a:p>
            <a:endParaRPr lang="en-US" sz="2000" dirty="0" smtClean="0"/>
          </a:p>
          <a:p>
            <a:pPr algn="ctr">
              <a:buNone/>
            </a:pPr>
            <a:r>
              <a:rPr lang="en-US" sz="2600" dirty="0" smtClean="0"/>
              <a:t>Visit the Procurement Reform Website at </a:t>
            </a:r>
          </a:p>
          <a:p>
            <a:pPr algn="ctr">
              <a:buNone/>
            </a:pPr>
            <a:endParaRPr lang="en-US" sz="2600" dirty="0" smtClean="0"/>
          </a:p>
          <a:p>
            <a:pPr algn="ctr">
              <a:buNone/>
            </a:pPr>
            <a:r>
              <a:rPr lang="en-US" sz="2500" dirty="0" smtClean="0">
                <a:hlinkClick r:id="rId4"/>
              </a:rPr>
              <a:t>http://www.des.wa.gov/Procurement_reform</a:t>
            </a:r>
            <a:r>
              <a:rPr lang="en-US" sz="2500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anchor="b">
            <a:noAutofit/>
          </a:bodyPr>
          <a:lstStyle/>
          <a:p>
            <a:r>
              <a:rPr lang="en-US" sz="3600" dirty="0" smtClean="0"/>
              <a:t>Contracts &amp; Legal Services Division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Services provided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Re-organization project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8610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Procurement Reform Positioning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June 1, 2006 Procure To Pay Value Proposition Recommended Changes To Prepare for Modern Financial Systems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HB 1770 Enhance WA Small Business Participation</a:t>
            </a:r>
          </a:p>
          <a:p>
            <a:endParaRPr lang="en-US" dirty="0" smtClean="0"/>
          </a:p>
          <a:p>
            <a:r>
              <a:rPr lang="en-US" dirty="0" smtClean="0"/>
              <a:t>ESSB 5931 creating the Department of Enterprise Services (DES)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HB 2452 Procurement Reform Bill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2011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Convened Work Group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Developed Guiding Principles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Researched Best Practices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Developed Draft Recommendations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Stakeholder Outreach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American Bar Association Model Procurement Code</a:t>
            </a:r>
          </a:p>
          <a:p>
            <a:r>
              <a:rPr lang="en-US" dirty="0" smtClean="0"/>
              <a:t>Researched practice in nine similar sized states (AZ, GA, IN, MA, MI, OH, OR, TN, VA)</a:t>
            </a:r>
          </a:p>
          <a:p>
            <a:r>
              <a:rPr lang="en-US" dirty="0" smtClean="0"/>
              <a:t>Reviewed Federal Laws</a:t>
            </a:r>
          </a:p>
          <a:p>
            <a:r>
              <a:rPr lang="en-US" dirty="0" smtClean="0"/>
              <a:t>Reviewed Current WA State Laws (RCW 43.19, RCW 39.29, RCW 43.105)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 to Legislature and Public</a:t>
            </a:r>
          </a:p>
          <a:p>
            <a:r>
              <a:rPr lang="en-US" dirty="0" smtClean="0"/>
              <a:t>Flexibility to Adapt to Changing Markets and Conditions</a:t>
            </a:r>
          </a:p>
          <a:p>
            <a:r>
              <a:rPr lang="en-US" dirty="0" smtClean="0"/>
              <a:t>Assessing Risk Factors</a:t>
            </a:r>
          </a:p>
          <a:p>
            <a:r>
              <a:rPr lang="en-US" dirty="0" smtClean="0"/>
              <a:t>Economies of Scale</a:t>
            </a:r>
          </a:p>
          <a:p>
            <a:r>
              <a:rPr lang="en-US" dirty="0" smtClean="0"/>
              <a:t>Eliminating barriers and Easing Participation for Contractors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WACS October meeting </a:t>
            </a:r>
          </a:p>
          <a:p>
            <a:r>
              <a:rPr lang="en-US" dirty="0" smtClean="0"/>
              <a:t>Training Conference and Trade Show</a:t>
            </a:r>
          </a:p>
          <a:p>
            <a:r>
              <a:rPr lang="en-US" dirty="0" smtClean="0"/>
              <a:t>AG Contract Law Forum (Nov. and Jan.)</a:t>
            </a:r>
          </a:p>
          <a:p>
            <a:r>
              <a:rPr lang="en-US" dirty="0" smtClean="0"/>
              <a:t>OMWBE Ad Hoc Advisory Committee</a:t>
            </a:r>
          </a:p>
          <a:p>
            <a:r>
              <a:rPr lang="en-US" dirty="0" smtClean="0"/>
              <a:t>Survey on Draft Recommendations </a:t>
            </a:r>
          </a:p>
          <a:p>
            <a:pPr lvl="1"/>
            <a:r>
              <a:rPr lang="en-US" dirty="0" smtClean="0"/>
              <a:t>1200 responses (75% vendors)</a:t>
            </a:r>
          </a:p>
          <a:p>
            <a:pPr lvl="1"/>
            <a:r>
              <a:rPr lang="en-US" dirty="0" smtClean="0"/>
              <a:t>3,000 individual comments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Procurement Reform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Incorporates comments from outreach and state agencies</a:t>
            </a:r>
          </a:p>
          <a:p>
            <a:r>
              <a:rPr lang="en-US" dirty="0" smtClean="0"/>
              <a:t>Supported by state agencies, labor, small business and OMWBE Ad Hoc Advisory Committee</a:t>
            </a:r>
          </a:p>
          <a:p>
            <a:r>
              <a:rPr lang="en-US" dirty="0" smtClean="0"/>
              <a:t>Passed legislature and signed by Governor (2SHB 2452) on March 30,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633DB-60EA-4E8C-BBF5-C6905058522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  <_dlc_DocId xmlns="ab5d7b00-834a-4efe-8968-9d97478a3691">EWUPACEUPKES-46-3797</_dlc_DocId>
    <_dlc_DocIdUrl xmlns="ab5d7b00-834a-4efe-8968-9d97478a3691">
      <Url>http://stage-des/_layouts/DocIdRedir.aspx?ID=EWUPACEUPKES-46-3797</Url>
      <Description>EWUPACEUPKES-46-3797</Description>
    </_dlc_DocIdUrl>
    <_dlc_DocIdPersistId xmlns="ab5d7b00-834a-4efe-8968-9d97478a3691">false</_dlc_DocIdPersistI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41A54BADD08F46A25A439CA5113C81" ma:contentTypeVersion="2" ma:contentTypeDescription="Create a new document." ma:contentTypeScope="" ma:versionID="b0572839a5f1b379d340e89a57fe4ebe">
  <xsd:schema xmlns:xsd="http://www.w3.org/2001/XMLSchema" xmlns:xs="http://www.w3.org/2001/XMLSchema" xmlns:p="http://schemas.microsoft.com/office/2006/metadata/properties" xmlns:ns1="http://schemas.microsoft.com/sharepoint/v3" xmlns:ns2="ab5d7b00-834a-4efe-8968-9d97478a3691" targetNamespace="http://schemas.microsoft.com/office/2006/metadata/properties" ma:root="true" ma:fieldsID="b8b80030ab68ff9f9ef10e2a8494e4c4" ns1:_="" ns2:_="">
    <xsd:import namespace="http://schemas.microsoft.com/sharepoint/v3"/>
    <xsd:import namespace="ab5d7b00-834a-4efe-8968-9d97478a369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d7b00-834a-4efe-8968-9d97478a369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3A8444-0481-4C76-B5F9-7CAE23F87192}"/>
</file>

<file path=customXml/itemProps2.xml><?xml version="1.0" encoding="utf-8"?>
<ds:datastoreItem xmlns:ds="http://schemas.openxmlformats.org/officeDocument/2006/customXml" ds:itemID="{DFCEB331-BF92-4458-8755-552D0F3251E2}"/>
</file>

<file path=customXml/itemProps3.xml><?xml version="1.0" encoding="utf-8"?>
<ds:datastoreItem xmlns:ds="http://schemas.openxmlformats.org/officeDocument/2006/customXml" ds:itemID="{4DF2F774-7976-471D-B41F-892C478E1ADE}"/>
</file>

<file path=customXml/itemProps4.xml><?xml version="1.0" encoding="utf-8"?>
<ds:datastoreItem xmlns:ds="http://schemas.openxmlformats.org/officeDocument/2006/customXml" ds:itemID="{6F25D6CE-5180-470C-A687-E465ACD67A0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874</Words>
  <Application>Microsoft Office PowerPoint</Application>
  <PresentationFormat>On-screen Show (4:3)</PresentationFormat>
  <Paragraphs>201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Procurement Reform  2SHB 2452</vt:lpstr>
      <vt:lpstr>Department of Enterprise Services</vt:lpstr>
      <vt:lpstr>Contracts &amp; Legal Services Division</vt:lpstr>
      <vt:lpstr>Procurement Reform Positioning</vt:lpstr>
      <vt:lpstr>Fall 2011 Review Process</vt:lpstr>
      <vt:lpstr>Best Practice Research</vt:lpstr>
      <vt:lpstr>Guidelines</vt:lpstr>
      <vt:lpstr>Stakeholder Outreach</vt:lpstr>
      <vt:lpstr>Procurement Reform Legislation</vt:lpstr>
      <vt:lpstr>Procurement Reform Legislation</vt:lpstr>
      <vt:lpstr>What Will Be Different?</vt:lpstr>
      <vt:lpstr>What Will Be Different?</vt:lpstr>
      <vt:lpstr>What Will Be The Same?</vt:lpstr>
      <vt:lpstr>Next Steps</vt:lpstr>
      <vt:lpstr>Implementation Timeline</vt:lpstr>
      <vt:lpstr>Implementation Timeline</vt:lpstr>
      <vt:lpstr>Slide 17</vt:lpstr>
      <vt:lpstr>Work Groups</vt:lpstr>
      <vt:lpstr>Work Groups</vt:lpstr>
      <vt:lpstr>Work Groups</vt:lpstr>
      <vt:lpstr>Work Groups</vt:lpstr>
      <vt:lpstr>Work Groups</vt:lpstr>
      <vt:lpstr>Work Groups</vt:lpstr>
      <vt:lpstr>Work Groups</vt:lpstr>
      <vt:lpstr>Procurement Reform Questions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</dc:title>
  <dc:creator>jessicam</dc:creator>
  <cp:lastModifiedBy>ccantre</cp:lastModifiedBy>
  <cp:revision>169</cp:revision>
  <dcterms:created xsi:type="dcterms:W3CDTF">2011-09-28T23:49:27Z</dcterms:created>
  <dcterms:modified xsi:type="dcterms:W3CDTF">2012-06-08T15:41:06Z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0x0101002A41A54BADD08F46A25A439CA5113C81</vt:lpwstr>
  </property>
  <property fmtid="{D5CDD505-2E9C-101B-9397-08002B2CF9AE}" pid="3" name="_dlc_DocIdItemGuid">
    <vt:lpwstr>7a096a65-c6f3-46c7-8c37-8683ac0ad527</vt:lpwstr>
  </property>
  <property fmtid="{D5CDD505-2E9C-101B-9397-08002B2CF9AE}" pid="4" name="TemplateUrl">
    <vt:lpwstr/>
  </property>
  <property fmtid="{D5CDD505-2E9C-101B-9397-08002B2CF9AE}" pid="5" name="Order">
    <vt:r8>379700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