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sldIdLst>
    <p:sldId id="256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B6D"/>
    <a:srgbClr val="6DB33F"/>
    <a:srgbClr val="021F4E"/>
    <a:srgbClr val="ADA6B4"/>
    <a:srgbClr val="A4A3B7"/>
    <a:srgbClr val="243962"/>
    <a:srgbClr val="28315E"/>
    <a:srgbClr val="055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1315" autoAdjust="0"/>
  </p:normalViewPr>
  <p:slideViewPr>
    <p:cSldViewPr>
      <p:cViewPr varScale="1">
        <p:scale>
          <a:sx n="105" d="100"/>
          <a:sy n="105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Define COP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75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Additionally, most lease arrangements free managers from worrying about technology end-of-life disposition issues, including environmental considerations, data security and destruction, and compliance with ever-changing disposition laws. These become the responsibility of DES.</a:t>
            </a:r>
          </a:p>
          <a:p>
            <a:endParaRPr lang="en-US" dirty="0" smtClean="0"/>
          </a:p>
          <a:p>
            <a:r>
              <a:rPr lang="en-US" dirty="0" smtClean="0"/>
              <a:t>Photo courtesy</a:t>
            </a:r>
            <a:r>
              <a:rPr lang="en-US" baseline="0" dirty="0" smtClean="0"/>
              <a:t> of http://upload.wikimedia.org/wikipedia/commons/2/2f/Old_telephone_%285983560279%29.jpg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aron.pittelkau@des.w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Technology Leasing </a:t>
            </a:r>
            <a:r>
              <a:rPr lang="en-US" sz="4400" dirty="0"/>
              <a:t>101</a:t>
            </a:r>
            <a:br>
              <a:rPr lang="en-US" sz="4400" dirty="0"/>
            </a:br>
            <a:endParaRPr lang="en-US" dirty="0"/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5257800"/>
            <a:ext cx="541525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have questions, please feel free to contact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Aaron </a:t>
            </a:r>
            <a:r>
              <a:rPr lang="en-US" dirty="0" err="1" smtClean="0"/>
              <a:t>Pittelkau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aaron.pittelkau@des.wa.gov</a:t>
            </a:r>
            <a:r>
              <a:rPr lang="en-US" dirty="0" smtClean="0"/>
              <a:t>               (360) 407-8712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C:\Documents and Settings\georges\Local Settings\Temporary Internet Files\Content.IE5\6TCFAPSX\MCj028234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71600"/>
            <a:ext cx="6309970" cy="5029200"/>
          </a:xfrm>
          <a:prstGeom prst="rect">
            <a:avLst/>
          </a:prstGeom>
          <a:noFill/>
        </p:spPr>
      </p:pic>
      <p:pic>
        <p:nvPicPr>
          <p:cNvPr id="6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5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Leasing Team</a:t>
            </a:r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5791200"/>
            <a:ext cx="961189" cy="88087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3276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Jamie Langford – Deputy Chief Financial </a:t>
            </a:r>
            <a:r>
              <a:rPr lang="en-US" sz="2400" dirty="0" smtClean="0"/>
              <a:t>Officer</a:t>
            </a:r>
          </a:p>
          <a:p>
            <a:r>
              <a:rPr lang="en-US" sz="2400" dirty="0" smtClean="0"/>
              <a:t>Darrell Damron – Business Manager</a:t>
            </a:r>
            <a:endParaRPr lang="en-US" sz="2400" dirty="0" smtClean="0"/>
          </a:p>
          <a:p>
            <a:r>
              <a:rPr lang="en-US" sz="2400" dirty="0" smtClean="0"/>
              <a:t>Aaron </a:t>
            </a:r>
            <a:r>
              <a:rPr lang="en-US" sz="2400" dirty="0" smtClean="0"/>
              <a:t>Pittelkau – </a:t>
            </a:r>
            <a:r>
              <a:rPr lang="en-US" sz="2400" dirty="0" smtClean="0"/>
              <a:t>Business Coordinator</a:t>
            </a:r>
            <a:endParaRPr lang="en-US" sz="2400" dirty="0" smtClean="0"/>
          </a:p>
          <a:p>
            <a:r>
              <a:rPr lang="en-US" sz="2400" dirty="0" smtClean="0"/>
              <a:t>Marsha Adams </a:t>
            </a:r>
            <a:r>
              <a:rPr lang="en-US" sz="2400" dirty="0" smtClean="0"/>
              <a:t>– </a:t>
            </a:r>
            <a:r>
              <a:rPr lang="en-US" sz="2400" dirty="0" smtClean="0"/>
              <a:t>Tech. Leasing Associate </a:t>
            </a:r>
          </a:p>
          <a:p>
            <a:r>
              <a:rPr lang="en-US" sz="2400" dirty="0" smtClean="0"/>
              <a:t>Steve </a:t>
            </a:r>
            <a:r>
              <a:rPr lang="en-US" sz="2400" dirty="0"/>
              <a:t>Voigt       – </a:t>
            </a:r>
            <a:r>
              <a:rPr lang="en-US" sz="2400" dirty="0" smtClean="0"/>
              <a:t>Data and Statistical Analyst 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7" name="Picture 5" descr="C:\Documents and Settings\georges\Local Settings\Temporary Internet Files\Content.IE5\IJOLA5U7\MCj0240341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3810000"/>
            <a:ext cx="43434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/>
              <a:t>contractual arrangement between the </a:t>
            </a:r>
            <a:r>
              <a:rPr lang="en-US" u="sng" dirty="0">
                <a:solidFill>
                  <a:srgbClr val="6DB33F"/>
                </a:solidFill>
              </a:rPr>
              <a:t>L</a:t>
            </a:r>
            <a:r>
              <a:rPr lang="en-US" u="sng" dirty="0" smtClean="0">
                <a:solidFill>
                  <a:srgbClr val="6DB33F"/>
                </a:solidFill>
              </a:rPr>
              <a:t>essee</a:t>
            </a:r>
            <a:r>
              <a:rPr lang="en-US" dirty="0" smtClean="0"/>
              <a:t> (the customer) and </a:t>
            </a:r>
            <a:r>
              <a:rPr lang="en-US" dirty="0"/>
              <a:t>the </a:t>
            </a:r>
            <a:r>
              <a:rPr lang="en-US" u="sng" dirty="0">
                <a:solidFill>
                  <a:srgbClr val="6DB33F"/>
                </a:solidFill>
              </a:rPr>
              <a:t>Lessor</a:t>
            </a:r>
            <a:r>
              <a:rPr lang="en-US" dirty="0"/>
              <a:t> (DES Financial Services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DES purchases </a:t>
            </a:r>
            <a:r>
              <a:rPr lang="en-US" dirty="0"/>
              <a:t>the equipment from your technology supplier (i.e</a:t>
            </a:r>
            <a:r>
              <a:rPr lang="en-US" dirty="0" smtClean="0"/>
              <a:t>., </a:t>
            </a:r>
            <a:r>
              <a:rPr lang="en-US" dirty="0"/>
              <a:t>Dell, HP, or IBM) of choice and </a:t>
            </a:r>
            <a:r>
              <a:rPr lang="en-US" dirty="0" smtClean="0"/>
              <a:t>leases </a:t>
            </a:r>
            <a:r>
              <a:rPr lang="en-US" dirty="0"/>
              <a:t>it to the </a:t>
            </a:r>
            <a:r>
              <a:rPr lang="en-US" dirty="0" smtClean="0"/>
              <a:t>customer </a:t>
            </a:r>
            <a:r>
              <a:rPr lang="en-US" dirty="0"/>
              <a:t>for a fixed, regular payment.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lease?</a:t>
            </a:r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This program is a </a:t>
            </a:r>
            <a:r>
              <a:rPr lang="en-US" sz="1800" dirty="0"/>
              <a:t>continuation of the </a:t>
            </a:r>
            <a:r>
              <a:rPr lang="en-US" sz="1800" dirty="0" smtClean="0"/>
              <a:t>leasing </a:t>
            </a:r>
            <a:r>
              <a:rPr lang="en-US" sz="1800" dirty="0"/>
              <a:t>program agencies have used for years. 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DES </a:t>
            </a:r>
            <a:r>
              <a:rPr lang="en-US" sz="1800" dirty="0"/>
              <a:t>acquires </a:t>
            </a:r>
            <a:r>
              <a:rPr lang="en-US" sz="1800" dirty="0" smtClean="0"/>
              <a:t>computers </a:t>
            </a:r>
            <a:r>
              <a:rPr lang="en-US" sz="1800" dirty="0"/>
              <a:t>for the agency and </a:t>
            </a:r>
            <a:r>
              <a:rPr lang="en-US" sz="1800" dirty="0" smtClean="0"/>
              <a:t>then funds the purchase through Certificate of Participation (COP) </a:t>
            </a:r>
            <a:r>
              <a:rPr lang="en-US" sz="1800" dirty="0"/>
              <a:t>financing with the State Treasurer. 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At the end of the lease agencies then have the preferred option to renew their lease by engaging in the lease refresh process.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sz="14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agency makes monthly lease payments to DES through the term of the </a:t>
            </a:r>
            <a:r>
              <a:rPr lang="en-US" sz="1800" dirty="0" smtClean="0"/>
              <a:t>COP.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Warranty </a:t>
            </a:r>
            <a:r>
              <a:rPr lang="en-US" sz="1800" dirty="0"/>
              <a:t>coverage is included </a:t>
            </a:r>
            <a:r>
              <a:rPr lang="en-US" sz="1800" dirty="0" smtClean="0"/>
              <a:t>with </a:t>
            </a:r>
            <a:r>
              <a:rPr lang="en-US" sz="1800" dirty="0"/>
              <a:t>the </a:t>
            </a:r>
            <a:r>
              <a:rPr lang="en-US" sz="1800" dirty="0" smtClean="0"/>
              <a:t>lease to coincide </a:t>
            </a:r>
            <a:r>
              <a:rPr lang="en-US" sz="1800" dirty="0"/>
              <a:t>with the useful life of the </a:t>
            </a:r>
            <a:r>
              <a:rPr lang="en-US" sz="1800" dirty="0" smtClean="0"/>
              <a:t>computer.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DES </a:t>
            </a:r>
            <a:r>
              <a:rPr lang="en-US" sz="1800" dirty="0"/>
              <a:t>is responsible for asset management and holds title to the equipment.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 Capital </a:t>
            </a:r>
            <a:r>
              <a:rPr lang="en-US" dirty="0" smtClean="0"/>
              <a:t>Lease</a:t>
            </a:r>
            <a:br>
              <a:rPr lang="en-US" dirty="0" smtClean="0"/>
            </a:br>
            <a:r>
              <a:rPr lang="en-US" sz="3100" dirty="0" smtClean="0"/>
              <a:t>How does it work?</a:t>
            </a:r>
            <a:endParaRPr lang="en-US" sz="3100" dirty="0"/>
          </a:p>
        </p:txBody>
      </p:sp>
      <p:pic>
        <p:nvPicPr>
          <p:cNvPr id="4" name="Picture 3" descr="Button_Bn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" y="5791200"/>
            <a:ext cx="960120" cy="87989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000" dirty="0" smtClean="0"/>
              <a:t>At </a:t>
            </a:r>
            <a:r>
              <a:rPr lang="en-US" sz="2000" dirty="0"/>
              <a:t>the end of the lease term, the agency can choose for DES to</a:t>
            </a:r>
            <a:r>
              <a:rPr lang="en-US" sz="2000" dirty="0" smtClean="0"/>
              <a:t>: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sz="20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 smtClean="0"/>
              <a:t>Renew/Refresh the agency’s lease and modernize their current IT assets.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 smtClean="0"/>
              <a:t>Extend </a:t>
            </a:r>
            <a:r>
              <a:rPr lang="en-US" sz="2000" dirty="0"/>
              <a:t>the lease for an agreed period of time. Lease payments do not </a:t>
            </a:r>
            <a:r>
              <a:rPr lang="en-US" sz="2000" dirty="0" smtClean="0"/>
              <a:t>continue, </a:t>
            </a:r>
            <a:r>
              <a:rPr lang="en-US" sz="2000" dirty="0"/>
              <a:t>but service fees remain through the extension</a:t>
            </a:r>
            <a:r>
              <a:rPr lang="en-US" sz="2000" dirty="0" smtClean="0"/>
              <a:t>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Transfer ownership of the computer to the agency. No further acquisition related payments are due.</a:t>
            </a:r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en-US" sz="20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5791200"/>
            <a:ext cx="961189" cy="88087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 Capital </a:t>
            </a:r>
            <a:r>
              <a:rPr lang="en-US" dirty="0" smtClean="0"/>
              <a:t>Lease</a:t>
            </a:r>
            <a:br>
              <a:rPr lang="en-US" dirty="0" smtClean="0"/>
            </a:br>
            <a:r>
              <a:rPr lang="en-US" sz="3100" dirty="0" smtClean="0"/>
              <a:t>How does it work?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57600"/>
          </a:xfrm>
        </p:spPr>
        <p:txBody>
          <a:bodyPr/>
          <a:lstStyle/>
          <a:p>
            <a:r>
              <a:rPr lang="en-US" dirty="0" smtClean="0"/>
              <a:t>Leased computers are owned by DES and are carried as assets on DES’s books.</a:t>
            </a:r>
          </a:p>
          <a:p>
            <a:r>
              <a:rPr lang="en-US" dirty="0" smtClean="0"/>
              <a:t>Agencies with leased computers show a monthly expense for the use of the computers, but do not own them.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Accounting for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DES </a:t>
            </a:r>
            <a:r>
              <a:rPr lang="en-US" dirty="0"/>
              <a:t>Capital Lease</a:t>
            </a:r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smtClean="0"/>
              <a:t>do </a:t>
            </a:r>
            <a:r>
              <a:rPr lang="en-US" dirty="0"/>
              <a:t>Washington State Agencies l</a:t>
            </a:r>
            <a:r>
              <a:rPr lang="en-US" dirty="0" smtClean="0"/>
              <a:t>ease </a:t>
            </a:r>
            <a:r>
              <a:rPr lang="en-US" dirty="0"/>
              <a:t>e</a:t>
            </a:r>
            <a:r>
              <a:rPr lang="en-US" dirty="0" smtClean="0"/>
              <a:t>quipment</a:t>
            </a:r>
            <a:r>
              <a:rPr lang="en-US" dirty="0"/>
              <a:t>? </a:t>
            </a:r>
          </a:p>
        </p:txBody>
      </p:sp>
      <p:pic>
        <p:nvPicPr>
          <p:cNvPr id="4" name="Picture 3" descr="Button_Bn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" y="5791200"/>
            <a:ext cx="960120" cy="87989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31938" y="3232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DES Capital Leasing model </a:t>
            </a:r>
            <a:r>
              <a:rPr lang="en-US" dirty="0" smtClean="0"/>
              <a:t>will change your variable IT costs to fixed operating costs making your budgeting process easier and more predictable.</a:t>
            </a:r>
          </a:p>
          <a:p>
            <a:r>
              <a:rPr lang="en-US" dirty="0"/>
              <a:t>Leasing is cost effective, practical, &amp; flexible. </a:t>
            </a:r>
          </a:p>
          <a:p>
            <a:r>
              <a:rPr lang="en-US" dirty="0"/>
              <a:t>Leasing </a:t>
            </a:r>
            <a:r>
              <a:rPr lang="en-US" dirty="0" smtClean="0"/>
              <a:t>helps increase your working capital over two biennium’s.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81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Leasing </a:t>
            </a:r>
            <a:r>
              <a:rPr lang="en-US" dirty="0"/>
              <a:t>can help expedite equipment </a:t>
            </a:r>
            <a:r>
              <a:rPr lang="en-US" dirty="0" smtClean="0"/>
              <a:t>replacement </a:t>
            </a:r>
            <a:r>
              <a:rPr lang="en-US" dirty="0"/>
              <a:t>and </a:t>
            </a:r>
            <a:r>
              <a:rPr lang="en-US" dirty="0" smtClean="0"/>
              <a:t>modernization.  It keeps your technology current and fresh.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creates </a:t>
            </a:r>
            <a:r>
              <a:rPr lang="en-US" dirty="0"/>
              <a:t>a positive impact across all aspects of an </a:t>
            </a:r>
            <a:r>
              <a:rPr lang="en-US" dirty="0" smtClean="0"/>
              <a:t>agency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Who wants to use outdated technology?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Benefits </a:t>
            </a:r>
            <a:r>
              <a:rPr lang="en-US" dirty="0"/>
              <a:t>to </a:t>
            </a:r>
            <a:r>
              <a:rPr lang="en-US" dirty="0" smtClean="0"/>
              <a:t>leasing</a:t>
            </a:r>
            <a:br>
              <a:rPr lang="en-US" dirty="0" smtClean="0"/>
            </a:b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than financial</a:t>
            </a:r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648200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8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1A54BADD08F46A25A439CA5113C81" ma:contentTypeVersion="2" ma:contentTypeDescription="Create a new document." ma:contentTypeScope="" ma:versionID="b0572839a5f1b379d340e89a57fe4ebe">
  <xsd:schema xmlns:xsd="http://www.w3.org/2001/XMLSchema" xmlns:xs="http://www.w3.org/2001/XMLSchema" xmlns:p="http://schemas.microsoft.com/office/2006/metadata/properties" xmlns:ns1="http://schemas.microsoft.com/sharepoint/v3" xmlns:ns2="ab5d7b00-834a-4efe-8968-9d97478a3691" targetNamespace="http://schemas.microsoft.com/office/2006/metadata/properties" ma:root="true" ma:fieldsID="b8b80030ab68ff9f9ef10e2a8494e4c4" ns1:_="" ns2:_="">
    <xsd:import namespace="http://schemas.microsoft.com/sharepoint/v3"/>
    <xsd:import namespace="ab5d7b00-834a-4efe-8968-9d97478a36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d7b00-834a-4efe-8968-9d97478a369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ab5d7b00-834a-4efe-8968-9d97478a3691">EWUPACEUPKES-170-7205</_dlc_DocId>
    <_dlc_DocIdUrl xmlns="ab5d7b00-834a-4efe-8968-9d97478a3691">
      <Url>http://stage-des/_layouts/DocIdRedir.aspx?ID=EWUPACEUPKES-170-7205</Url>
      <Description>EWUPACEUPKES-170-7205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98E5F13-5215-4873-AEF1-BB96529C3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d7b00-834a-4efe-8968-9d97478a36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CE7D81-4E8A-47AC-BB6E-4D2F8F316D45}">
  <ds:schemaRefs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b5d7b00-834a-4efe-8968-9d97478a369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5F5B747-C14C-49C7-92DF-4153A47C5F9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E7205AE-2F3C-4A22-9125-B142A265375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DES-PPT-Template</Template>
  <TotalTime>1057</TotalTime>
  <Words>444</Words>
  <Application>Microsoft Office PowerPoint</Application>
  <PresentationFormat>On-screen Show (4:3)</PresentationFormat>
  <Paragraphs>50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DES-PPT-Template</vt:lpstr>
      <vt:lpstr>Technology Leasing 101 </vt:lpstr>
      <vt:lpstr>PowerPoint Presentation</vt:lpstr>
      <vt:lpstr>DES Leasing Team</vt:lpstr>
      <vt:lpstr>What is a lease?</vt:lpstr>
      <vt:lpstr>DES Capital Lease How does it work?</vt:lpstr>
      <vt:lpstr>DES Capital Lease How does it work?</vt:lpstr>
      <vt:lpstr>Accounting for the DES Capital Lease</vt:lpstr>
      <vt:lpstr>Why do Washington State Agencies lease equipment? </vt:lpstr>
      <vt:lpstr>Benefits to leasing other than financial</vt:lpstr>
      <vt:lpstr>Thank you</vt:lpstr>
    </vt:vector>
  </TitlesOfParts>
  <Company>Department of Enterprise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jonp</dc:creator>
  <cp:lastModifiedBy>Pittelkau, Aaron (DES)</cp:lastModifiedBy>
  <cp:revision>91</cp:revision>
  <dcterms:created xsi:type="dcterms:W3CDTF">2012-07-19T21:11:51Z</dcterms:created>
  <dcterms:modified xsi:type="dcterms:W3CDTF">2018-12-11T18:29:57Z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0x0101002A41A54BADD08F46A25A439CA5113C81</vt:lpwstr>
  </property>
  <property fmtid="{D5CDD505-2E9C-101B-9397-08002B2CF9AE}" pid="3" name="Category">
    <vt:lpwstr>Template</vt:lpwstr>
  </property>
  <property fmtid="{D5CDD505-2E9C-101B-9397-08002B2CF9AE}" pid="4" name="_dlc_DocIdItemGuid">
    <vt:lpwstr>7444c15f-f858-49b9-9b95-e146d2a533e1</vt:lpwstr>
  </property>
</Properties>
</file>