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6" r:id="rId5"/>
    <p:sldId id="262" r:id="rId6"/>
    <p:sldId id="276" r:id="rId7"/>
    <p:sldId id="277" r:id="rId8"/>
    <p:sldId id="264" r:id="rId9"/>
    <p:sldId id="265" r:id="rId10"/>
    <p:sldId id="266" r:id="rId11"/>
    <p:sldId id="267" r:id="rId12"/>
    <p:sldId id="269" r:id="rId13"/>
    <p:sldId id="271" r:id="rId14"/>
    <p:sldId id="272" r:id="rId15"/>
    <p:sldId id="279" r:id="rId16"/>
    <p:sldId id="278" r:id="rId17"/>
    <p:sldId id="273" r:id="rId18"/>
    <p:sldId id="274" r:id="rId19"/>
    <p:sldId id="275" r:id="rId20"/>
    <p:sldId id="26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DB33F"/>
    <a:srgbClr val="032B6D"/>
    <a:srgbClr val="ADA6B4"/>
    <a:srgbClr val="A4A3B7"/>
    <a:srgbClr val="021F4E"/>
    <a:srgbClr val="243962"/>
    <a:srgbClr val="28315E"/>
    <a:srgbClr val="055B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979" autoAdjust="0"/>
  </p:normalViewPr>
  <p:slideViewPr>
    <p:cSldViewPr>
      <p:cViewPr varScale="1">
        <p:scale>
          <a:sx n="69" d="100"/>
          <a:sy n="69" d="100"/>
        </p:scale>
        <p:origin x="768"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94D073-375B-4414-951B-1CB3216E2BB8}" type="datetimeFigureOut">
              <a:rPr lang="en-US" smtClean="0"/>
              <a:pPr/>
              <a:t>12/4/2020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6C41FE-50D3-409A-B028-0F48A32A3A6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Pick a logo for the main page of your presentation.  Delet</a:t>
            </a:r>
            <a:r>
              <a:rPr lang="en-US" baseline="0" dirty="0" smtClean="0"/>
              <a:t>e the other logo.</a:t>
            </a:r>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600"/>
              </a:spcBef>
              <a:spcAft>
                <a:spcPts val="600"/>
              </a:spcAft>
              <a:buFont typeface="Arial" panose="020B0604020202020204" pitchFamily="34" charset="0"/>
              <a:buChar char="•"/>
            </a:pPr>
            <a:r>
              <a:rPr lang="en-US" dirty="0" smtClean="0"/>
              <a:t>Strategy</a:t>
            </a:r>
            <a:r>
              <a:rPr lang="en-US" baseline="0" dirty="0" smtClean="0"/>
              <a:t> and Planning -- </a:t>
            </a:r>
            <a:r>
              <a:rPr lang="en-US" dirty="0" smtClean="0"/>
              <a:t>Engaging</a:t>
            </a:r>
            <a:r>
              <a:rPr lang="en-US" baseline="0" dirty="0" smtClean="0"/>
              <a:t> early when developing the strategy – help in determining the best approach</a:t>
            </a:r>
          </a:p>
          <a:p>
            <a:pPr marL="171450" indent="-171450">
              <a:spcBef>
                <a:spcPts val="600"/>
              </a:spcBef>
              <a:spcAft>
                <a:spcPts val="600"/>
              </a:spcAft>
              <a:buFont typeface="Arial" panose="020B0604020202020204" pitchFamily="34" charset="0"/>
              <a:buChar char="•"/>
            </a:pPr>
            <a:r>
              <a:rPr lang="en-US" baseline="0" dirty="0" smtClean="0"/>
              <a:t>Consultation throughout the process.. Engaged from beginning with strategizing, reviewing solicitation documents, evaluation process, debrief/protest process.  Provide tools and guidance as needed and available.  </a:t>
            </a:r>
          </a:p>
          <a:p>
            <a:pPr marL="171450" indent="-171450">
              <a:spcBef>
                <a:spcPts val="600"/>
              </a:spcBef>
              <a:spcAft>
                <a:spcPts val="600"/>
              </a:spcAft>
              <a:buFont typeface="Arial" panose="020B0604020202020204" pitchFamily="34" charset="0"/>
              <a:buChar char="•"/>
            </a:pPr>
            <a:r>
              <a:rPr lang="en-US" baseline="0" dirty="0" smtClean="0"/>
              <a:t>Reviewing procurement documents prior to posting.</a:t>
            </a:r>
          </a:p>
          <a:p>
            <a:pPr marL="171450" indent="-171450">
              <a:spcBef>
                <a:spcPts val="600"/>
              </a:spcBef>
              <a:spcAft>
                <a:spcPts val="600"/>
              </a:spcAft>
              <a:buFont typeface="Arial" panose="020B0604020202020204" pitchFamily="34" charset="0"/>
              <a:buChar char="•"/>
            </a:pPr>
            <a:r>
              <a:rPr lang="en-US" baseline="0" dirty="0" smtClean="0"/>
              <a:t>A resource for agencies to brainstorm on different approaches and/or ideas for procuring goods and services. </a:t>
            </a:r>
          </a:p>
          <a:p>
            <a:pPr marL="171450" indent="-171450">
              <a:spcBef>
                <a:spcPts val="600"/>
              </a:spcBef>
              <a:spcAft>
                <a:spcPts val="600"/>
              </a:spcAft>
              <a:buFont typeface="Arial" panose="020B0604020202020204" pitchFamily="34" charset="0"/>
              <a:buChar char="•"/>
            </a:pPr>
            <a:r>
              <a:rPr lang="en-US" baseline="0" dirty="0" smtClean="0"/>
              <a:t>A point of contact for general questions… if I can’t answer, I will direct to the appropriate person that may be able to help</a:t>
            </a:r>
            <a:endParaRPr lang="en-US" dirty="0" smtClean="0"/>
          </a:p>
        </p:txBody>
      </p:sp>
      <p:sp>
        <p:nvSpPr>
          <p:cNvPr id="4" name="Slide Number Placeholder 3"/>
          <p:cNvSpPr>
            <a:spLocks noGrp="1"/>
          </p:cNvSpPr>
          <p:nvPr>
            <p:ph type="sldNum" sz="quarter" idx="10"/>
          </p:nvPr>
        </p:nvSpPr>
        <p:spPr/>
        <p:txBody>
          <a:bodyPr/>
          <a:lstStyle/>
          <a:p>
            <a:fld id="{906C41FE-50D3-409A-B028-0F48A32A3A64}" type="slidenum">
              <a:rPr lang="en-US" smtClean="0"/>
              <a:pPr/>
              <a:t>5</a:t>
            </a:fld>
            <a:endParaRPr lang="en-US"/>
          </a:p>
        </p:txBody>
      </p:sp>
    </p:spTree>
    <p:extLst>
      <p:ext uri="{BB962C8B-B14F-4D97-AF65-F5344CB8AC3E}">
        <p14:creationId xmlns:p14="http://schemas.microsoft.com/office/powerpoint/2010/main" val="6279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600"/>
              </a:spcBef>
              <a:spcAft>
                <a:spcPts val="600"/>
              </a:spcAft>
              <a:buFont typeface="Arial" panose="020B0604020202020204" pitchFamily="34" charset="0"/>
              <a:buChar char="•"/>
            </a:pPr>
            <a:r>
              <a:rPr lang="en-US" dirty="0" smtClean="0"/>
              <a:t>Each agency receives</a:t>
            </a:r>
            <a:r>
              <a:rPr lang="en-US" baseline="0" dirty="0" smtClean="0"/>
              <a:t> a letter outlining their delegated authority and any conditions that may apply.  Depending on the agencies procurement risk, they may be required to engage DES Contract Liaison.</a:t>
            </a:r>
          </a:p>
          <a:p>
            <a:pPr marL="171450" indent="-171450">
              <a:spcBef>
                <a:spcPts val="600"/>
              </a:spcBef>
              <a:spcAft>
                <a:spcPts val="600"/>
              </a:spcAft>
              <a:buFont typeface="Arial" panose="020B0604020202020204" pitchFamily="34" charset="0"/>
              <a:buChar char="•"/>
            </a:pPr>
            <a:r>
              <a:rPr lang="en-US" baseline="0" dirty="0" smtClean="0"/>
              <a:t>May get involved as part of the OCIO oversight process addressing any procurement related items to help ensure the success of projects.</a:t>
            </a:r>
          </a:p>
          <a:p>
            <a:pPr marL="171450" indent="-171450">
              <a:spcBef>
                <a:spcPts val="600"/>
              </a:spcBef>
              <a:spcAft>
                <a:spcPts val="600"/>
              </a:spcAft>
              <a:buFont typeface="Arial" panose="020B0604020202020204" pitchFamily="34" charset="0"/>
              <a:buChar char="•"/>
            </a:pPr>
            <a:r>
              <a:rPr lang="en-US" baseline="0" dirty="0" smtClean="0"/>
              <a:t>Agencies can call or email me directly with any procurement questions.</a:t>
            </a:r>
            <a:endParaRPr lang="en-US" dirty="0" smtClean="0"/>
          </a:p>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6</a:t>
            </a:fld>
            <a:endParaRPr lang="en-US"/>
          </a:p>
        </p:txBody>
      </p:sp>
    </p:spTree>
    <p:extLst>
      <p:ext uri="{BB962C8B-B14F-4D97-AF65-F5344CB8AC3E}">
        <p14:creationId xmlns:p14="http://schemas.microsoft.com/office/powerpoint/2010/main" val="3878639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Bef>
                <a:spcPts val="600"/>
              </a:spcBef>
              <a:spcAft>
                <a:spcPts val="600"/>
              </a:spcAft>
              <a:buFont typeface="Arial" panose="020B0604020202020204" pitchFamily="34" charset="0"/>
              <a:buChar char="•"/>
            </a:pPr>
            <a:r>
              <a:rPr lang="en-US" dirty="0" smtClean="0"/>
              <a:t>Paid Family Medical Leave… This</a:t>
            </a:r>
            <a:r>
              <a:rPr lang="en-US" baseline="0" dirty="0" smtClean="0"/>
              <a:t> project was a procurement using Agile method… so a lot of time spent up front on strategy.</a:t>
            </a:r>
          </a:p>
          <a:p>
            <a:pPr marL="171450" indent="-171450">
              <a:spcBef>
                <a:spcPts val="600"/>
              </a:spcBef>
              <a:spcAft>
                <a:spcPts val="600"/>
              </a:spcAft>
              <a:buFont typeface="Arial" panose="020B0604020202020204" pitchFamily="34" charset="0"/>
              <a:buChar char="•"/>
            </a:pPr>
            <a:r>
              <a:rPr lang="en-US" baseline="0" dirty="0" smtClean="0"/>
              <a:t>LNI project with the procurement exceeding a 3M investment… Large and very complex procurement… a lot of time spent in strategy, planning, review… on pause at the moment</a:t>
            </a:r>
          </a:p>
          <a:p>
            <a:pPr marL="171450" indent="-171450">
              <a:spcBef>
                <a:spcPts val="600"/>
              </a:spcBef>
              <a:spcAft>
                <a:spcPts val="600"/>
              </a:spcAft>
              <a:buFont typeface="Arial" panose="020B0604020202020204" pitchFamily="34" charset="0"/>
              <a:buChar char="•"/>
            </a:pPr>
            <a:r>
              <a:rPr lang="en-US" baseline="0" dirty="0" smtClean="0"/>
              <a:t>WSP’s project included a Proviso to include DES and OMWBE in the procurement process</a:t>
            </a:r>
          </a:p>
          <a:p>
            <a:pPr marL="171450" indent="-171450">
              <a:spcBef>
                <a:spcPts val="600"/>
              </a:spcBef>
              <a:spcAft>
                <a:spcPts val="600"/>
              </a:spcAft>
              <a:buFont typeface="Arial" panose="020B0604020202020204" pitchFamily="34" charset="0"/>
              <a:buChar char="•"/>
            </a:pPr>
            <a:r>
              <a:rPr lang="en-US" baseline="0" dirty="0" smtClean="0"/>
              <a:t>ELUHO very small agency with maybe 4 or 5 administrative FTEs… more consultation and guidance needed due to their limited resources and experience doing IT procurements</a:t>
            </a:r>
          </a:p>
          <a:p>
            <a:pPr marL="171450" indent="-171450">
              <a:spcBef>
                <a:spcPts val="600"/>
              </a:spcBef>
              <a:spcAft>
                <a:spcPts val="600"/>
              </a:spcAft>
              <a:buFont typeface="Arial" panose="020B0604020202020204" pitchFamily="34" charset="0"/>
              <a:buChar char="•"/>
            </a:pPr>
            <a:r>
              <a:rPr lang="en-US" baseline="0" dirty="0" smtClean="0"/>
              <a:t>Gambling Commission limited procurement experience and resources… a lot of involvement throughout process.</a:t>
            </a:r>
          </a:p>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7</a:t>
            </a:fld>
            <a:endParaRPr lang="en-US"/>
          </a:p>
        </p:txBody>
      </p:sp>
    </p:spTree>
    <p:extLst>
      <p:ext uri="{BB962C8B-B14F-4D97-AF65-F5344CB8AC3E}">
        <p14:creationId xmlns:p14="http://schemas.microsoft.com/office/powerpoint/2010/main" val="558050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Point</a:t>
            </a:r>
            <a:r>
              <a:rPr lang="en-US" baseline="0" dirty="0" smtClean="0"/>
              <a:t> out current work hours and team email address.</a:t>
            </a:r>
            <a:endParaRPr lang="en-US" dirty="0" smtClean="0"/>
          </a:p>
          <a:p>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8</a:t>
            </a:fld>
            <a:endParaRPr lang="en-US"/>
          </a:p>
        </p:txBody>
      </p:sp>
    </p:spTree>
    <p:extLst>
      <p:ext uri="{BB962C8B-B14F-4D97-AF65-F5344CB8AC3E}">
        <p14:creationId xmlns:p14="http://schemas.microsoft.com/office/powerpoint/2010/main" val="3121546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Clear instructions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	</a:t>
            </a:r>
            <a:r>
              <a:rPr lang="en-US" sz="1200" kern="1200" dirty="0" smtClean="0">
                <a:solidFill>
                  <a:schemeClr val="tx1"/>
                </a:solidFill>
                <a:effectLst/>
                <a:latin typeface="+mn-lt"/>
                <a:ea typeface="+mn-ea"/>
                <a:cs typeface="+mn-cs"/>
              </a:rPr>
              <a:t> No logo, letterhead, names, etc.</a:t>
            </a:r>
          </a:p>
          <a:p>
            <a:r>
              <a:rPr lang="en-US" dirty="0" smtClean="0"/>
              <a:t>Evaluation</a:t>
            </a:r>
            <a:r>
              <a:rPr lang="en-US" baseline="0" dirty="0" smtClean="0"/>
              <a:t> factors</a:t>
            </a:r>
          </a:p>
          <a:p>
            <a:r>
              <a:rPr lang="en-US" dirty="0" smtClean="0"/>
              <a:t>	should</a:t>
            </a:r>
            <a:r>
              <a:rPr lang="en-US" baseline="0" dirty="0" smtClean="0"/>
              <a:t> not ask questions regarding </a:t>
            </a:r>
            <a:r>
              <a:rPr lang="en-US" sz="1200" kern="1200" dirty="0" smtClean="0">
                <a:solidFill>
                  <a:schemeClr val="tx1"/>
                </a:solidFill>
                <a:effectLst/>
                <a:latin typeface="+mn-lt"/>
                <a:ea typeface="+mn-ea"/>
                <a:cs typeface="+mn-cs"/>
              </a:rPr>
              <a:t>employee names, emails, phone numbers, brand names, websites, resumes, etc.</a:t>
            </a:r>
          </a:p>
          <a:p>
            <a:r>
              <a:rPr lang="en-US" sz="1200" kern="1200" dirty="0" smtClean="0">
                <a:solidFill>
                  <a:schemeClr val="tx1"/>
                </a:solidFill>
                <a:effectLst/>
                <a:latin typeface="+mn-lt"/>
                <a:ea typeface="+mn-ea"/>
                <a:cs typeface="+mn-cs"/>
              </a:rPr>
              <a:t>	Demonstrations</a:t>
            </a:r>
            <a:r>
              <a:rPr lang="en-US" sz="1200" kern="1200" baseline="0" dirty="0" smtClean="0">
                <a:solidFill>
                  <a:schemeClr val="tx1"/>
                </a:solidFill>
                <a:effectLst/>
                <a:latin typeface="+mn-lt"/>
                <a:ea typeface="+mn-ea"/>
                <a:cs typeface="+mn-cs"/>
              </a:rPr>
              <a:t> – not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906C41FE-50D3-409A-B028-0F48A32A3A64}" type="slidenum">
              <a:rPr lang="en-US" smtClean="0"/>
              <a:pPr/>
              <a:t>11</a:t>
            </a:fld>
            <a:endParaRPr lang="en-US"/>
          </a:p>
        </p:txBody>
      </p:sp>
    </p:spTree>
    <p:extLst>
      <p:ext uri="{BB962C8B-B14F-4D97-AF65-F5344CB8AC3E}">
        <p14:creationId xmlns:p14="http://schemas.microsoft.com/office/powerpoint/2010/main" val="3719643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descr="Button_Green.png"/>
          <p:cNvPicPr>
            <a:picLocks noChangeAspect="1"/>
          </p:cNvPicPr>
          <p:nvPr userDrawn="1"/>
        </p:nvPicPr>
        <p:blipFill>
          <a:blip r:embed="rId2" cstate="print"/>
          <a:stretch>
            <a:fillRect/>
          </a:stretch>
        </p:blipFill>
        <p:spPr>
          <a:xfrm>
            <a:off x="181811" y="5791200"/>
            <a:ext cx="961189" cy="880874"/>
          </a:xfrm>
          <a:prstGeom prst="rect">
            <a:avLst/>
          </a:prstGeom>
        </p:spPr>
      </p:pic>
      <p:sp>
        <p:nvSpPr>
          <p:cNvPr id="3" name="Content Placeholder 2"/>
          <p:cNvSpPr>
            <a:spLocks noGrp="1"/>
          </p:cNvSpPr>
          <p:nvPr>
            <p:ph idx="1"/>
          </p:nvPr>
        </p:nvSpPr>
        <p:spPr>
          <a:xfrm>
            <a:off x="457200" y="1295400"/>
            <a:ext cx="8229600" cy="4876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fld id="{94B2C409-97E4-4FBA-B694-9CF34CD0FA2E}" type="datetimeFigureOut">
              <a:rPr lang="en-US" smtClean="0"/>
              <a:pPr/>
              <a:t>12/4/2020</a:t>
            </a:fld>
            <a:endParaRPr lang="en-US" dirty="0"/>
          </a:p>
        </p:txBody>
      </p:sp>
      <p:sp>
        <p:nvSpPr>
          <p:cNvPr id="6" name="Slide Number Placeholder 5"/>
          <p:cNvSpPr>
            <a:spLocks noGrp="1"/>
          </p:cNvSpPr>
          <p:nvPr>
            <p:ph type="sldNum" sz="quarter" idx="12"/>
          </p:nvPr>
        </p:nvSpPr>
        <p:spPr>
          <a:xfrm>
            <a:off x="2667000" y="6356350"/>
            <a:ext cx="2133600" cy="365125"/>
          </a:xfrm>
        </p:spPr>
        <p:txBody>
          <a:bodyPr/>
          <a:lstStyle>
            <a:lvl1pPr algn="ctr">
              <a:defRPr>
                <a:latin typeface="Arial" pitchFamily="34" charset="0"/>
                <a:cs typeface="Arial" pitchFamily="34" charset="0"/>
              </a:defRPr>
            </a:lvl1pPr>
          </a:lstStyle>
          <a:p>
            <a:fld id="{AF4633DB-60EA-4E8C-BBF5-C69050585220}" type="slidenum">
              <a:rPr lang="en-US" smtClean="0"/>
              <a:pPr/>
              <a:t>‹#›</a:t>
            </a:fld>
            <a:endParaRPr lang="en-US" dirty="0"/>
          </a:p>
        </p:txBody>
      </p:sp>
      <p:pic>
        <p:nvPicPr>
          <p:cNvPr id="2050" name="Picture 2" descr="C:\Documents and Settings\jessicam\Desktop\George-only_Grayscale50%transp.gif"/>
          <p:cNvPicPr>
            <a:picLocks noChangeAspect="1" noChangeArrowheads="1"/>
          </p:cNvPicPr>
          <p:nvPr userDrawn="1"/>
        </p:nvPicPr>
        <p:blipFill>
          <a:blip r:embed="rId3" cstate="print"/>
          <a:srcRect/>
          <a:stretch>
            <a:fillRect/>
          </a:stretch>
        </p:blipFill>
        <p:spPr bwMode="auto">
          <a:xfrm>
            <a:off x="8001000" y="5715000"/>
            <a:ext cx="990600" cy="990600"/>
          </a:xfrm>
          <a:prstGeom prst="rect">
            <a:avLst/>
          </a:prstGeom>
          <a:noFill/>
        </p:spPr>
      </p:pic>
      <p:cxnSp>
        <p:nvCxnSpPr>
          <p:cNvPr id="10" name="Straight Connector 9"/>
          <p:cNvCxnSpPr/>
          <p:nvPr userDrawn="1"/>
        </p:nvCxnSpPr>
        <p:spPr>
          <a:xfrm>
            <a:off x="457200" y="1143000"/>
            <a:ext cx="8229600" cy="0"/>
          </a:xfrm>
          <a:prstGeom prst="line">
            <a:avLst/>
          </a:prstGeom>
          <a:ln w="38100">
            <a:solidFill>
              <a:srgbClr val="032B6D"/>
            </a:solidFill>
          </a:ln>
        </p:spPr>
        <p:style>
          <a:lnRef idx="1">
            <a:schemeClr val="accent1"/>
          </a:lnRef>
          <a:fillRef idx="0">
            <a:schemeClr val="accent1"/>
          </a:fillRef>
          <a:effectRef idx="0">
            <a:schemeClr val="accent1"/>
          </a:effectRef>
          <a:fontRef idx="minor">
            <a:schemeClr val="tx1"/>
          </a:fontRef>
        </p:style>
      </p:cxnSp>
      <p:sp>
        <p:nvSpPr>
          <p:cNvPr id="8" name="Title 1"/>
          <p:cNvSpPr>
            <a:spLocks noGrp="1"/>
          </p:cNvSpPr>
          <p:nvPr>
            <p:ph type="title"/>
          </p:nvPr>
        </p:nvSpPr>
        <p:spPr>
          <a:xfrm>
            <a:off x="457200" y="76200"/>
            <a:ext cx="8229600" cy="914400"/>
          </a:xfrm>
          <a:prstGeom prst="rect">
            <a:avLst/>
          </a:prstGeom>
        </p:spPr>
        <p:txBody>
          <a:bodyPr>
            <a:normAutofit/>
          </a:bodyPr>
          <a:lstStyle>
            <a:lvl1pPr>
              <a:defRPr sz="4000" b="1" i="1">
                <a:solidFill>
                  <a:srgbClr val="6DB33F"/>
                </a:solidFill>
                <a:latin typeface="Arial" pitchFamily="34" charset="0"/>
                <a:cs typeface="Arial" pitchFamily="34" charset="0"/>
              </a:defRPr>
            </a:lvl1pPr>
          </a:lstStyle>
          <a:p>
            <a:r>
              <a:rPr lang="en-US" dirty="0" smtClean="0"/>
              <a:t>Click to edit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8" name="Picture 7" descr="Button_Green.png"/>
          <p:cNvPicPr>
            <a:picLocks noChangeAspect="1"/>
          </p:cNvPicPr>
          <p:nvPr userDrawn="1"/>
        </p:nvPicPr>
        <p:blipFill>
          <a:blip r:embed="rId2" cstate="print"/>
          <a:stretch>
            <a:fillRect/>
          </a:stretch>
        </p:blipFill>
        <p:spPr>
          <a:xfrm>
            <a:off x="181811" y="5791200"/>
            <a:ext cx="961189" cy="880874"/>
          </a:xfrm>
          <a:prstGeom prst="rect">
            <a:avLst/>
          </a:prstGeom>
        </p:spPr>
      </p:pic>
      <p:sp>
        <p:nvSpPr>
          <p:cNvPr id="2" name="Title 1"/>
          <p:cNvSpPr>
            <a:spLocks noGrp="1"/>
          </p:cNvSpPr>
          <p:nvPr>
            <p:ph type="title"/>
          </p:nvPr>
        </p:nvSpPr>
        <p:spPr>
          <a:xfrm>
            <a:off x="457200" y="76200"/>
            <a:ext cx="8229600" cy="914400"/>
          </a:xfrm>
          <a:prstGeom prst="rect">
            <a:avLst/>
          </a:prstGeom>
        </p:spPr>
        <p:txBody>
          <a:bodyPr>
            <a:normAutofit/>
          </a:bodyPr>
          <a:lstStyle>
            <a:lvl1pPr>
              <a:defRPr sz="4000" b="1" i="1">
                <a:solidFill>
                  <a:srgbClr val="6DB33F"/>
                </a:solidFill>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295400"/>
            <a:ext cx="8229600" cy="48768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fld id="{94B2C409-97E4-4FBA-B694-9CF34CD0FA2E}" type="datetimeFigureOut">
              <a:rPr lang="en-US" smtClean="0"/>
              <a:pPr/>
              <a:t>12/4/2020</a:t>
            </a:fld>
            <a:endParaRPr lang="en-US" dirty="0"/>
          </a:p>
        </p:txBody>
      </p:sp>
      <p:sp>
        <p:nvSpPr>
          <p:cNvPr id="6" name="Slide Number Placeholder 5"/>
          <p:cNvSpPr>
            <a:spLocks noGrp="1"/>
          </p:cNvSpPr>
          <p:nvPr>
            <p:ph type="sldNum" sz="quarter" idx="12"/>
          </p:nvPr>
        </p:nvSpPr>
        <p:spPr>
          <a:xfrm>
            <a:off x="2667000" y="6356350"/>
            <a:ext cx="2133600" cy="365125"/>
          </a:xfrm>
        </p:spPr>
        <p:txBody>
          <a:bodyPr/>
          <a:lstStyle>
            <a:lvl1pPr algn="ctr">
              <a:defRPr>
                <a:latin typeface="Arial" pitchFamily="34" charset="0"/>
                <a:cs typeface="Arial" pitchFamily="34" charset="0"/>
              </a:defRPr>
            </a:lvl1pPr>
          </a:lstStyle>
          <a:p>
            <a:fld id="{AF4633DB-60EA-4E8C-BBF5-C69050585220}" type="slidenum">
              <a:rPr lang="en-US" smtClean="0"/>
              <a:pPr/>
              <a:t>‹#›</a:t>
            </a:fld>
            <a:endParaRPr lang="en-US" dirty="0"/>
          </a:p>
        </p:txBody>
      </p:sp>
      <p:pic>
        <p:nvPicPr>
          <p:cNvPr id="2050" name="Picture 2" descr="C:\Documents and Settings\jessicam\Desktop\George-only_Grayscale50%transp.gif"/>
          <p:cNvPicPr>
            <a:picLocks noChangeAspect="1" noChangeArrowheads="1"/>
          </p:cNvPicPr>
          <p:nvPr userDrawn="1"/>
        </p:nvPicPr>
        <p:blipFill>
          <a:blip r:embed="rId3" cstate="print"/>
          <a:srcRect/>
          <a:stretch>
            <a:fillRect/>
          </a:stretch>
        </p:blipFill>
        <p:spPr bwMode="auto">
          <a:xfrm>
            <a:off x="8001000" y="5715000"/>
            <a:ext cx="990600" cy="990600"/>
          </a:xfrm>
          <a:prstGeom prst="rect">
            <a:avLst/>
          </a:prstGeom>
          <a:noFill/>
        </p:spPr>
      </p:pic>
      <p:cxnSp>
        <p:nvCxnSpPr>
          <p:cNvPr id="10" name="Straight Connector 9"/>
          <p:cNvCxnSpPr/>
          <p:nvPr userDrawn="1"/>
        </p:nvCxnSpPr>
        <p:spPr>
          <a:xfrm>
            <a:off x="457200" y="1143000"/>
            <a:ext cx="8229600" cy="0"/>
          </a:xfrm>
          <a:prstGeom prst="line">
            <a:avLst/>
          </a:prstGeom>
          <a:ln w="38100">
            <a:solidFill>
              <a:srgbClr val="032B6D"/>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1" name="Picture 10" descr="Button_Green.png"/>
          <p:cNvPicPr>
            <a:picLocks noChangeAspect="1"/>
          </p:cNvPicPr>
          <p:nvPr userDrawn="1"/>
        </p:nvPicPr>
        <p:blipFill>
          <a:blip r:embed="rId2" cstate="print"/>
          <a:stretch>
            <a:fillRect/>
          </a:stretch>
        </p:blipFill>
        <p:spPr>
          <a:xfrm>
            <a:off x="181811" y="5791200"/>
            <a:ext cx="961189" cy="880874"/>
          </a:xfrm>
          <a:prstGeom prst="rect">
            <a:avLst/>
          </a:prstGeom>
        </p:spPr>
      </p:pic>
      <p:sp>
        <p:nvSpPr>
          <p:cNvPr id="3" name="Content Placeholder 2"/>
          <p:cNvSpPr>
            <a:spLocks noGrp="1"/>
          </p:cNvSpPr>
          <p:nvPr>
            <p:ph sz="half" idx="1" hasCustomPrompt="1"/>
          </p:nvPr>
        </p:nvSpPr>
        <p:spPr>
          <a:xfrm>
            <a:off x="457200" y="1295401"/>
            <a:ext cx="4038600" cy="5096255"/>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sz="3733"/>
            </a:lvl1pPr>
            <a:lvl2pPr marL="742950" marR="0" indent="-285750" algn="l" defTabSz="914400" rtl="0" eaLnBrk="1" fontAlgn="auto" latinLnBrk="0" hangingPunct="1">
              <a:lnSpc>
                <a:spcPct val="100000"/>
              </a:lnSpc>
              <a:spcBef>
                <a:spcPct val="20000"/>
              </a:spcBef>
              <a:spcAft>
                <a:spcPts val="0"/>
              </a:spcAft>
              <a:buClrTx/>
              <a:buSzTx/>
              <a:buFont typeface="Arial" pitchFamily="34" charset="0"/>
              <a:buChar char="–"/>
              <a:tabLst/>
              <a:defRPr sz="3200"/>
            </a:lvl2pPr>
            <a:lvl3pPr marL="11430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667"/>
            </a:lvl3pPr>
            <a:lvl4pPr marL="16002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400"/>
            </a:lvl4pPr>
            <a:lvl5pPr marL="20574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400"/>
            </a:lvl5pPr>
            <a:lvl6pPr>
              <a:defRPr sz="2400"/>
            </a:lvl6pPr>
            <a:lvl7pPr>
              <a:defRPr sz="2400"/>
            </a:lvl7pPr>
            <a:lvl8pPr>
              <a:defRPr sz="2400"/>
            </a:lvl8pPr>
            <a:lvl9pPr>
              <a:defRPr sz="2400"/>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mn-lt"/>
                <a:ea typeface="+mn-ea"/>
                <a:cs typeface="+mn-cs"/>
              </a:rPr>
              <a:t>Fifth level</a:t>
            </a:r>
            <a:endParaRPr kumimoji="0" lang="en-US" sz="20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Content Placeholder 3"/>
          <p:cNvSpPr>
            <a:spLocks noGrp="1"/>
          </p:cNvSpPr>
          <p:nvPr>
            <p:ph sz="half" idx="2" hasCustomPrompt="1"/>
          </p:nvPr>
        </p:nvSpPr>
        <p:spPr>
          <a:xfrm>
            <a:off x="4648200" y="1295401"/>
            <a:ext cx="4038600" cy="5096255"/>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sz="3733"/>
            </a:lvl1pPr>
            <a:lvl2pPr marL="742950" marR="0" indent="-285750" algn="l" defTabSz="914400" rtl="0" eaLnBrk="1" fontAlgn="auto" latinLnBrk="0" hangingPunct="1">
              <a:lnSpc>
                <a:spcPct val="100000"/>
              </a:lnSpc>
              <a:spcBef>
                <a:spcPct val="20000"/>
              </a:spcBef>
              <a:spcAft>
                <a:spcPts val="0"/>
              </a:spcAft>
              <a:buClrTx/>
              <a:buSzTx/>
              <a:buFont typeface="Arial" pitchFamily="34" charset="0"/>
              <a:buChar char="–"/>
              <a:tabLst/>
              <a:defRPr sz="3200"/>
            </a:lvl2pPr>
            <a:lvl3pPr marL="11430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667"/>
            </a:lvl3pPr>
            <a:lvl4pPr marL="16002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400"/>
            </a:lvl4pPr>
            <a:lvl5pPr marL="2057400" marR="0" indent="-228600" algn="l" defTabSz="914400" rtl="0" eaLnBrk="1" fontAlgn="auto" latinLnBrk="0" hangingPunct="1">
              <a:lnSpc>
                <a:spcPct val="100000"/>
              </a:lnSpc>
              <a:spcBef>
                <a:spcPct val="20000"/>
              </a:spcBef>
              <a:spcAft>
                <a:spcPts val="0"/>
              </a:spcAft>
              <a:buClrTx/>
              <a:buSzTx/>
              <a:buFont typeface="Arial" pitchFamily="34" charset="0"/>
              <a:buChar char="»"/>
              <a:tabLst/>
              <a:defRPr sz="2400"/>
            </a:lvl5pPr>
            <a:lvl6pPr>
              <a:defRPr sz="2400"/>
            </a:lvl6pPr>
            <a:lvl7pPr>
              <a:defRPr sz="2400"/>
            </a:lvl7pPr>
            <a:lvl8pPr>
              <a:defRPr sz="2400"/>
            </a:lvl8pPr>
            <a:lvl9pPr>
              <a:defRPr sz="2400"/>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prstClr val="black"/>
                </a:solidFill>
                <a:effectLst/>
                <a:uLnTx/>
                <a:uFillTx/>
                <a:latin typeface="+mn-lt"/>
                <a:ea typeface="+mn-ea"/>
                <a:cs typeface="+mn-cs"/>
              </a:rPr>
              <a:t>Fifth level</a:t>
            </a:r>
            <a:endParaRPr kumimoji="0" lang="en-US" sz="2000" b="0" i="0" u="none" strike="noStrike" kern="1200" cap="none" spc="0" normalizeH="0" baseline="0" noProof="0" dirty="0">
              <a:ln>
                <a:noFill/>
              </a:ln>
              <a:solidFill>
                <a:prstClr val="black"/>
              </a:solidFill>
              <a:effectLst/>
              <a:uLnTx/>
              <a:uFillTx/>
              <a:latin typeface="+mn-lt"/>
              <a:ea typeface="+mn-ea"/>
              <a:cs typeface="+mn-cs"/>
            </a:endParaRPr>
          </a:p>
        </p:txBody>
      </p:sp>
      <p:sp>
        <p:nvSpPr>
          <p:cNvPr id="5" name="Date Placeholder 4"/>
          <p:cNvSpPr>
            <a:spLocks noGrp="1"/>
          </p:cNvSpPr>
          <p:nvPr>
            <p:ph type="dt" sz="half" idx="10"/>
          </p:nvPr>
        </p:nvSpPr>
        <p:spPr/>
        <p:txBody>
          <a:bodyPr/>
          <a:lstStyle/>
          <a:p>
            <a:fld id="{25CCDCED-83F7-4086-AD5A-5576BCB16180}" type="datetime1">
              <a:rPr lang="en-US" smtClean="0"/>
              <a:t>12/4/2020</a:t>
            </a:fld>
            <a:endParaRPr lang="en-US" dirty="0"/>
          </a:p>
        </p:txBody>
      </p:sp>
      <p:sp>
        <p:nvSpPr>
          <p:cNvPr id="7" name="Slide Number Placeholder 6"/>
          <p:cNvSpPr>
            <a:spLocks noGrp="1"/>
          </p:cNvSpPr>
          <p:nvPr>
            <p:ph type="sldNum" sz="quarter" idx="12"/>
          </p:nvPr>
        </p:nvSpPr>
        <p:spPr>
          <a:xfrm>
            <a:off x="2708189" y="6356349"/>
            <a:ext cx="2133600" cy="365125"/>
          </a:xfrm>
        </p:spPr>
        <p:txBody>
          <a:bodyPr/>
          <a:lstStyle/>
          <a:p>
            <a:fld id="{4E2E678C-05D9-4230-9986-361A51735870}" type="slidenum">
              <a:rPr lang="en-US" smtClean="0"/>
              <a:t>‹#›</a:t>
            </a:fld>
            <a:endParaRPr lang="en-US" dirty="0"/>
          </a:p>
        </p:txBody>
      </p:sp>
      <p:cxnSp>
        <p:nvCxnSpPr>
          <p:cNvPr id="9" name="Straight Connector 8"/>
          <p:cNvCxnSpPr/>
          <p:nvPr userDrawn="1"/>
        </p:nvCxnSpPr>
        <p:spPr>
          <a:xfrm>
            <a:off x="457200" y="1143000"/>
            <a:ext cx="8229600" cy="0"/>
          </a:xfrm>
          <a:prstGeom prst="line">
            <a:avLst/>
          </a:prstGeom>
          <a:ln w="38100">
            <a:solidFill>
              <a:srgbClr val="032B6D"/>
            </a:solidFill>
          </a:ln>
        </p:spPr>
        <p:style>
          <a:lnRef idx="1">
            <a:schemeClr val="accent1"/>
          </a:lnRef>
          <a:fillRef idx="0">
            <a:schemeClr val="accent1"/>
          </a:fillRef>
          <a:effectRef idx="0">
            <a:schemeClr val="accent1"/>
          </a:effectRef>
          <a:fontRef idx="minor">
            <a:schemeClr val="tx1"/>
          </a:fontRef>
        </p:style>
      </p:cxnSp>
      <p:pic>
        <p:nvPicPr>
          <p:cNvPr id="10" name="Picture 2" descr="C:\Documents and Settings\jessicam\Desktop\George-only_Grayscale50%transp.gif"/>
          <p:cNvPicPr>
            <a:picLocks noChangeAspect="1" noChangeArrowheads="1"/>
          </p:cNvPicPr>
          <p:nvPr userDrawn="1"/>
        </p:nvPicPr>
        <p:blipFill>
          <a:blip r:embed="rId3" cstate="print"/>
          <a:srcRect/>
          <a:stretch>
            <a:fillRect/>
          </a:stretch>
        </p:blipFill>
        <p:spPr bwMode="auto">
          <a:xfrm>
            <a:off x="8001000" y="5715000"/>
            <a:ext cx="990600" cy="990600"/>
          </a:xfrm>
          <a:prstGeom prst="rect">
            <a:avLst/>
          </a:prstGeom>
          <a:noFill/>
        </p:spPr>
      </p:pic>
      <p:sp>
        <p:nvSpPr>
          <p:cNvPr id="13" name="Title 12"/>
          <p:cNvSpPr>
            <a:spLocks noGrp="1"/>
          </p:cNvSpPr>
          <p:nvPr>
            <p:ph type="title"/>
          </p:nvPr>
        </p:nvSpPr>
        <p:spPr>
          <a:xfrm>
            <a:off x="457200" y="76200"/>
            <a:ext cx="8229600" cy="938783"/>
          </a:xfrm>
          <a:prstGeom prst="rect">
            <a:avLst/>
          </a:prstGeom>
        </p:spPr>
        <p:txBody>
          <a:bodyPr/>
          <a:lstStyle>
            <a:lvl1pPr>
              <a:defRPr sz="4000" b="1" i="1">
                <a:solidFill>
                  <a:srgbClr val="6DB33F"/>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689174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a:prstGeom prst="rect">
            <a:avLst/>
          </a:prstGeom>
        </p:spPr>
        <p:txBody>
          <a:bodyPr>
            <a:normAutofit/>
          </a:bodyPr>
          <a:lstStyle>
            <a:lvl1pPr>
              <a:defRPr sz="4200" b="1">
                <a:solidFill>
                  <a:schemeClr val="tx1"/>
                </a:solidFill>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733800"/>
            <a:ext cx="6400800" cy="1295400"/>
          </a:xfrm>
        </p:spPr>
        <p:txBody>
          <a:bodyPr/>
          <a:lstStyle>
            <a:lvl1pPr marL="0" indent="0" algn="ctr">
              <a:buNone/>
              <a:defRPr i="1">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atin typeface="Arial" pitchFamily="34" charset="0"/>
                <a:cs typeface="Arial" pitchFamily="34" charset="0"/>
              </a:defRPr>
            </a:lvl1pPr>
          </a:lstStyle>
          <a:p>
            <a:fld id="{94B2C409-97E4-4FBA-B694-9CF34CD0FA2E}" type="datetimeFigureOut">
              <a:rPr lang="en-US" smtClean="0"/>
              <a:pPr/>
              <a:t>12/4/2020</a:t>
            </a:fld>
            <a:endParaRPr lang="en-US" dirty="0"/>
          </a:p>
        </p:txBody>
      </p:sp>
      <p:sp>
        <p:nvSpPr>
          <p:cNvPr id="5" name="Footer Placeholder 4"/>
          <p:cNvSpPr>
            <a:spLocks noGrp="1"/>
          </p:cNvSpPr>
          <p:nvPr>
            <p:ph type="ftr" sz="quarter" idx="11"/>
          </p:nvPr>
        </p:nvSpPr>
        <p:spPr/>
        <p:txBody>
          <a:bodyPr/>
          <a:lstStyle>
            <a:lvl1pPr>
              <a:defRPr>
                <a:latin typeface="Arial" pitchFamily="34" charset="0"/>
                <a:cs typeface="Arial"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AF4633DB-60EA-4E8C-BBF5-C6905058522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B2C409-97E4-4FBA-B694-9CF34CD0FA2E}" type="datetimeFigureOut">
              <a:rPr lang="en-US" smtClean="0"/>
              <a:pPr/>
              <a:t>12/4/2020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4633DB-60EA-4E8C-BBF5-C6905058522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56" r:id="rId1"/>
    <p:sldLayoutId id="2147483658" r:id="rId2"/>
    <p:sldLayoutId id="2147483659" r:id="rId3"/>
    <p:sldLayoutId id="2147483649"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mailto:ContractsLiaison@des.wa.gov" TargetMode="External"/><Relationship Id="rId4" Type="http://schemas.openxmlformats.org/officeDocument/2006/relationships/hyperlink" Target="mailto:Cindy.Zielinski@des.wa.gov"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WACS Meeting</a:t>
            </a:r>
          </a:p>
          <a:p>
            <a:r>
              <a:rPr lang="en-US" dirty="0" smtClean="0"/>
              <a:t>December 3, 2020</a:t>
            </a:r>
            <a:endParaRPr lang="en-US" dirty="0"/>
          </a:p>
        </p:txBody>
      </p:sp>
      <p:sp>
        <p:nvSpPr>
          <p:cNvPr id="2" name="Title 1"/>
          <p:cNvSpPr>
            <a:spLocks noGrp="1"/>
          </p:cNvSpPr>
          <p:nvPr>
            <p:ph type="ctrTitle"/>
          </p:nvPr>
        </p:nvSpPr>
        <p:spPr/>
        <p:txBody>
          <a:bodyPr/>
          <a:lstStyle/>
          <a:p>
            <a:r>
              <a:rPr lang="en-US" dirty="0" smtClean="0"/>
              <a:t>DES Procurement </a:t>
            </a:r>
            <a:br>
              <a:rPr lang="en-US" dirty="0" smtClean="0"/>
            </a:br>
            <a:r>
              <a:rPr lang="en-US" dirty="0" smtClean="0"/>
              <a:t>Strategy Team</a:t>
            </a:r>
            <a:endParaRPr lang="en-US" dirty="0"/>
          </a:p>
        </p:txBody>
      </p:sp>
      <p:pic>
        <p:nvPicPr>
          <p:cNvPr id="5" name="Picture 4" descr="Washington State Department of Enterprise Services Logo" title="DES Logo"/>
          <p:cNvPicPr>
            <a:picLocks noChangeAspect="1"/>
          </p:cNvPicPr>
          <p:nvPr/>
        </p:nvPicPr>
        <p:blipFill>
          <a:blip r:embed="rId3" cstate="print"/>
          <a:stretch>
            <a:fillRect/>
          </a:stretch>
        </p:blipFill>
        <p:spPr>
          <a:xfrm>
            <a:off x="1864374" y="533400"/>
            <a:ext cx="5415252" cy="9144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Applicability</a:t>
            </a:r>
            <a:endParaRPr lang="en-US" dirty="0"/>
          </a:p>
        </p:txBody>
      </p:sp>
      <p:sp>
        <p:nvSpPr>
          <p:cNvPr id="3" name="Content Placeholder 2"/>
          <p:cNvSpPr>
            <a:spLocks noGrp="1"/>
          </p:cNvSpPr>
          <p:nvPr>
            <p:ph idx="1"/>
          </p:nvPr>
        </p:nvSpPr>
        <p:spPr/>
        <p:txBody>
          <a:bodyPr/>
          <a:lstStyle/>
          <a:p>
            <a:r>
              <a:rPr lang="en-US" dirty="0" smtClean="0"/>
              <a:t>Default is not blind evaluation</a:t>
            </a:r>
          </a:p>
          <a:p>
            <a:r>
              <a:rPr lang="en-US" dirty="0" smtClean="0"/>
              <a:t>Consider blind evaluation</a:t>
            </a:r>
          </a:p>
          <a:p>
            <a:pPr lvl="1"/>
            <a:r>
              <a:rPr lang="en-US" dirty="0" smtClean="0"/>
              <a:t>Subjective criteria</a:t>
            </a:r>
          </a:p>
          <a:p>
            <a:pPr lvl="1"/>
            <a:r>
              <a:rPr lang="en-US" dirty="0" smtClean="0"/>
              <a:t>Heavily influenced by outside information</a:t>
            </a:r>
          </a:p>
          <a:p>
            <a:pPr lvl="1"/>
            <a:r>
              <a:rPr lang="en-US" dirty="0" smtClean="0"/>
              <a:t>Evidence of bias with company name</a:t>
            </a:r>
          </a:p>
          <a:p>
            <a:pPr lvl="1"/>
            <a:r>
              <a:rPr lang="en-US" dirty="0" smtClean="0"/>
              <a:t>Bias toward incumbent</a:t>
            </a:r>
          </a:p>
          <a:p>
            <a:pPr lvl="1"/>
            <a:r>
              <a:rPr lang="en-US" dirty="0" smtClean="0"/>
              <a:t>Service contracts</a:t>
            </a:r>
          </a:p>
          <a:p>
            <a:pPr lvl="1"/>
            <a:r>
              <a:rPr lang="en-US" dirty="0" smtClean="0"/>
              <a:t>Non-cost response</a:t>
            </a:r>
          </a:p>
        </p:txBody>
      </p:sp>
    </p:spTree>
    <p:extLst>
      <p:ext uri="{BB962C8B-B14F-4D97-AF65-F5344CB8AC3E}">
        <p14:creationId xmlns:p14="http://schemas.microsoft.com/office/powerpoint/2010/main" val="26553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Clear instructions regarding response.</a:t>
            </a:r>
          </a:p>
          <a:p>
            <a:r>
              <a:rPr lang="en-US" dirty="0" smtClean="0"/>
              <a:t>Evaluation factors focused on non-identifiable information</a:t>
            </a:r>
            <a:endParaRPr lang="en-US" dirty="0"/>
          </a:p>
          <a:p>
            <a:r>
              <a:rPr lang="en-US" dirty="0" smtClean="0"/>
              <a:t>Administrator must review all submissions to ensure anonymity before evaluation</a:t>
            </a:r>
          </a:p>
          <a:p>
            <a:r>
              <a:rPr lang="en-US" dirty="0" smtClean="0"/>
              <a:t>If submission has identifying information:</a:t>
            </a:r>
          </a:p>
          <a:p>
            <a:pPr lvl="1"/>
            <a:r>
              <a:rPr lang="en-US" dirty="0" smtClean="0"/>
              <a:t>Non-responsive</a:t>
            </a:r>
          </a:p>
          <a:p>
            <a:pPr lvl="1"/>
            <a:r>
              <a:rPr lang="en-US" dirty="0" smtClean="0"/>
              <a:t>Agency redacts information</a:t>
            </a:r>
          </a:p>
          <a:p>
            <a:pPr lvl="1"/>
            <a:r>
              <a:rPr lang="en-US" dirty="0" smtClean="0"/>
              <a:t>Bidder may clarify submission and redact</a:t>
            </a:r>
          </a:p>
        </p:txBody>
      </p:sp>
      <p:sp>
        <p:nvSpPr>
          <p:cNvPr id="3" name="Title 2"/>
          <p:cNvSpPr>
            <a:spLocks noGrp="1"/>
          </p:cNvSpPr>
          <p:nvPr>
            <p:ph type="title"/>
          </p:nvPr>
        </p:nvSpPr>
        <p:spPr/>
        <p:txBody>
          <a:bodyPr/>
          <a:lstStyle/>
          <a:p>
            <a:r>
              <a:rPr lang="en-US" smtClean="0"/>
              <a:t>Best Practices</a:t>
            </a:r>
            <a:endParaRPr lang="en-US" dirty="0"/>
          </a:p>
        </p:txBody>
      </p:sp>
    </p:spTree>
    <p:extLst>
      <p:ext uri="{BB962C8B-B14F-4D97-AF65-F5344CB8AC3E}">
        <p14:creationId xmlns:p14="http://schemas.microsoft.com/office/powerpoint/2010/main" val="1185228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Language</a:t>
            </a:r>
            <a:endParaRPr lang="en-US" dirty="0"/>
          </a:p>
        </p:txBody>
      </p:sp>
      <p:sp>
        <p:nvSpPr>
          <p:cNvPr id="3" name="Content Placeholder 2"/>
          <p:cNvSpPr>
            <a:spLocks noGrp="1"/>
          </p:cNvSpPr>
          <p:nvPr>
            <p:ph idx="1"/>
          </p:nvPr>
        </p:nvSpPr>
        <p:spPr/>
        <p:txBody>
          <a:bodyPr>
            <a:normAutofit fontScale="62500" lnSpcReduction="20000"/>
          </a:bodyPr>
          <a:lstStyle/>
          <a:p>
            <a:r>
              <a:rPr lang="en-US" dirty="0"/>
              <a:t>Weak language</a:t>
            </a:r>
          </a:p>
          <a:p>
            <a:r>
              <a:rPr lang="en-US" dirty="0"/>
              <a:t>Bidders should refrain from including identifiable information in their responses. Any reference to the business name or logo will be redacted before being sent to evaluators. </a:t>
            </a:r>
            <a:endParaRPr lang="en-US" dirty="0" smtClean="0"/>
          </a:p>
          <a:p>
            <a:r>
              <a:rPr lang="en-US" dirty="0" smtClean="0"/>
              <a:t>Strong </a:t>
            </a:r>
            <a:r>
              <a:rPr lang="en-US" dirty="0"/>
              <a:t>language</a:t>
            </a:r>
          </a:p>
          <a:p>
            <a:r>
              <a:rPr lang="en-US" dirty="0"/>
              <a:t>Bidders will refrain from including identifiable information in their responses. Any reference to the business name or logo must be redacted </a:t>
            </a:r>
            <a:r>
              <a:rPr lang="en-US" dirty="0" smtClean="0"/>
              <a:t>in the bid submission. </a:t>
            </a:r>
            <a:r>
              <a:rPr lang="en-US" dirty="0"/>
              <a:t>Failure to follow this instruction will result in the bid submission being deemed </a:t>
            </a:r>
            <a:r>
              <a:rPr lang="en-US" dirty="0" smtClean="0"/>
              <a:t>non-responsive.</a:t>
            </a:r>
          </a:p>
          <a:p>
            <a:r>
              <a:rPr lang="en-US" dirty="0" smtClean="0"/>
              <a:t>Goldilocks </a:t>
            </a:r>
            <a:r>
              <a:rPr lang="en-US" dirty="0"/>
              <a:t>language</a:t>
            </a:r>
          </a:p>
          <a:p>
            <a:r>
              <a:rPr lang="en-US" dirty="0"/>
              <a:t>Bidders will refrain from including identifiable information in their responses. Any reference to the business name or logo must be redacted </a:t>
            </a:r>
            <a:r>
              <a:rPr lang="en-US" dirty="0" smtClean="0"/>
              <a:t>in the bid submission. </a:t>
            </a:r>
            <a:r>
              <a:rPr lang="en-US" smtClean="0"/>
              <a:t>If </a:t>
            </a:r>
            <a:r>
              <a:rPr lang="en-US" dirty="0"/>
              <a:t>the bid submission includes identifiable information, the Procurement Coordinator may require the bidder to revise their submission solely to redact the identifiable information. If the bidder does not redact the information the bid submission may be deemed non-responsive.</a:t>
            </a:r>
          </a:p>
          <a:p>
            <a:endParaRPr lang="en-US" dirty="0"/>
          </a:p>
        </p:txBody>
      </p:sp>
    </p:spTree>
    <p:extLst>
      <p:ext uri="{BB962C8B-B14F-4D97-AF65-F5344CB8AC3E}">
        <p14:creationId xmlns:p14="http://schemas.microsoft.com/office/powerpoint/2010/main" val="1279492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Pre-Bid Conference</a:t>
            </a:r>
            <a:endParaRPr lang="en-US" dirty="0"/>
          </a:p>
        </p:txBody>
      </p:sp>
      <p:pic>
        <p:nvPicPr>
          <p:cNvPr id="4" name="Content Placeholder 3" descr="picture of people sitting around a round conference room table" title="pre-bid image"/>
          <p:cNvPicPr>
            <a:picLocks noGrp="1" noChangeAspect="1"/>
          </p:cNvPicPr>
          <p:nvPr>
            <p:ph idx="1"/>
          </p:nvPr>
        </p:nvPicPr>
        <p:blipFill>
          <a:blip r:embed="rId2"/>
          <a:stretch>
            <a:fillRect/>
          </a:stretch>
        </p:blipFill>
        <p:spPr>
          <a:xfrm>
            <a:off x="2928937" y="2590800"/>
            <a:ext cx="3286125" cy="2286000"/>
          </a:xfrm>
          <a:prstGeom prst="rect">
            <a:avLst/>
          </a:prstGeom>
        </p:spPr>
      </p:pic>
    </p:spTree>
    <p:extLst>
      <p:ext uri="{BB962C8B-B14F-4D97-AF65-F5344CB8AC3E}">
        <p14:creationId xmlns:p14="http://schemas.microsoft.com/office/powerpoint/2010/main" val="338492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5080"/>
            <a:ext cx="8763000" cy="914400"/>
          </a:xfrm>
        </p:spPr>
        <p:txBody>
          <a:bodyPr>
            <a:normAutofit fontScale="90000"/>
          </a:bodyPr>
          <a:lstStyle/>
          <a:p>
            <a:r>
              <a:rPr lang="en-US" dirty="0" smtClean="0"/>
              <a:t>Pre-Bid Conference – What and Purpose</a:t>
            </a:r>
            <a:r>
              <a:rPr lang="en-US" dirty="0"/>
              <a:t/>
            </a:r>
            <a:br>
              <a:rPr lang="en-US" dirty="0"/>
            </a:br>
            <a:endParaRPr lang="en-US" dirty="0"/>
          </a:p>
        </p:txBody>
      </p:sp>
      <p:sp>
        <p:nvSpPr>
          <p:cNvPr id="3" name="Content Placeholder 2"/>
          <p:cNvSpPr>
            <a:spLocks noGrp="1"/>
          </p:cNvSpPr>
          <p:nvPr>
            <p:ph idx="1"/>
          </p:nvPr>
        </p:nvSpPr>
        <p:spPr/>
        <p:txBody>
          <a:bodyPr>
            <a:noAutofit/>
          </a:bodyPr>
          <a:lstStyle/>
          <a:p>
            <a:pPr lvl="0" algn="just"/>
            <a:r>
              <a:rPr lang="en-US" sz="2400" dirty="0" smtClean="0"/>
              <a:t>A </a:t>
            </a:r>
            <a:r>
              <a:rPr lang="en-US" sz="2400" dirty="0"/>
              <a:t>forum to explain the details of </a:t>
            </a:r>
            <a:r>
              <a:rPr lang="en-US" sz="2400" dirty="0" smtClean="0"/>
              <a:t>solicitation documents </a:t>
            </a:r>
            <a:r>
              <a:rPr lang="en-US" sz="2400" dirty="0"/>
              <a:t>to </a:t>
            </a:r>
            <a:r>
              <a:rPr lang="en-US" sz="2400" dirty="0" smtClean="0"/>
              <a:t>interested </a:t>
            </a:r>
            <a:r>
              <a:rPr lang="en-US" sz="2400" dirty="0"/>
              <a:t>bidders. </a:t>
            </a:r>
            <a:endParaRPr lang="en-US" sz="2400" dirty="0" smtClean="0"/>
          </a:p>
          <a:p>
            <a:pPr lvl="0" algn="just"/>
            <a:endParaRPr lang="en-US" sz="2400" dirty="0" smtClean="0"/>
          </a:p>
          <a:p>
            <a:pPr lvl="0" algn="just"/>
            <a:r>
              <a:rPr lang="en-US" sz="2400" dirty="0" smtClean="0"/>
              <a:t>Avails bidders </a:t>
            </a:r>
            <a:r>
              <a:rPr lang="en-US" sz="2400" dirty="0"/>
              <a:t>the </a:t>
            </a:r>
            <a:r>
              <a:rPr lang="en-US" sz="2400" dirty="0" smtClean="0"/>
              <a:t>opportunity </a:t>
            </a:r>
            <a:r>
              <a:rPr lang="en-US" sz="2400" dirty="0"/>
              <a:t>to ask questions and clarify any concerns they may have with the solicitation documents, scope of work and other details of the requirement.</a:t>
            </a:r>
          </a:p>
          <a:p>
            <a:pPr algn="just"/>
            <a:endParaRPr lang="en-US" sz="2400" dirty="0"/>
          </a:p>
          <a:p>
            <a:pPr lvl="0" algn="just"/>
            <a:r>
              <a:rPr lang="en-US" sz="2400" dirty="0"/>
              <a:t>Provides bidders a better understanding of the project, and allows them to decide if the project is in their company’s best interest pursue. </a:t>
            </a:r>
          </a:p>
          <a:p>
            <a:pPr lvl="0" algn="just"/>
            <a:endParaRPr lang="en-US" sz="2400" dirty="0" smtClean="0"/>
          </a:p>
          <a:p>
            <a:pPr lvl="0" algn="just"/>
            <a:endParaRPr lang="en-US" sz="2400" dirty="0"/>
          </a:p>
          <a:p>
            <a:pPr lvl="0" algn="just"/>
            <a:endParaRPr lang="en-US" sz="2400" dirty="0"/>
          </a:p>
          <a:p>
            <a:pPr algn="just"/>
            <a:endParaRPr lang="en-US" sz="2400" dirty="0"/>
          </a:p>
        </p:txBody>
      </p:sp>
    </p:spTree>
    <p:extLst>
      <p:ext uri="{BB962C8B-B14F-4D97-AF65-F5344CB8AC3E}">
        <p14:creationId xmlns:p14="http://schemas.microsoft.com/office/powerpoint/2010/main" val="2955659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fontScale="90000"/>
          </a:bodyPr>
          <a:lstStyle/>
          <a:p>
            <a:r>
              <a:rPr lang="en-US" dirty="0"/>
              <a:t>When is a pre-bid conference held?</a:t>
            </a:r>
          </a:p>
        </p:txBody>
      </p:sp>
      <p:sp>
        <p:nvSpPr>
          <p:cNvPr id="3" name="Content Placeholder 2"/>
          <p:cNvSpPr>
            <a:spLocks noGrp="1"/>
          </p:cNvSpPr>
          <p:nvPr>
            <p:ph idx="1"/>
          </p:nvPr>
        </p:nvSpPr>
        <p:spPr>
          <a:xfrm>
            <a:off x="457200" y="1219200"/>
            <a:ext cx="8229600" cy="4876800"/>
          </a:xfrm>
        </p:spPr>
        <p:txBody>
          <a:bodyPr>
            <a:noAutofit/>
          </a:bodyPr>
          <a:lstStyle/>
          <a:p>
            <a:pPr algn="just"/>
            <a:r>
              <a:rPr lang="en-US" sz="2400" dirty="0" smtClean="0"/>
              <a:t>A </a:t>
            </a:r>
            <a:r>
              <a:rPr lang="en-US" sz="2400" dirty="0"/>
              <a:t>pre-bid conference </a:t>
            </a:r>
            <a:r>
              <a:rPr lang="en-US" sz="2400" dirty="0" smtClean="0"/>
              <a:t>is scheduled </a:t>
            </a:r>
            <a:r>
              <a:rPr lang="en-US" sz="2400" dirty="0"/>
              <a:t>soon after </a:t>
            </a:r>
            <a:r>
              <a:rPr lang="en-US" sz="2400" dirty="0" smtClean="0"/>
              <a:t>a solicitation is advertised. </a:t>
            </a:r>
            <a:endParaRPr lang="en-US" sz="2400" dirty="0"/>
          </a:p>
          <a:p>
            <a:pPr algn="just"/>
            <a:endParaRPr lang="en-US" sz="1400" dirty="0"/>
          </a:p>
          <a:p>
            <a:pPr algn="just"/>
            <a:r>
              <a:rPr lang="en-US" sz="2400" dirty="0"/>
              <a:t>How </a:t>
            </a:r>
            <a:r>
              <a:rPr lang="en-US" sz="2400" dirty="0" smtClean="0"/>
              <a:t>soon the conference takes place depends </a:t>
            </a:r>
            <a:r>
              <a:rPr lang="en-US" sz="2400" dirty="0"/>
              <a:t>on the duration of the submission period.  </a:t>
            </a:r>
          </a:p>
          <a:p>
            <a:pPr algn="just"/>
            <a:endParaRPr lang="en-US" sz="1400" dirty="0"/>
          </a:p>
          <a:p>
            <a:pPr algn="just"/>
            <a:r>
              <a:rPr lang="en-US" sz="2400" dirty="0" smtClean="0"/>
              <a:t>A conference for a contract </a:t>
            </a:r>
            <a:r>
              <a:rPr lang="en-US" sz="2400" dirty="0"/>
              <a:t>with </a:t>
            </a:r>
            <a:r>
              <a:rPr lang="en-US" sz="2400" dirty="0" smtClean="0"/>
              <a:t>short </a:t>
            </a:r>
            <a:r>
              <a:rPr lang="en-US" sz="2400" dirty="0"/>
              <a:t>turn-around </a:t>
            </a:r>
            <a:r>
              <a:rPr lang="en-US" sz="2400" dirty="0" smtClean="0"/>
              <a:t>should be held within two weeks of advertising the solicitation.</a:t>
            </a:r>
            <a:endParaRPr lang="en-US" sz="2400" dirty="0"/>
          </a:p>
          <a:p>
            <a:pPr algn="just"/>
            <a:endParaRPr lang="en-US" sz="1400" dirty="0"/>
          </a:p>
          <a:p>
            <a:pPr marL="0" indent="0">
              <a:buNone/>
            </a:pPr>
            <a:endParaRPr lang="en-US" sz="2400" dirty="0"/>
          </a:p>
        </p:txBody>
      </p:sp>
    </p:spTree>
    <p:extLst>
      <p:ext uri="{BB962C8B-B14F-4D97-AF65-F5344CB8AC3E}">
        <p14:creationId xmlns:p14="http://schemas.microsoft.com/office/powerpoint/2010/main" val="2811901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 y="-30480"/>
            <a:ext cx="8397240" cy="1097280"/>
          </a:xfrm>
        </p:spPr>
        <p:txBody>
          <a:bodyPr>
            <a:normAutofit fontScale="90000"/>
          </a:bodyPr>
          <a:lstStyle/>
          <a:p>
            <a:r>
              <a:rPr lang="en-US" dirty="0"/>
              <a:t>Who should attend </a:t>
            </a:r>
            <a:r>
              <a:rPr lang="en-US" dirty="0" smtClean="0"/>
              <a:t>A Pre-Bid Conference</a:t>
            </a:r>
            <a:r>
              <a:rPr lang="en-US" dirty="0"/>
              <a:t>?</a:t>
            </a:r>
            <a:br>
              <a:rPr lang="en-US" dirty="0"/>
            </a:br>
            <a:endParaRPr lang="en-US" dirty="0"/>
          </a:p>
        </p:txBody>
      </p:sp>
      <p:sp>
        <p:nvSpPr>
          <p:cNvPr id="3" name="Content Placeholder 2"/>
          <p:cNvSpPr>
            <a:spLocks noGrp="1"/>
          </p:cNvSpPr>
          <p:nvPr>
            <p:ph idx="1"/>
          </p:nvPr>
        </p:nvSpPr>
        <p:spPr>
          <a:xfrm>
            <a:off x="533400" y="1600200"/>
            <a:ext cx="8229600" cy="3886200"/>
          </a:xfrm>
        </p:spPr>
        <p:txBody>
          <a:bodyPr vert="horz" lIns="91440" tIns="45720" rIns="91440" bIns="45720" rtlCol="0">
            <a:normAutofit lnSpcReduction="10000"/>
          </a:bodyPr>
          <a:lstStyle/>
          <a:p>
            <a:pPr algn="just"/>
            <a:r>
              <a:rPr lang="en-US" sz="2400" dirty="0" smtClean="0"/>
              <a:t>Sourcing </a:t>
            </a:r>
            <a:r>
              <a:rPr lang="en-US" sz="2400" dirty="0"/>
              <a:t>Team and/or technical experts that contributed to the preparation of the </a:t>
            </a:r>
            <a:r>
              <a:rPr lang="en-US" sz="2400" dirty="0" smtClean="0"/>
              <a:t>solicitation </a:t>
            </a:r>
            <a:r>
              <a:rPr lang="en-US" sz="2400" dirty="0"/>
              <a:t>are often invited </a:t>
            </a:r>
            <a:r>
              <a:rPr lang="en-US" sz="2400" dirty="0" smtClean="0"/>
              <a:t>to </a:t>
            </a:r>
            <a:r>
              <a:rPr lang="en-US" sz="2400" dirty="0"/>
              <a:t>attend the </a:t>
            </a:r>
            <a:r>
              <a:rPr lang="en-US" sz="2400" dirty="0" smtClean="0"/>
              <a:t>pre-bid conference</a:t>
            </a:r>
            <a:r>
              <a:rPr lang="en-US" sz="2400" dirty="0"/>
              <a:t>.</a:t>
            </a:r>
          </a:p>
          <a:p>
            <a:pPr algn="just"/>
            <a:endParaRPr lang="en-US" sz="2400" dirty="0"/>
          </a:p>
          <a:p>
            <a:pPr algn="just"/>
            <a:r>
              <a:rPr lang="en-US" sz="2400" dirty="0"/>
              <a:t>M</a:t>
            </a:r>
            <a:r>
              <a:rPr lang="en-US" sz="2400" dirty="0" smtClean="0"/>
              <a:t>ost often it’s recommended that bidders’ attendance is optional. However</a:t>
            </a:r>
            <a:r>
              <a:rPr lang="en-US" sz="2400" dirty="0"/>
              <a:t>, bidders are always encouraged to </a:t>
            </a:r>
            <a:r>
              <a:rPr lang="en-US" sz="2400" dirty="0" smtClean="0"/>
              <a:t>attend.</a:t>
            </a:r>
            <a:endParaRPr lang="en-US" sz="2400" dirty="0"/>
          </a:p>
          <a:p>
            <a:pPr algn="just"/>
            <a:endParaRPr lang="en-US" sz="2400" dirty="0"/>
          </a:p>
          <a:p>
            <a:pPr algn="just"/>
            <a:r>
              <a:rPr lang="en-US" sz="2400" dirty="0"/>
              <a:t>There should </a:t>
            </a:r>
            <a:r>
              <a:rPr lang="en-US" sz="2400" dirty="0" smtClean="0"/>
              <a:t>be a staff member in attendance to </a:t>
            </a:r>
            <a:r>
              <a:rPr lang="en-US" sz="2400" dirty="0"/>
              <a:t>capture all questions and </a:t>
            </a:r>
            <a:r>
              <a:rPr lang="en-US" sz="2400" dirty="0" smtClean="0"/>
              <a:t>answers.</a:t>
            </a:r>
            <a:endParaRPr lang="en-US" sz="2400" dirty="0"/>
          </a:p>
        </p:txBody>
      </p:sp>
    </p:spTree>
    <p:extLst>
      <p:ext uri="{BB962C8B-B14F-4D97-AF65-F5344CB8AC3E}">
        <p14:creationId xmlns:p14="http://schemas.microsoft.com/office/powerpoint/2010/main" val="1624575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nterprise Services logo" hidden="1" title="e logo"/>
          <p:cNvPicPr>
            <a:picLocks noChangeAspect="1"/>
          </p:cNvPicPr>
          <p:nvPr/>
        </p:nvPicPr>
        <p:blipFill>
          <a:blip r:embed="rId2" cstate="print"/>
          <a:stretch>
            <a:fillRect/>
          </a:stretch>
        </p:blipFill>
        <p:spPr>
          <a:xfrm>
            <a:off x="181811" y="5791200"/>
            <a:ext cx="961189" cy="880874"/>
          </a:xfrm>
          <a:prstGeom prst="rect">
            <a:avLst/>
          </a:prstGeom>
        </p:spPr>
      </p:pic>
      <p:sp>
        <p:nvSpPr>
          <p:cNvPr id="2" name="Content Placeholder 1"/>
          <p:cNvSpPr>
            <a:spLocks noGrp="1"/>
          </p:cNvSpPr>
          <p:nvPr>
            <p:ph idx="1"/>
          </p:nvPr>
        </p:nvSpPr>
        <p:spPr/>
        <p:txBody>
          <a:bodyPr/>
          <a:lstStyle/>
          <a:p>
            <a:pPr algn="ctr">
              <a:buNone/>
            </a:pPr>
            <a:endParaRPr lang="en-US" dirty="0" smtClean="0"/>
          </a:p>
          <a:p>
            <a:pPr algn="ctr">
              <a:buNone/>
            </a:pPr>
            <a:endParaRPr lang="en-US" dirty="0" smtClean="0"/>
          </a:p>
          <a:p>
            <a:pPr algn="ctr">
              <a:buNone/>
            </a:pPr>
            <a:endParaRPr lang="en-US" dirty="0" smtClean="0"/>
          </a:p>
          <a:p>
            <a:pPr algn="ctr">
              <a:buNone/>
            </a:pPr>
            <a:r>
              <a:rPr lang="en-US" sz="4200" b="1" dirty="0" smtClean="0"/>
              <a:t>Questions?</a:t>
            </a:r>
            <a:endParaRPr lang="en-US" sz="4200" b="1" dirty="0"/>
          </a:p>
        </p:txBody>
      </p:sp>
      <p:sp>
        <p:nvSpPr>
          <p:cNvPr id="3" name="Title 2"/>
          <p:cNvSpPr>
            <a:spLocks noGrp="1"/>
          </p:cNvSpPr>
          <p:nvPr>
            <p:ph type="title"/>
          </p:nvPr>
        </p:nvSpPr>
        <p:spPr>
          <a:xfrm>
            <a:off x="457200" y="304800"/>
            <a:ext cx="8229600" cy="762000"/>
          </a:xfrm>
        </p:spPr>
        <p:txBody>
          <a:bodyPr>
            <a:noAutofit/>
          </a:bodyPr>
          <a:lstStyle/>
          <a:p>
            <a:r>
              <a:rPr lang="en-US" sz="4200" dirty="0" smtClean="0"/>
              <a:t>Thank you</a:t>
            </a:r>
            <a:endParaRPr lang="en-US" sz="4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terprise Services logo" hidden="1" title="E Logo"/>
          <p:cNvPicPr>
            <a:picLocks noChangeAspect="1"/>
          </p:cNvPicPr>
          <p:nvPr/>
        </p:nvPicPr>
        <p:blipFill>
          <a:blip r:embed="rId2" cstate="print"/>
          <a:stretch>
            <a:fillRect/>
          </a:stretch>
        </p:blipFill>
        <p:spPr>
          <a:xfrm>
            <a:off x="181811" y="5791200"/>
            <a:ext cx="961189" cy="880874"/>
          </a:xfrm>
          <a:prstGeom prst="rect">
            <a:avLst/>
          </a:prstGeom>
        </p:spPr>
      </p:pic>
      <p:sp>
        <p:nvSpPr>
          <p:cNvPr id="2" name="Content Placeholder 1"/>
          <p:cNvSpPr>
            <a:spLocks noGrp="1"/>
          </p:cNvSpPr>
          <p:nvPr>
            <p:ph idx="1"/>
          </p:nvPr>
        </p:nvSpPr>
        <p:spPr/>
        <p:txBody>
          <a:bodyPr/>
          <a:lstStyle/>
          <a:p>
            <a:pPr marL="0" lvl="0" indent="0" algn="just">
              <a:buNone/>
            </a:pPr>
            <a:r>
              <a:rPr lang="en-US" sz="2400" dirty="0" smtClean="0"/>
              <a:t>Team was formed July 2019 with the following purpose:</a:t>
            </a:r>
          </a:p>
          <a:p>
            <a:pPr marL="0" lvl="0" indent="0" algn="just">
              <a:buNone/>
            </a:pPr>
            <a:endParaRPr lang="en-US" sz="2400" dirty="0" smtClean="0"/>
          </a:p>
          <a:p>
            <a:pPr algn="just">
              <a:spcBef>
                <a:spcPts val="600"/>
              </a:spcBef>
              <a:spcAft>
                <a:spcPts val="600"/>
              </a:spcAft>
            </a:pPr>
            <a:r>
              <a:rPr lang="en-US" sz="2400" dirty="0" smtClean="0"/>
              <a:t>Assist staff with </a:t>
            </a:r>
            <a:r>
              <a:rPr lang="en-US" sz="2400" dirty="0"/>
              <a:t>the highest priority procurements (complexity, timeliness, risk, etc</a:t>
            </a:r>
            <a:r>
              <a:rPr lang="en-US" sz="2400" dirty="0" smtClean="0"/>
              <a:t>.).</a:t>
            </a:r>
            <a:endParaRPr lang="en-US" sz="2400" dirty="0"/>
          </a:p>
          <a:p>
            <a:pPr algn="just">
              <a:spcBef>
                <a:spcPts val="600"/>
              </a:spcBef>
              <a:spcAft>
                <a:spcPts val="600"/>
              </a:spcAft>
            </a:pPr>
            <a:r>
              <a:rPr lang="en-US" sz="2400" dirty="0"/>
              <a:t>Help </a:t>
            </a:r>
            <a:r>
              <a:rPr lang="en-US" sz="2400" dirty="0" smtClean="0"/>
              <a:t>coach and </a:t>
            </a:r>
            <a:r>
              <a:rPr lang="en-US" sz="2400" dirty="0"/>
              <a:t>train staff in order to increase the overall </a:t>
            </a:r>
            <a:r>
              <a:rPr lang="en-US" sz="2400" dirty="0" smtClean="0"/>
              <a:t>expertise.</a:t>
            </a:r>
          </a:p>
          <a:p>
            <a:pPr algn="just">
              <a:spcBef>
                <a:spcPts val="600"/>
              </a:spcBef>
              <a:spcAft>
                <a:spcPts val="600"/>
              </a:spcAft>
            </a:pPr>
            <a:r>
              <a:rPr lang="en-US" sz="2400" dirty="0" smtClean="0"/>
              <a:t>Support </a:t>
            </a:r>
            <a:r>
              <a:rPr lang="en-US" sz="2400" dirty="0"/>
              <a:t>improvement </a:t>
            </a:r>
            <a:r>
              <a:rPr lang="en-US" sz="2400" dirty="0" smtClean="0"/>
              <a:t>of strategic </a:t>
            </a:r>
            <a:r>
              <a:rPr lang="en-US" sz="2400" dirty="0"/>
              <a:t>and tactical </a:t>
            </a:r>
            <a:r>
              <a:rPr lang="en-US" sz="2400" dirty="0" smtClean="0"/>
              <a:t>approach to state procurement.</a:t>
            </a:r>
            <a:endParaRPr lang="en-US" sz="2400" dirty="0"/>
          </a:p>
          <a:p>
            <a:endParaRPr lang="en-US" dirty="0"/>
          </a:p>
        </p:txBody>
      </p:sp>
      <p:sp>
        <p:nvSpPr>
          <p:cNvPr id="3" name="Title 2"/>
          <p:cNvSpPr>
            <a:spLocks noGrp="1"/>
          </p:cNvSpPr>
          <p:nvPr>
            <p:ph type="title"/>
          </p:nvPr>
        </p:nvSpPr>
        <p:spPr/>
        <p:txBody>
          <a:bodyPr/>
          <a:lstStyle/>
          <a:p>
            <a:r>
              <a:rPr lang="en-US" dirty="0" smtClean="0"/>
              <a:t>DES Procurement Strategy Team</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terprise Services logo" hidden="1" title="E logo"/>
          <p:cNvPicPr>
            <a:picLocks noChangeAspect="1"/>
          </p:cNvPicPr>
          <p:nvPr/>
        </p:nvPicPr>
        <p:blipFill>
          <a:blip r:embed="rId2" cstate="print"/>
          <a:stretch>
            <a:fillRect/>
          </a:stretch>
        </p:blipFill>
        <p:spPr>
          <a:xfrm>
            <a:off x="181811" y="5791200"/>
            <a:ext cx="961189" cy="880874"/>
          </a:xfrm>
          <a:prstGeom prst="rect">
            <a:avLst/>
          </a:prstGeom>
        </p:spPr>
      </p:pic>
      <p:sp>
        <p:nvSpPr>
          <p:cNvPr id="2" name="Content Placeholder 1"/>
          <p:cNvSpPr>
            <a:spLocks noGrp="1"/>
          </p:cNvSpPr>
          <p:nvPr>
            <p:ph idx="1"/>
          </p:nvPr>
        </p:nvSpPr>
        <p:spPr/>
        <p:txBody>
          <a:bodyPr>
            <a:noAutofit/>
          </a:bodyPr>
          <a:lstStyle/>
          <a:p>
            <a:r>
              <a:rPr lang="en-US" sz="2400" b="1" dirty="0"/>
              <a:t>Procurement Strategists </a:t>
            </a:r>
            <a:r>
              <a:rPr lang="en-US" sz="2400" dirty="0" smtClean="0"/>
              <a:t>– Primarily deployed internally within C&amp;P on state master contracts.  Work </a:t>
            </a:r>
            <a:r>
              <a:rPr lang="en-US" sz="2400" dirty="0"/>
              <a:t>with </a:t>
            </a:r>
            <a:r>
              <a:rPr lang="en-US" sz="2400" dirty="0" smtClean="0"/>
              <a:t>staff on </a:t>
            </a:r>
            <a:r>
              <a:rPr lang="en-US" sz="2400" dirty="0"/>
              <a:t>solicitations that are deemed high priority due to complexity, timeliness or risk. </a:t>
            </a:r>
            <a:r>
              <a:rPr lang="en-US" sz="2400" dirty="0" smtClean="0"/>
              <a:t>Constantly </a:t>
            </a:r>
            <a:r>
              <a:rPr lang="en-US" sz="2400" dirty="0"/>
              <a:t>strive to improve processes for the division, the state and outcomes for customers. </a:t>
            </a:r>
            <a:endParaRPr lang="en-US" sz="2400" dirty="0" smtClean="0"/>
          </a:p>
          <a:p>
            <a:r>
              <a:rPr lang="en-US" sz="2400" b="1" dirty="0" smtClean="0"/>
              <a:t>Contracts Liaison –</a:t>
            </a:r>
            <a:r>
              <a:rPr lang="en-US" sz="2400" dirty="0"/>
              <a:t> </a:t>
            </a:r>
            <a:r>
              <a:rPr lang="en-US" sz="2400" dirty="0" smtClean="0"/>
              <a:t>Liaison is </a:t>
            </a:r>
            <a:r>
              <a:rPr lang="en-US" sz="2400" dirty="0"/>
              <a:t>primarily deployed externally.  They assist our customers with complex, high risk and high cost procurements.  Liaisons strive to improve customer experience while ensuring they have the tools and guidance for policy and legal compliance in partnership with DES </a:t>
            </a:r>
            <a:r>
              <a:rPr lang="en-US" sz="2400" dirty="0" smtClean="0"/>
              <a:t>C&amp;P </a:t>
            </a:r>
            <a:r>
              <a:rPr lang="en-US" sz="2400" dirty="0"/>
              <a:t>Policy Team.  </a:t>
            </a:r>
          </a:p>
        </p:txBody>
      </p:sp>
      <p:sp>
        <p:nvSpPr>
          <p:cNvPr id="3" name="Title 2"/>
          <p:cNvSpPr>
            <a:spLocks noGrp="1"/>
          </p:cNvSpPr>
          <p:nvPr>
            <p:ph type="title"/>
          </p:nvPr>
        </p:nvSpPr>
        <p:spPr/>
        <p:txBody>
          <a:bodyPr/>
          <a:lstStyle/>
          <a:p>
            <a:r>
              <a:rPr lang="en-US" dirty="0" smtClean="0"/>
              <a:t>DES Procurement Strategy Roles</a:t>
            </a:r>
            <a:endParaRPr lang="en-US" dirty="0"/>
          </a:p>
        </p:txBody>
      </p:sp>
    </p:spTree>
    <p:extLst>
      <p:ext uri="{BB962C8B-B14F-4D97-AF65-F5344CB8AC3E}">
        <p14:creationId xmlns:p14="http://schemas.microsoft.com/office/powerpoint/2010/main" val="1440566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terprise Services logo" hidden="1" title="e logo"/>
          <p:cNvPicPr>
            <a:picLocks noChangeAspect="1"/>
          </p:cNvPicPr>
          <p:nvPr/>
        </p:nvPicPr>
        <p:blipFill>
          <a:blip r:embed="rId2" cstate="print"/>
          <a:stretch>
            <a:fillRect/>
          </a:stretch>
        </p:blipFill>
        <p:spPr>
          <a:xfrm>
            <a:off x="181811" y="5791200"/>
            <a:ext cx="961189" cy="880874"/>
          </a:xfrm>
          <a:prstGeom prst="rect">
            <a:avLst/>
          </a:prstGeom>
        </p:spPr>
      </p:pic>
      <p:sp>
        <p:nvSpPr>
          <p:cNvPr id="2" name="Content Placeholder 1"/>
          <p:cNvSpPr>
            <a:spLocks noGrp="1"/>
          </p:cNvSpPr>
          <p:nvPr>
            <p:ph idx="1"/>
          </p:nvPr>
        </p:nvSpPr>
        <p:spPr/>
        <p:txBody>
          <a:bodyPr>
            <a:normAutofit/>
          </a:bodyPr>
          <a:lstStyle/>
          <a:p>
            <a:pPr marL="0" lvl="0" indent="0" algn="just">
              <a:buNone/>
            </a:pPr>
            <a:r>
              <a:rPr lang="en-US" sz="2400" dirty="0" smtClean="0"/>
              <a:t>Meet the team and their current workload highlights:</a:t>
            </a:r>
          </a:p>
          <a:p>
            <a:pPr marL="0" lvl="0" indent="0" algn="just">
              <a:buNone/>
            </a:pPr>
            <a:endParaRPr lang="en-US" sz="2400" dirty="0" smtClean="0"/>
          </a:p>
          <a:p>
            <a:pPr algn="just">
              <a:spcBef>
                <a:spcPts val="600"/>
              </a:spcBef>
              <a:spcAft>
                <a:spcPts val="600"/>
              </a:spcAft>
            </a:pPr>
            <a:r>
              <a:rPr lang="en-US" sz="2000" b="1" dirty="0" smtClean="0"/>
              <a:t>Olu Agbaje </a:t>
            </a:r>
            <a:r>
              <a:rPr lang="en-US" sz="2000" dirty="0" smtClean="0"/>
              <a:t>– Janitorial Services, ACH </a:t>
            </a:r>
          </a:p>
          <a:p>
            <a:pPr algn="just">
              <a:spcBef>
                <a:spcPts val="600"/>
              </a:spcBef>
              <a:spcAft>
                <a:spcPts val="600"/>
              </a:spcAft>
            </a:pPr>
            <a:r>
              <a:rPr lang="en-US" sz="2000" b="1" dirty="0" smtClean="0"/>
              <a:t>Mike Dombrowsky </a:t>
            </a:r>
            <a:r>
              <a:rPr lang="en-US" sz="2000" dirty="0" smtClean="0"/>
              <a:t>– Cloud Solutions, Software VAR, IT Software Brokering Program, Office Relocation</a:t>
            </a:r>
          </a:p>
          <a:p>
            <a:pPr algn="just">
              <a:spcBef>
                <a:spcPts val="600"/>
              </a:spcBef>
              <a:spcAft>
                <a:spcPts val="600"/>
              </a:spcAft>
            </a:pPr>
            <a:r>
              <a:rPr lang="en-US" sz="2000" b="1" dirty="0" smtClean="0"/>
              <a:t>Elena McGrew </a:t>
            </a:r>
            <a:r>
              <a:rPr lang="en-US" sz="2000" dirty="0" smtClean="0"/>
              <a:t>– COVID PPE, School devices, Microsoft EA </a:t>
            </a:r>
          </a:p>
          <a:p>
            <a:pPr algn="just">
              <a:spcBef>
                <a:spcPts val="600"/>
              </a:spcBef>
              <a:spcAft>
                <a:spcPts val="600"/>
              </a:spcAft>
            </a:pPr>
            <a:r>
              <a:rPr lang="en-US" sz="2000" b="1" dirty="0" smtClean="0"/>
              <a:t>David Mgebroff </a:t>
            </a:r>
            <a:r>
              <a:rPr lang="en-US" sz="2000" dirty="0" smtClean="0"/>
              <a:t>– Transit Buses, Fuel, ACH, DES Day Care</a:t>
            </a:r>
          </a:p>
          <a:p>
            <a:pPr algn="just">
              <a:spcBef>
                <a:spcPts val="600"/>
              </a:spcBef>
              <a:spcAft>
                <a:spcPts val="600"/>
              </a:spcAft>
            </a:pPr>
            <a:r>
              <a:rPr lang="en-US" sz="2000" b="1" dirty="0" smtClean="0"/>
              <a:t>Bart Potter </a:t>
            </a:r>
            <a:r>
              <a:rPr lang="en-US" sz="2000" dirty="0" smtClean="0"/>
              <a:t>– Generator Maintenance, Homeless Camp Clean-up</a:t>
            </a:r>
          </a:p>
          <a:p>
            <a:pPr algn="just">
              <a:spcBef>
                <a:spcPts val="600"/>
              </a:spcBef>
              <a:spcAft>
                <a:spcPts val="600"/>
              </a:spcAft>
            </a:pPr>
            <a:r>
              <a:rPr lang="en-US" sz="2000" b="1" dirty="0" smtClean="0"/>
              <a:t>Cindy Zielinski </a:t>
            </a:r>
            <a:r>
              <a:rPr lang="en-US" sz="2000" dirty="0" smtClean="0"/>
              <a:t>-  WSP, DES Training Courses, Office Relocation</a:t>
            </a:r>
          </a:p>
          <a:p>
            <a:pPr algn="just"/>
            <a:endParaRPr lang="en-US" sz="2400" dirty="0"/>
          </a:p>
          <a:p>
            <a:endParaRPr lang="en-US" dirty="0"/>
          </a:p>
        </p:txBody>
      </p:sp>
      <p:sp>
        <p:nvSpPr>
          <p:cNvPr id="3" name="Title 2"/>
          <p:cNvSpPr>
            <a:spLocks noGrp="1"/>
          </p:cNvSpPr>
          <p:nvPr>
            <p:ph type="title"/>
          </p:nvPr>
        </p:nvSpPr>
        <p:spPr/>
        <p:txBody>
          <a:bodyPr/>
          <a:lstStyle/>
          <a:p>
            <a:r>
              <a:rPr lang="en-US" dirty="0" smtClean="0"/>
              <a:t>Meet the Team</a:t>
            </a:r>
            <a:endParaRPr lang="en-US" dirty="0"/>
          </a:p>
        </p:txBody>
      </p:sp>
    </p:spTree>
    <p:extLst>
      <p:ext uri="{BB962C8B-B14F-4D97-AF65-F5344CB8AC3E}">
        <p14:creationId xmlns:p14="http://schemas.microsoft.com/office/powerpoint/2010/main" val="3981302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nterprise Services logo" hidden="1" title="e logo"/>
          <p:cNvPicPr>
            <a:picLocks noChangeAspect="1"/>
          </p:cNvPicPr>
          <p:nvPr/>
        </p:nvPicPr>
        <p:blipFill>
          <a:blip r:embed="rId3" cstate="print"/>
          <a:stretch>
            <a:fillRect/>
          </a:stretch>
        </p:blipFill>
        <p:spPr>
          <a:xfrm>
            <a:off x="181811" y="5791200"/>
            <a:ext cx="961189" cy="880874"/>
          </a:xfrm>
          <a:prstGeom prst="rect">
            <a:avLst/>
          </a:prstGeom>
        </p:spPr>
      </p:pic>
      <p:sp>
        <p:nvSpPr>
          <p:cNvPr id="2" name="Content Placeholder 1"/>
          <p:cNvSpPr>
            <a:spLocks noGrp="1"/>
          </p:cNvSpPr>
          <p:nvPr>
            <p:ph idx="1"/>
          </p:nvPr>
        </p:nvSpPr>
        <p:spPr>
          <a:xfrm>
            <a:off x="457200" y="1600200"/>
            <a:ext cx="8229600" cy="4572000"/>
          </a:xfrm>
        </p:spPr>
        <p:txBody>
          <a:bodyPr/>
          <a:lstStyle/>
          <a:p>
            <a:pPr>
              <a:spcAft>
                <a:spcPts val="1200"/>
              </a:spcAft>
            </a:pPr>
            <a:r>
              <a:rPr lang="en-US" dirty="0"/>
              <a:t>Procurement Strategy/Planning</a:t>
            </a:r>
          </a:p>
          <a:p>
            <a:pPr>
              <a:spcAft>
                <a:spcPts val="1200"/>
              </a:spcAft>
            </a:pPr>
            <a:r>
              <a:rPr lang="en-US" dirty="0"/>
              <a:t>Consultation throughout procurement process</a:t>
            </a:r>
          </a:p>
          <a:p>
            <a:pPr>
              <a:spcAft>
                <a:spcPts val="1200"/>
              </a:spcAft>
            </a:pPr>
            <a:r>
              <a:rPr lang="en-US" dirty="0"/>
              <a:t>Solicitation and Contract review</a:t>
            </a:r>
          </a:p>
          <a:p>
            <a:pPr>
              <a:spcAft>
                <a:spcPts val="1200"/>
              </a:spcAft>
            </a:pPr>
            <a:r>
              <a:rPr lang="en-US" dirty="0"/>
              <a:t>Brainstorming</a:t>
            </a:r>
          </a:p>
          <a:p>
            <a:pPr>
              <a:spcAft>
                <a:spcPts val="1200"/>
              </a:spcAft>
            </a:pPr>
            <a:r>
              <a:rPr lang="en-US" dirty="0"/>
              <a:t>General </a:t>
            </a:r>
            <a:r>
              <a:rPr lang="en-US" dirty="0" smtClean="0"/>
              <a:t>questions</a:t>
            </a:r>
            <a:endParaRPr lang="en-US" dirty="0"/>
          </a:p>
        </p:txBody>
      </p:sp>
      <p:sp>
        <p:nvSpPr>
          <p:cNvPr id="3" name="Title 2"/>
          <p:cNvSpPr>
            <a:spLocks noGrp="1"/>
          </p:cNvSpPr>
          <p:nvPr>
            <p:ph type="title"/>
          </p:nvPr>
        </p:nvSpPr>
        <p:spPr/>
        <p:txBody>
          <a:bodyPr>
            <a:normAutofit/>
          </a:bodyPr>
          <a:lstStyle/>
          <a:p>
            <a:r>
              <a:rPr lang="en-US" dirty="0"/>
              <a:t>Contracts </a:t>
            </a:r>
            <a:r>
              <a:rPr lang="en-US" dirty="0" smtClean="0"/>
              <a:t>Liaison Engagement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terprise Services logo" hidden="1" title="e logo"/>
          <p:cNvPicPr>
            <a:picLocks noChangeAspect="1"/>
          </p:cNvPicPr>
          <p:nvPr/>
        </p:nvPicPr>
        <p:blipFill>
          <a:blip r:embed="rId3" cstate="print"/>
          <a:stretch>
            <a:fillRect/>
          </a:stretch>
        </p:blipFill>
        <p:spPr>
          <a:xfrm>
            <a:off x="181811" y="5791200"/>
            <a:ext cx="961189" cy="880874"/>
          </a:xfrm>
          <a:prstGeom prst="rect">
            <a:avLst/>
          </a:prstGeom>
        </p:spPr>
      </p:pic>
      <p:sp>
        <p:nvSpPr>
          <p:cNvPr id="2" name="Content Placeholder 1"/>
          <p:cNvSpPr>
            <a:spLocks noGrp="1"/>
          </p:cNvSpPr>
          <p:nvPr>
            <p:ph idx="1"/>
          </p:nvPr>
        </p:nvSpPr>
        <p:spPr>
          <a:xfrm>
            <a:off x="457200" y="1752600"/>
            <a:ext cx="8229600" cy="4419600"/>
          </a:xfrm>
        </p:spPr>
        <p:txBody>
          <a:bodyPr/>
          <a:lstStyle/>
          <a:p>
            <a:pPr algn="just">
              <a:lnSpc>
                <a:spcPct val="150000"/>
              </a:lnSpc>
              <a:spcBef>
                <a:spcPts val="1200"/>
              </a:spcBef>
              <a:spcAft>
                <a:spcPts val="1200"/>
              </a:spcAft>
              <a:buClrTx/>
              <a:buSzPct val="100000"/>
            </a:pPr>
            <a:r>
              <a:rPr lang="en-US" dirty="0"/>
              <a:t>Agency’s Delegated Authority Letter</a:t>
            </a:r>
          </a:p>
          <a:p>
            <a:pPr algn="just">
              <a:lnSpc>
                <a:spcPct val="150000"/>
              </a:lnSpc>
              <a:spcBef>
                <a:spcPts val="1200"/>
              </a:spcBef>
              <a:spcAft>
                <a:spcPts val="1200"/>
              </a:spcAft>
              <a:buClrTx/>
              <a:buSzPct val="100000"/>
            </a:pPr>
            <a:r>
              <a:rPr lang="en-US" dirty="0"/>
              <a:t>IT Projects under OCIO oversight</a:t>
            </a:r>
          </a:p>
          <a:p>
            <a:pPr algn="just">
              <a:lnSpc>
                <a:spcPct val="150000"/>
              </a:lnSpc>
              <a:spcBef>
                <a:spcPts val="1200"/>
              </a:spcBef>
              <a:spcAft>
                <a:spcPts val="1200"/>
              </a:spcAft>
              <a:buClrTx/>
              <a:buSzPct val="100000"/>
            </a:pPr>
            <a:r>
              <a:rPr lang="en-US" dirty="0"/>
              <a:t>Reach out </a:t>
            </a:r>
            <a:r>
              <a:rPr lang="en-US" dirty="0" smtClean="0"/>
              <a:t>directly</a:t>
            </a:r>
            <a:endParaRPr lang="en-US" dirty="0"/>
          </a:p>
        </p:txBody>
      </p:sp>
      <p:sp>
        <p:nvSpPr>
          <p:cNvPr id="3" name="Title 2"/>
          <p:cNvSpPr>
            <a:spLocks noGrp="1"/>
          </p:cNvSpPr>
          <p:nvPr>
            <p:ph type="title"/>
          </p:nvPr>
        </p:nvSpPr>
        <p:spPr/>
        <p:txBody>
          <a:bodyPr>
            <a:normAutofit/>
          </a:bodyPr>
          <a:lstStyle/>
          <a:p>
            <a:r>
              <a:rPr lang="en-US" dirty="0" smtClean="0"/>
              <a:t>When to Involve </a:t>
            </a:r>
            <a:r>
              <a:rPr lang="en-US" dirty="0"/>
              <a:t>a Liaison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nterprise Services logo" hidden="1" title="e logo"/>
          <p:cNvPicPr>
            <a:picLocks noChangeAspect="1"/>
          </p:cNvPicPr>
          <p:nvPr/>
        </p:nvPicPr>
        <p:blipFill>
          <a:blip r:embed="rId3" cstate="print"/>
          <a:stretch>
            <a:fillRect/>
          </a:stretch>
        </p:blipFill>
        <p:spPr>
          <a:xfrm>
            <a:off x="181811" y="5791200"/>
            <a:ext cx="961189" cy="880874"/>
          </a:xfrm>
          <a:prstGeom prst="rect">
            <a:avLst/>
          </a:prstGeom>
        </p:spPr>
      </p:pic>
      <p:sp>
        <p:nvSpPr>
          <p:cNvPr id="2" name="Content Placeholder 1"/>
          <p:cNvSpPr>
            <a:spLocks noGrp="1"/>
          </p:cNvSpPr>
          <p:nvPr>
            <p:ph idx="1"/>
          </p:nvPr>
        </p:nvSpPr>
        <p:spPr/>
        <p:txBody>
          <a:bodyPr>
            <a:normAutofit/>
          </a:bodyPr>
          <a:lstStyle/>
          <a:p>
            <a:pPr>
              <a:spcAft>
                <a:spcPts val="600"/>
              </a:spcAft>
            </a:pPr>
            <a:r>
              <a:rPr lang="en-US" sz="2800" dirty="0"/>
              <a:t>ESD ~ Paid Family Medical Leave </a:t>
            </a:r>
          </a:p>
          <a:p>
            <a:pPr>
              <a:spcAft>
                <a:spcPts val="600"/>
              </a:spcAft>
            </a:pPr>
            <a:r>
              <a:rPr lang="en-US" sz="2800" dirty="0"/>
              <a:t>LNI ~ Worker’s Compensation Replacement</a:t>
            </a:r>
          </a:p>
          <a:p>
            <a:pPr>
              <a:spcAft>
                <a:spcPts val="600"/>
              </a:spcAft>
            </a:pPr>
            <a:r>
              <a:rPr lang="en-US" sz="2800" dirty="0"/>
              <a:t>WSP ~ Workforce Diversity, Equity, and Inclusion (DEI) Strategic Recruitment Plan </a:t>
            </a:r>
          </a:p>
          <a:p>
            <a:pPr>
              <a:spcAft>
                <a:spcPts val="1200"/>
              </a:spcAft>
            </a:pPr>
            <a:r>
              <a:rPr lang="en-US" sz="2800" dirty="0"/>
              <a:t>ELUHO ~ Case </a:t>
            </a:r>
            <a:r>
              <a:rPr lang="en-US" sz="2800" dirty="0" err="1"/>
              <a:t>Mgmt</a:t>
            </a:r>
            <a:r>
              <a:rPr lang="en-US" sz="2800" dirty="0"/>
              <a:t> Enhancement/Replacement</a:t>
            </a:r>
          </a:p>
          <a:p>
            <a:pPr>
              <a:spcAft>
                <a:spcPts val="600"/>
              </a:spcAft>
            </a:pPr>
            <a:r>
              <a:rPr lang="en-US" sz="2800" dirty="0"/>
              <a:t>Gambling Commission ~ Case </a:t>
            </a:r>
            <a:r>
              <a:rPr lang="en-US" sz="2800" dirty="0" err="1"/>
              <a:t>Mgmt</a:t>
            </a:r>
            <a:r>
              <a:rPr lang="en-US" sz="2800" dirty="0"/>
              <a:t> Feasibility Study</a:t>
            </a:r>
          </a:p>
          <a:p>
            <a:endParaRPr lang="en-US" dirty="0"/>
          </a:p>
        </p:txBody>
      </p:sp>
      <p:sp>
        <p:nvSpPr>
          <p:cNvPr id="3" name="Title 2"/>
          <p:cNvSpPr>
            <a:spLocks noGrp="1"/>
          </p:cNvSpPr>
          <p:nvPr>
            <p:ph type="title"/>
          </p:nvPr>
        </p:nvSpPr>
        <p:spPr/>
        <p:txBody>
          <a:bodyPr>
            <a:normAutofit/>
          </a:bodyPr>
          <a:lstStyle/>
          <a:p>
            <a:r>
              <a:rPr lang="en-US" dirty="0"/>
              <a:t>Examples of </a:t>
            </a:r>
            <a:r>
              <a:rPr lang="en-US" dirty="0" smtClean="0"/>
              <a:t>Projects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Enterprise Services logo" hidden="1" title="e logo"/>
          <p:cNvPicPr>
            <a:picLocks noChangeAspect="1"/>
          </p:cNvPicPr>
          <p:nvPr/>
        </p:nvPicPr>
        <p:blipFill>
          <a:blip r:embed="rId3" cstate="print"/>
          <a:stretch>
            <a:fillRect/>
          </a:stretch>
        </p:blipFill>
        <p:spPr>
          <a:xfrm>
            <a:off x="181811" y="5791200"/>
            <a:ext cx="961189" cy="880874"/>
          </a:xfrm>
          <a:prstGeom prst="rect">
            <a:avLst/>
          </a:prstGeom>
        </p:spPr>
      </p:pic>
      <p:sp>
        <p:nvSpPr>
          <p:cNvPr id="2" name="Content Placeholder 1"/>
          <p:cNvSpPr>
            <a:spLocks noGrp="1"/>
          </p:cNvSpPr>
          <p:nvPr>
            <p:ph idx="1"/>
          </p:nvPr>
        </p:nvSpPr>
        <p:spPr>
          <a:xfrm>
            <a:off x="457200" y="1524000"/>
            <a:ext cx="8229600" cy="4648200"/>
          </a:xfrm>
        </p:spPr>
        <p:txBody>
          <a:bodyPr/>
          <a:lstStyle/>
          <a:p>
            <a:pPr marL="0" indent="0" algn="ctr">
              <a:spcAft>
                <a:spcPts val="1800"/>
              </a:spcAft>
              <a:buNone/>
            </a:pPr>
            <a:r>
              <a:rPr lang="en-US" sz="2800" b="1" i="1" dirty="0"/>
              <a:t>Cindy Zielinski</a:t>
            </a:r>
            <a:r>
              <a:rPr lang="en-US" dirty="0"/>
              <a:t> </a:t>
            </a:r>
          </a:p>
          <a:p>
            <a:pPr marL="0" indent="0" algn="ctr">
              <a:buNone/>
            </a:pPr>
            <a:r>
              <a:rPr lang="en-US" sz="2400" b="1" dirty="0"/>
              <a:t>Contracts Liaison</a:t>
            </a:r>
          </a:p>
          <a:p>
            <a:pPr marL="0" indent="0" algn="ctr">
              <a:buNone/>
            </a:pPr>
            <a:r>
              <a:rPr lang="en-US" sz="2400" b="1" dirty="0"/>
              <a:t>Department of Enterprise Services </a:t>
            </a:r>
          </a:p>
          <a:p>
            <a:pPr marL="0" indent="0" algn="ctr">
              <a:spcAft>
                <a:spcPts val="1200"/>
              </a:spcAft>
              <a:buNone/>
            </a:pPr>
            <a:r>
              <a:rPr lang="en-US" sz="2400" b="1" dirty="0"/>
              <a:t>360.407.8256 </a:t>
            </a:r>
          </a:p>
          <a:p>
            <a:pPr marL="0" indent="0" algn="ctr">
              <a:buNone/>
            </a:pPr>
            <a:r>
              <a:rPr lang="en-US" sz="2400" b="1" dirty="0" smtClean="0">
                <a:hlinkClick r:id="rId4"/>
              </a:rPr>
              <a:t>Cindy.Zielinski@des.wa.gov</a:t>
            </a:r>
            <a:r>
              <a:rPr lang="en-US" sz="2400" b="1" dirty="0" smtClean="0"/>
              <a:t> </a:t>
            </a:r>
          </a:p>
          <a:p>
            <a:pPr marL="0" indent="0" algn="ctr">
              <a:spcAft>
                <a:spcPts val="1800"/>
              </a:spcAft>
              <a:buNone/>
            </a:pPr>
            <a:r>
              <a:rPr lang="en-US" sz="2400" b="1" dirty="0" smtClean="0">
                <a:hlinkClick r:id="rId5"/>
              </a:rPr>
              <a:t>ContractsLiaison@des.wa.gov</a:t>
            </a:r>
            <a:r>
              <a:rPr lang="en-US" sz="2400" b="1" dirty="0" smtClean="0"/>
              <a:t> </a:t>
            </a:r>
            <a:endParaRPr lang="en-US" sz="2400" b="1" dirty="0"/>
          </a:p>
          <a:p>
            <a:pPr marL="0" indent="0" algn="ctr">
              <a:buNone/>
            </a:pPr>
            <a:r>
              <a:rPr lang="en-US" sz="2400" dirty="0"/>
              <a:t>Current Work Schedule </a:t>
            </a:r>
          </a:p>
          <a:p>
            <a:pPr marL="0" indent="0" algn="ctr">
              <a:buNone/>
            </a:pPr>
            <a:r>
              <a:rPr lang="en-US" sz="2400" dirty="0" smtClean="0"/>
              <a:t>Monday </a:t>
            </a:r>
            <a:r>
              <a:rPr lang="en-US" sz="2400" dirty="0"/>
              <a:t>- Thursday, 7:30 a.m. - 6:00 p.m.</a:t>
            </a:r>
          </a:p>
          <a:p>
            <a:pPr marL="0" indent="0" algn="ctr">
              <a:buNone/>
            </a:pPr>
            <a:endParaRPr lang="en-US" dirty="0"/>
          </a:p>
        </p:txBody>
      </p:sp>
      <p:sp>
        <p:nvSpPr>
          <p:cNvPr id="3" name="Title 2"/>
          <p:cNvSpPr>
            <a:spLocks noGrp="1"/>
          </p:cNvSpPr>
          <p:nvPr>
            <p:ph type="title"/>
          </p:nvPr>
        </p:nvSpPr>
        <p:spPr/>
        <p:txBody>
          <a:bodyPr/>
          <a:lstStyle/>
          <a:p>
            <a:r>
              <a:rPr lang="en-US" dirty="0"/>
              <a:t>Contact Information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nterprise Services logo" hidden="1" title="e logo"/>
          <p:cNvPicPr>
            <a:picLocks noChangeAspect="1"/>
          </p:cNvPicPr>
          <p:nvPr/>
        </p:nvPicPr>
        <p:blipFill>
          <a:blip r:embed="rId2" cstate="print"/>
          <a:stretch>
            <a:fillRect/>
          </a:stretch>
        </p:blipFill>
        <p:spPr>
          <a:xfrm>
            <a:off x="181811" y="5791200"/>
            <a:ext cx="961189" cy="880874"/>
          </a:xfrm>
          <a:prstGeom prst="rect">
            <a:avLst/>
          </a:prstGeom>
        </p:spPr>
      </p:pic>
      <p:sp>
        <p:nvSpPr>
          <p:cNvPr id="2" name="Content Placeholder 1"/>
          <p:cNvSpPr>
            <a:spLocks noGrp="1"/>
          </p:cNvSpPr>
          <p:nvPr>
            <p:ph idx="1"/>
          </p:nvPr>
        </p:nvSpPr>
        <p:spPr/>
        <p:txBody>
          <a:bodyPr/>
          <a:lstStyle/>
          <a:p>
            <a:r>
              <a:rPr lang="en-US" dirty="0" smtClean="0"/>
              <a:t>Evaluation where submission have no identification of submitting entity</a:t>
            </a:r>
          </a:p>
          <a:p>
            <a:r>
              <a:rPr lang="en-US" dirty="0" smtClean="0"/>
              <a:t>Benefit: </a:t>
            </a:r>
          </a:p>
          <a:p>
            <a:pPr lvl="1"/>
            <a:r>
              <a:rPr lang="en-US" dirty="0"/>
              <a:t>R</a:t>
            </a:r>
            <a:r>
              <a:rPr lang="en-US" dirty="0" smtClean="0"/>
              <a:t>emove potential bias</a:t>
            </a:r>
          </a:p>
          <a:p>
            <a:pPr lvl="1"/>
            <a:r>
              <a:rPr lang="en-US" dirty="0" smtClean="0"/>
              <a:t>Perceived fairness</a:t>
            </a:r>
          </a:p>
          <a:p>
            <a:r>
              <a:rPr lang="en-US" dirty="0" smtClean="0"/>
              <a:t>Challenges</a:t>
            </a:r>
          </a:p>
          <a:p>
            <a:pPr lvl="1"/>
            <a:r>
              <a:rPr lang="en-US" dirty="0"/>
              <a:t>E</a:t>
            </a:r>
            <a:r>
              <a:rPr lang="en-US" dirty="0" smtClean="0"/>
              <a:t>xtra time and effort for coordinator</a:t>
            </a:r>
          </a:p>
          <a:p>
            <a:pPr lvl="1"/>
            <a:r>
              <a:rPr lang="en-US" dirty="0" smtClean="0"/>
              <a:t>Eliminating identifiable information</a:t>
            </a:r>
          </a:p>
          <a:p>
            <a:pPr lvl="1"/>
            <a:r>
              <a:rPr lang="en-US" dirty="0" smtClean="0"/>
              <a:t>Identifiable product/staff descriptions</a:t>
            </a:r>
            <a:endParaRPr lang="en-US" dirty="0"/>
          </a:p>
        </p:txBody>
      </p:sp>
      <p:sp>
        <p:nvSpPr>
          <p:cNvPr id="3" name="Title 2"/>
          <p:cNvSpPr>
            <a:spLocks noGrp="1"/>
          </p:cNvSpPr>
          <p:nvPr>
            <p:ph type="title"/>
          </p:nvPr>
        </p:nvSpPr>
        <p:spPr/>
        <p:txBody>
          <a:bodyPr/>
          <a:lstStyle/>
          <a:p>
            <a:r>
              <a:rPr lang="en-US" dirty="0" smtClean="0"/>
              <a:t>Blind Evaluations</a:t>
            </a:r>
            <a:endParaRPr lang="en-US" dirty="0"/>
          </a:p>
        </p:txBody>
      </p:sp>
    </p:spTree>
    <p:extLst>
      <p:ext uri="{BB962C8B-B14F-4D97-AF65-F5344CB8AC3E}">
        <p14:creationId xmlns:p14="http://schemas.microsoft.com/office/powerpoint/2010/main" val="810762724"/>
      </p:ext>
    </p:extLst>
  </p:cSld>
  <p:clrMapOvr>
    <a:masterClrMapping/>
  </p:clrMapOvr>
</p:sld>
</file>

<file path=ppt/theme/theme1.xml><?xml version="1.0" encoding="utf-8"?>
<a:theme xmlns:a="http://schemas.openxmlformats.org/drawingml/2006/main" name="DES-PP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Category xmlns="4f5804d5-49c0-4153-b9d4-3ac3acf566d3">Template</Category>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8B848503616A74292EA15D8ED0BAC5C" ma:contentTypeVersion="2" ma:contentTypeDescription="Create a new document." ma:contentTypeScope="" ma:versionID="74e93e715af496f365e52b1734e326f8">
  <xsd:schema xmlns:xsd="http://www.w3.org/2001/XMLSchema" xmlns:xs="http://www.w3.org/2001/XMLSchema" xmlns:p="http://schemas.microsoft.com/office/2006/metadata/properties" xmlns:ns1="http://schemas.microsoft.com/sharepoint/v3" xmlns:ns2="4f5804d5-49c0-4153-b9d4-3ac3acf566d3" targetNamespace="http://schemas.microsoft.com/office/2006/metadata/properties" ma:root="true" ma:fieldsID="a3e8e9eb7caebc7715859487e3817114" ns1:_="" ns2:_="">
    <xsd:import namespace="http://schemas.microsoft.com/sharepoint/v3"/>
    <xsd:import namespace="4f5804d5-49c0-4153-b9d4-3ac3acf566d3"/>
    <xsd:element name="properties">
      <xsd:complexType>
        <xsd:sequence>
          <xsd:element name="documentManagement">
            <xsd:complexType>
              <xsd:all>
                <xsd:element ref="ns1:PublishingStartDate" minOccurs="0"/>
                <xsd:element ref="ns1:PublishingExpirationDate" minOccurs="0"/>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f5804d5-49c0-4153-b9d4-3ac3acf566d3" elementFormDefault="qualified">
    <xsd:import namespace="http://schemas.microsoft.com/office/2006/documentManagement/types"/>
    <xsd:import namespace="http://schemas.microsoft.com/office/infopath/2007/PartnerControls"/>
    <xsd:element name="Category" ma:index="10" nillable="true" ma:displayName="Category" ma:format="Dropdown" ma:internalName="Category">
      <xsd:simpleType>
        <xsd:restriction base="dms:Choice">
          <xsd:enumeration value="Event Fliers"/>
          <xsd:enumeration value="Fact Sheets"/>
          <xsd:enumeration value="Form"/>
          <xsd:enumeration value="Policy"/>
          <xsd:enumeration value="Presentations"/>
          <xsd:enumeration value="Procedure"/>
          <xsd:enumeration value="Publication"/>
          <xsd:enumeration value="Template"/>
          <xsd:enumeration value="Get Help"/>
          <xsd:enumeration value="Other"/>
          <xsd:enumeration value="News"/>
          <xsd:enumeration value="Newsletters"/>
          <xsd:enumeration value="Tenant Bulletins"/>
          <xsd:enumeration value="CF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CE7D81-4E8A-47AC-BB6E-4D2F8F316D45}">
  <ds:schemaRefs>
    <ds:schemaRef ds:uri="http://purl.org/dc/dcmitype/"/>
    <ds:schemaRef ds:uri="http://schemas.microsoft.com/sharepoint/v3"/>
    <ds:schemaRef ds:uri="http://purl.org/dc/elements/1.1/"/>
    <ds:schemaRef ds:uri="http://schemas.openxmlformats.org/package/2006/metadata/core-properties"/>
    <ds:schemaRef ds:uri="http://schemas.microsoft.com/office/2006/documentManagement/types"/>
    <ds:schemaRef ds:uri="http://schemas.microsoft.com/office/infopath/2007/PartnerControls"/>
    <ds:schemaRef ds:uri="http://purl.org/dc/terms/"/>
    <ds:schemaRef ds:uri="4f5804d5-49c0-4153-b9d4-3ac3acf566d3"/>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A5F5B747-C14C-49C7-92DF-4153A47C5F99}">
  <ds:schemaRefs>
    <ds:schemaRef ds:uri="http://schemas.microsoft.com/sharepoint/v3/contenttype/forms"/>
  </ds:schemaRefs>
</ds:datastoreItem>
</file>

<file path=customXml/itemProps3.xml><?xml version="1.0" encoding="utf-8"?>
<ds:datastoreItem xmlns:ds="http://schemas.openxmlformats.org/officeDocument/2006/customXml" ds:itemID="{909271E4-9410-4398-869E-A3F85BB08C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5804d5-49c0-4153-b9d4-3ac3acf566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DES-PPT-Template</Template>
  <TotalTime>374</TotalTime>
  <Words>1146</Words>
  <Application>Microsoft Office PowerPoint</Application>
  <PresentationFormat>On-screen Show (4:3)</PresentationFormat>
  <Paragraphs>132</Paragraphs>
  <Slides>17</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DES-PPT-Template</vt:lpstr>
      <vt:lpstr>DES Procurement  Strategy Team</vt:lpstr>
      <vt:lpstr>DES Procurement Strategy Team</vt:lpstr>
      <vt:lpstr>DES Procurement Strategy Roles</vt:lpstr>
      <vt:lpstr>Meet the Team</vt:lpstr>
      <vt:lpstr>Contracts Liaison Engagement</vt:lpstr>
      <vt:lpstr>When to Involve a Liaison </vt:lpstr>
      <vt:lpstr>Examples of Projects</vt:lpstr>
      <vt:lpstr>Contact Information</vt:lpstr>
      <vt:lpstr>Blind Evaluations</vt:lpstr>
      <vt:lpstr>Applicability</vt:lpstr>
      <vt:lpstr>Best Practices</vt:lpstr>
      <vt:lpstr>Sample Language</vt:lpstr>
      <vt:lpstr>Pre-Bid Conference</vt:lpstr>
      <vt:lpstr>Pre-Bid Conference – What and Purpose </vt:lpstr>
      <vt:lpstr>When is a pre-bid conference held?</vt:lpstr>
      <vt:lpstr>Who should attend A Pre-Bid Conference? </vt:lpstr>
      <vt:lpstr>Thank you</vt:lpstr>
    </vt:vector>
  </TitlesOfParts>
  <Company>Department of Enterprise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Template</dc:title>
  <dc:creator>jonp</dc:creator>
  <cp:lastModifiedBy>Fiser, Maddie (DES)</cp:lastModifiedBy>
  <cp:revision>52</cp:revision>
  <dcterms:created xsi:type="dcterms:W3CDTF">2012-07-19T21:11:51Z</dcterms:created>
  <dcterms:modified xsi:type="dcterms:W3CDTF">2020-12-04T22:13:22Z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0x01010058B848503616A74292EA15D8ED0BAC5C</vt:lpwstr>
  </property>
</Properties>
</file>