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4"/>
  </p:sldMasterIdLst>
  <p:notesMasterIdLst>
    <p:notesMasterId r:id="rId27"/>
  </p:notesMasterIdLst>
  <p:sldIdLst>
    <p:sldId id="271" r:id="rId5"/>
    <p:sldId id="335" r:id="rId6"/>
    <p:sldId id="311" r:id="rId7"/>
    <p:sldId id="257" r:id="rId8"/>
    <p:sldId id="331" r:id="rId9"/>
    <p:sldId id="329" r:id="rId10"/>
    <p:sldId id="334" r:id="rId11"/>
    <p:sldId id="326" r:id="rId12"/>
    <p:sldId id="274" r:id="rId13"/>
    <p:sldId id="318" r:id="rId14"/>
    <p:sldId id="328" r:id="rId15"/>
    <p:sldId id="294" r:id="rId16"/>
    <p:sldId id="332" r:id="rId17"/>
    <p:sldId id="317" r:id="rId18"/>
    <p:sldId id="297" r:id="rId19"/>
    <p:sldId id="290" r:id="rId20"/>
    <p:sldId id="298" r:id="rId21"/>
    <p:sldId id="327" r:id="rId22"/>
    <p:sldId id="278" r:id="rId23"/>
    <p:sldId id="281" r:id="rId24"/>
    <p:sldId id="261" r:id="rId25"/>
    <p:sldId id="263" r:id="rId26"/>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208" userDrawn="1">
          <p15:clr>
            <a:srgbClr val="A4A3A4"/>
          </p15:clr>
        </p15:guide>
        <p15:guide id="2" pos="292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lbert, Greg (DES)" initials="TG(" lastIdx="3" clrIdx="0">
    <p:extLst>
      <p:ext uri="{19B8F6BF-5375-455C-9EA6-DF929625EA0E}">
        <p15:presenceInfo xmlns:p15="http://schemas.microsoft.com/office/powerpoint/2012/main" userId="S-1-5-21-188813579-2373590284-2322144608-422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89791" autoAdjust="0"/>
  </p:normalViewPr>
  <p:slideViewPr>
    <p:cSldViewPr>
      <p:cViewPr>
        <p:scale>
          <a:sx n="62" d="100"/>
          <a:sy n="62" d="100"/>
        </p:scale>
        <p:origin x="164" y="40"/>
      </p:cViewPr>
      <p:guideLst>
        <p:guide orient="horz" pos="2160"/>
        <p:guide pos="2880"/>
      </p:guideLst>
    </p:cSldViewPr>
  </p:slideViewPr>
  <p:notesTextViewPr>
    <p:cViewPr>
      <p:scale>
        <a:sx n="1" d="1"/>
        <a:sy n="1" d="1"/>
      </p:scale>
      <p:origin x="0" y="0"/>
    </p:cViewPr>
  </p:notesTextViewPr>
  <p:notesViewPr>
    <p:cSldViewPr>
      <p:cViewPr varScale="1">
        <p:scale>
          <a:sx n="88" d="100"/>
          <a:sy n="88" d="100"/>
        </p:scale>
        <p:origin x="3822" y="66"/>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DE303BD-3457-4CF7-8882-75983DE550A5}" type="doc">
      <dgm:prSet loTypeId="urn:microsoft.com/office/officeart/2005/8/layout/orgChart1" loCatId="hierarchy" qsTypeId="urn:microsoft.com/office/officeart/2005/8/quickstyle/3d3" qsCatId="3D" csTypeId="urn:microsoft.com/office/officeart/2005/8/colors/colorful1" csCatId="colorful" phldr="1"/>
      <dgm:spPr/>
      <dgm:t>
        <a:bodyPr/>
        <a:lstStyle/>
        <a:p>
          <a:endParaRPr lang="en-US"/>
        </a:p>
      </dgm:t>
    </dgm:pt>
    <dgm:pt modelId="{74FB6C34-4946-4D41-8530-95C8FA99472F}">
      <dgm:prSet phldrT="[Text]"/>
      <dgm:spPr/>
      <dgm:t>
        <a:bodyPr/>
        <a:lstStyle/>
        <a:p>
          <a:r>
            <a:rPr lang="en-US" dirty="0" smtClean="0"/>
            <a:t>Eligible Purchasers</a:t>
          </a:r>
          <a:endParaRPr lang="en-US" dirty="0"/>
        </a:p>
      </dgm:t>
    </dgm:pt>
    <dgm:pt modelId="{B922D22B-8066-41EA-9ECC-EDC28994951F}" type="parTrans" cxnId="{BCC847A9-EBE2-426E-9F21-E0371F4CDF89}">
      <dgm:prSet/>
      <dgm:spPr/>
      <dgm:t>
        <a:bodyPr/>
        <a:lstStyle/>
        <a:p>
          <a:endParaRPr lang="en-US"/>
        </a:p>
      </dgm:t>
    </dgm:pt>
    <dgm:pt modelId="{082BF608-0297-42FC-B114-20870EE6513B}" type="sibTrans" cxnId="{BCC847A9-EBE2-426E-9F21-E0371F4CDF89}">
      <dgm:prSet/>
      <dgm:spPr/>
      <dgm:t>
        <a:bodyPr/>
        <a:lstStyle/>
        <a:p>
          <a:endParaRPr lang="en-US"/>
        </a:p>
      </dgm:t>
    </dgm:pt>
    <dgm:pt modelId="{719F758C-5E0D-4833-9F82-DDFDC84E817B}">
      <dgm:prSet phldrT="[Text]"/>
      <dgm:spPr>
        <a:solidFill>
          <a:srgbClr val="00B050"/>
        </a:solidFill>
      </dgm:spPr>
      <dgm:t>
        <a:bodyPr/>
        <a:lstStyle/>
        <a:p>
          <a:r>
            <a:rPr lang="en-US" dirty="0" smtClean="0"/>
            <a:t>State Agencies </a:t>
          </a:r>
          <a:endParaRPr lang="en-US" dirty="0"/>
        </a:p>
      </dgm:t>
    </dgm:pt>
    <dgm:pt modelId="{E2618F5B-F7D6-4FD9-AFE6-AF86D8008B8C}" type="parTrans" cxnId="{B1717F26-3877-42BF-AC3B-33BAD92AC042}">
      <dgm:prSet/>
      <dgm:spPr/>
      <dgm:t>
        <a:bodyPr/>
        <a:lstStyle/>
        <a:p>
          <a:endParaRPr lang="en-US"/>
        </a:p>
      </dgm:t>
    </dgm:pt>
    <dgm:pt modelId="{A3E8F52F-39B5-4141-9F5F-507E2F368257}" type="sibTrans" cxnId="{B1717F26-3877-42BF-AC3B-33BAD92AC042}">
      <dgm:prSet/>
      <dgm:spPr/>
      <dgm:t>
        <a:bodyPr/>
        <a:lstStyle/>
        <a:p>
          <a:endParaRPr lang="en-US"/>
        </a:p>
      </dgm:t>
    </dgm:pt>
    <dgm:pt modelId="{5FC6D52E-AE80-4913-8017-04E6EC1F5BDA}">
      <dgm:prSet phldrT="[Text]"/>
      <dgm:spPr>
        <a:solidFill>
          <a:srgbClr val="FFC000"/>
        </a:solidFill>
      </dgm:spPr>
      <dgm:t>
        <a:bodyPr/>
        <a:lstStyle/>
        <a:p>
          <a:r>
            <a:rPr lang="en-US" dirty="0" smtClean="0"/>
            <a:t>Other</a:t>
          </a:r>
          <a:endParaRPr lang="en-US" dirty="0"/>
        </a:p>
      </dgm:t>
    </dgm:pt>
    <dgm:pt modelId="{E9681368-F2BC-4E04-9316-7813A0BA0A1D}" type="parTrans" cxnId="{D33764C2-05D2-4AA2-91F5-664838793B68}">
      <dgm:prSet/>
      <dgm:spPr/>
      <dgm:t>
        <a:bodyPr/>
        <a:lstStyle/>
        <a:p>
          <a:endParaRPr lang="en-US"/>
        </a:p>
      </dgm:t>
    </dgm:pt>
    <dgm:pt modelId="{95C16649-2695-4B6E-AD89-8A2B004FCBE4}" type="sibTrans" cxnId="{D33764C2-05D2-4AA2-91F5-664838793B68}">
      <dgm:prSet/>
      <dgm:spPr/>
      <dgm:t>
        <a:bodyPr/>
        <a:lstStyle/>
        <a:p>
          <a:endParaRPr lang="en-US"/>
        </a:p>
      </dgm:t>
    </dgm:pt>
    <dgm:pt modelId="{252EE502-448C-42E8-B25D-FFD27E846FF5}">
      <dgm:prSet phldrT="[Text]"/>
      <dgm:spPr/>
      <dgm:t>
        <a:bodyPr/>
        <a:lstStyle/>
        <a:p>
          <a:r>
            <a:rPr lang="en-US" dirty="0" smtClean="0"/>
            <a:t>Political Subdivisions</a:t>
          </a:r>
          <a:endParaRPr lang="en-US" dirty="0"/>
        </a:p>
      </dgm:t>
    </dgm:pt>
    <dgm:pt modelId="{56F56E19-CBA6-4175-B443-E972203DDB63}" type="parTrans" cxnId="{23585022-50C6-48AB-9230-A5D6CCE79D84}">
      <dgm:prSet/>
      <dgm:spPr/>
      <dgm:t>
        <a:bodyPr/>
        <a:lstStyle/>
        <a:p>
          <a:endParaRPr lang="en-US"/>
        </a:p>
      </dgm:t>
    </dgm:pt>
    <dgm:pt modelId="{D724831C-631F-4704-84C0-97A021834A51}" type="sibTrans" cxnId="{23585022-50C6-48AB-9230-A5D6CCE79D84}">
      <dgm:prSet/>
      <dgm:spPr/>
      <dgm:t>
        <a:bodyPr/>
        <a:lstStyle/>
        <a:p>
          <a:endParaRPr lang="en-US"/>
        </a:p>
      </dgm:t>
    </dgm:pt>
    <dgm:pt modelId="{E7596B86-7B41-4DE8-AEC6-694E011ACBF1}">
      <dgm:prSet phldrT="[Text]"/>
      <dgm:spPr/>
      <dgm:t>
        <a:bodyPr/>
        <a:lstStyle/>
        <a:p>
          <a:r>
            <a:rPr lang="en-US" dirty="0" smtClean="0"/>
            <a:t>Tribes</a:t>
          </a:r>
          <a:endParaRPr lang="en-US" dirty="0"/>
        </a:p>
      </dgm:t>
    </dgm:pt>
    <dgm:pt modelId="{B61E0DFB-31F0-42BE-8689-86C2C13EA270}" type="parTrans" cxnId="{C67628BF-C3E9-4C61-9FD8-5622075F8C8B}">
      <dgm:prSet/>
      <dgm:spPr/>
      <dgm:t>
        <a:bodyPr/>
        <a:lstStyle/>
        <a:p>
          <a:endParaRPr lang="en-US"/>
        </a:p>
      </dgm:t>
    </dgm:pt>
    <dgm:pt modelId="{330C5FF7-A85E-4440-85B7-7271CEEECC9C}" type="sibTrans" cxnId="{C67628BF-C3E9-4C61-9FD8-5622075F8C8B}">
      <dgm:prSet/>
      <dgm:spPr/>
      <dgm:t>
        <a:bodyPr/>
        <a:lstStyle/>
        <a:p>
          <a:endParaRPr lang="en-US"/>
        </a:p>
      </dgm:t>
    </dgm:pt>
    <dgm:pt modelId="{59924F06-9386-4B0E-BDB5-0918299F388D}">
      <dgm:prSet phldrT="[Text]"/>
      <dgm:spPr/>
      <dgm:t>
        <a:bodyPr/>
        <a:lstStyle/>
        <a:p>
          <a:r>
            <a:rPr lang="en-US" dirty="0" smtClean="0"/>
            <a:t>Federal Agencies</a:t>
          </a:r>
          <a:endParaRPr lang="en-US" dirty="0"/>
        </a:p>
      </dgm:t>
    </dgm:pt>
    <dgm:pt modelId="{B19F95BE-E63B-403A-824C-8A2C85C96F16}" type="parTrans" cxnId="{AC2BFD01-84D0-453B-AB66-3D89B936A9E9}">
      <dgm:prSet/>
      <dgm:spPr/>
      <dgm:t>
        <a:bodyPr/>
        <a:lstStyle/>
        <a:p>
          <a:endParaRPr lang="en-US"/>
        </a:p>
      </dgm:t>
    </dgm:pt>
    <dgm:pt modelId="{6D80B9A2-B378-4438-8146-7DB84FD9B599}" type="sibTrans" cxnId="{AC2BFD01-84D0-453B-AB66-3D89B936A9E9}">
      <dgm:prSet/>
      <dgm:spPr/>
      <dgm:t>
        <a:bodyPr/>
        <a:lstStyle/>
        <a:p>
          <a:endParaRPr lang="en-US"/>
        </a:p>
      </dgm:t>
    </dgm:pt>
    <dgm:pt modelId="{16F7233E-B76F-42A1-8779-56C20B6F03AB}">
      <dgm:prSet phldrT="[Text]"/>
      <dgm:spPr/>
      <dgm:t>
        <a:bodyPr/>
        <a:lstStyle/>
        <a:p>
          <a:r>
            <a:rPr lang="en-US" dirty="0" smtClean="0"/>
            <a:t>Public Benefit Nonprofits</a:t>
          </a:r>
          <a:endParaRPr lang="en-US" dirty="0"/>
        </a:p>
      </dgm:t>
    </dgm:pt>
    <dgm:pt modelId="{36133B16-9E48-4F18-A57B-95F57108EED0}" type="parTrans" cxnId="{DB6F3E9B-D480-4D8F-AEF0-1F8628F7D7D5}">
      <dgm:prSet/>
      <dgm:spPr/>
      <dgm:t>
        <a:bodyPr/>
        <a:lstStyle/>
        <a:p>
          <a:endParaRPr lang="en-US"/>
        </a:p>
      </dgm:t>
    </dgm:pt>
    <dgm:pt modelId="{40722332-0DF2-4F52-ADE6-C078FA068C8B}" type="sibTrans" cxnId="{DB6F3E9B-D480-4D8F-AEF0-1F8628F7D7D5}">
      <dgm:prSet/>
      <dgm:spPr/>
      <dgm:t>
        <a:bodyPr/>
        <a:lstStyle/>
        <a:p>
          <a:endParaRPr lang="en-US"/>
        </a:p>
      </dgm:t>
    </dgm:pt>
    <dgm:pt modelId="{12D4F27B-7DE3-41C1-B7AF-459F55C84C5C}" type="pres">
      <dgm:prSet presAssocID="{FDE303BD-3457-4CF7-8882-75983DE550A5}" presName="hierChild1" presStyleCnt="0">
        <dgm:presLayoutVars>
          <dgm:orgChart val="1"/>
          <dgm:chPref val="1"/>
          <dgm:dir/>
          <dgm:animOne val="branch"/>
          <dgm:animLvl val="lvl"/>
          <dgm:resizeHandles/>
        </dgm:presLayoutVars>
      </dgm:prSet>
      <dgm:spPr/>
      <dgm:t>
        <a:bodyPr/>
        <a:lstStyle/>
        <a:p>
          <a:endParaRPr lang="en-US"/>
        </a:p>
      </dgm:t>
    </dgm:pt>
    <dgm:pt modelId="{9FFD4526-9B84-4C3B-9CE8-5F4E2C2247B6}" type="pres">
      <dgm:prSet presAssocID="{74FB6C34-4946-4D41-8530-95C8FA99472F}" presName="hierRoot1" presStyleCnt="0">
        <dgm:presLayoutVars>
          <dgm:hierBranch val="init"/>
        </dgm:presLayoutVars>
      </dgm:prSet>
      <dgm:spPr/>
    </dgm:pt>
    <dgm:pt modelId="{6D199CC5-4F34-4B83-927B-94B232CD9851}" type="pres">
      <dgm:prSet presAssocID="{74FB6C34-4946-4D41-8530-95C8FA99472F}" presName="rootComposite1" presStyleCnt="0"/>
      <dgm:spPr/>
    </dgm:pt>
    <dgm:pt modelId="{7AE9B7D6-6113-4541-8152-75FEB90AB7F0}" type="pres">
      <dgm:prSet presAssocID="{74FB6C34-4946-4D41-8530-95C8FA99472F}" presName="rootText1" presStyleLbl="node0" presStyleIdx="0" presStyleCnt="1" custScaleX="190235">
        <dgm:presLayoutVars>
          <dgm:chPref val="3"/>
        </dgm:presLayoutVars>
      </dgm:prSet>
      <dgm:spPr/>
      <dgm:t>
        <a:bodyPr/>
        <a:lstStyle/>
        <a:p>
          <a:endParaRPr lang="en-US"/>
        </a:p>
      </dgm:t>
    </dgm:pt>
    <dgm:pt modelId="{D7BA7316-0926-4391-9908-40C2233A3897}" type="pres">
      <dgm:prSet presAssocID="{74FB6C34-4946-4D41-8530-95C8FA99472F}" presName="rootConnector1" presStyleLbl="node1" presStyleIdx="0" presStyleCnt="0"/>
      <dgm:spPr/>
      <dgm:t>
        <a:bodyPr/>
        <a:lstStyle/>
        <a:p>
          <a:endParaRPr lang="en-US"/>
        </a:p>
      </dgm:t>
    </dgm:pt>
    <dgm:pt modelId="{64EAA512-69B9-4141-AED8-619C62B6B57F}" type="pres">
      <dgm:prSet presAssocID="{74FB6C34-4946-4D41-8530-95C8FA99472F}" presName="hierChild2" presStyleCnt="0"/>
      <dgm:spPr/>
    </dgm:pt>
    <dgm:pt modelId="{2ABB24D4-97AE-41FA-AE21-64F129A01A23}" type="pres">
      <dgm:prSet presAssocID="{E2618F5B-F7D6-4FD9-AFE6-AF86D8008B8C}" presName="Name37" presStyleLbl="parChTrans1D2" presStyleIdx="0" presStyleCnt="2"/>
      <dgm:spPr/>
      <dgm:t>
        <a:bodyPr/>
        <a:lstStyle/>
        <a:p>
          <a:endParaRPr lang="en-US"/>
        </a:p>
      </dgm:t>
    </dgm:pt>
    <dgm:pt modelId="{BA82CAB9-3158-48D8-B518-36880D13A581}" type="pres">
      <dgm:prSet presAssocID="{719F758C-5E0D-4833-9F82-DDFDC84E817B}" presName="hierRoot2" presStyleCnt="0">
        <dgm:presLayoutVars>
          <dgm:hierBranch val="init"/>
        </dgm:presLayoutVars>
      </dgm:prSet>
      <dgm:spPr/>
    </dgm:pt>
    <dgm:pt modelId="{7229CA10-0B64-473B-880F-A386A37A9302}" type="pres">
      <dgm:prSet presAssocID="{719F758C-5E0D-4833-9F82-DDFDC84E817B}" presName="rootComposite" presStyleCnt="0"/>
      <dgm:spPr/>
    </dgm:pt>
    <dgm:pt modelId="{B6DB66BF-2605-4FDF-A543-DE0884E844A9}" type="pres">
      <dgm:prSet presAssocID="{719F758C-5E0D-4833-9F82-DDFDC84E817B}" presName="rootText" presStyleLbl="node2" presStyleIdx="0" presStyleCnt="2" custScaleX="119389">
        <dgm:presLayoutVars>
          <dgm:chPref val="3"/>
        </dgm:presLayoutVars>
      </dgm:prSet>
      <dgm:spPr/>
      <dgm:t>
        <a:bodyPr/>
        <a:lstStyle/>
        <a:p>
          <a:endParaRPr lang="en-US"/>
        </a:p>
      </dgm:t>
    </dgm:pt>
    <dgm:pt modelId="{D009FF12-72F1-4DBA-A090-93D108F02854}" type="pres">
      <dgm:prSet presAssocID="{719F758C-5E0D-4833-9F82-DDFDC84E817B}" presName="rootConnector" presStyleLbl="node2" presStyleIdx="0" presStyleCnt="2"/>
      <dgm:spPr/>
      <dgm:t>
        <a:bodyPr/>
        <a:lstStyle/>
        <a:p>
          <a:endParaRPr lang="en-US"/>
        </a:p>
      </dgm:t>
    </dgm:pt>
    <dgm:pt modelId="{A629D3A4-B0F2-4D23-B897-CA2E0088AA87}" type="pres">
      <dgm:prSet presAssocID="{719F758C-5E0D-4833-9F82-DDFDC84E817B}" presName="hierChild4" presStyleCnt="0"/>
      <dgm:spPr/>
    </dgm:pt>
    <dgm:pt modelId="{BB4F9AB9-7F4D-42EC-B8F6-6FE07EFD7405}" type="pres">
      <dgm:prSet presAssocID="{719F758C-5E0D-4833-9F82-DDFDC84E817B}" presName="hierChild5" presStyleCnt="0"/>
      <dgm:spPr/>
    </dgm:pt>
    <dgm:pt modelId="{AA04F8CE-22C2-4E8B-978A-78648ECA3614}" type="pres">
      <dgm:prSet presAssocID="{E9681368-F2BC-4E04-9316-7813A0BA0A1D}" presName="Name37" presStyleLbl="parChTrans1D2" presStyleIdx="1" presStyleCnt="2"/>
      <dgm:spPr/>
      <dgm:t>
        <a:bodyPr/>
        <a:lstStyle/>
        <a:p>
          <a:endParaRPr lang="en-US"/>
        </a:p>
      </dgm:t>
    </dgm:pt>
    <dgm:pt modelId="{E89FBBCC-6349-4812-AC64-76557FAB8E54}" type="pres">
      <dgm:prSet presAssocID="{5FC6D52E-AE80-4913-8017-04E6EC1F5BDA}" presName="hierRoot2" presStyleCnt="0">
        <dgm:presLayoutVars>
          <dgm:hierBranch val="init"/>
        </dgm:presLayoutVars>
      </dgm:prSet>
      <dgm:spPr/>
    </dgm:pt>
    <dgm:pt modelId="{C30956AD-D474-4EE3-83DC-919FEBEE15A5}" type="pres">
      <dgm:prSet presAssocID="{5FC6D52E-AE80-4913-8017-04E6EC1F5BDA}" presName="rootComposite" presStyleCnt="0"/>
      <dgm:spPr/>
    </dgm:pt>
    <dgm:pt modelId="{AA8058D4-D1F2-4237-BE2E-530EA594D664}" type="pres">
      <dgm:prSet presAssocID="{5FC6D52E-AE80-4913-8017-04E6EC1F5BDA}" presName="rootText" presStyleLbl="node2" presStyleIdx="1" presStyleCnt="2" custScaleX="119857">
        <dgm:presLayoutVars>
          <dgm:chPref val="3"/>
        </dgm:presLayoutVars>
      </dgm:prSet>
      <dgm:spPr/>
      <dgm:t>
        <a:bodyPr/>
        <a:lstStyle/>
        <a:p>
          <a:endParaRPr lang="en-US"/>
        </a:p>
      </dgm:t>
    </dgm:pt>
    <dgm:pt modelId="{F664FA98-2F4B-48CD-A0A6-3CB66EAFB0E7}" type="pres">
      <dgm:prSet presAssocID="{5FC6D52E-AE80-4913-8017-04E6EC1F5BDA}" presName="rootConnector" presStyleLbl="node2" presStyleIdx="1" presStyleCnt="2"/>
      <dgm:spPr/>
      <dgm:t>
        <a:bodyPr/>
        <a:lstStyle/>
        <a:p>
          <a:endParaRPr lang="en-US"/>
        </a:p>
      </dgm:t>
    </dgm:pt>
    <dgm:pt modelId="{B085151E-545B-47C5-8CF9-2D31BA0BE8CE}" type="pres">
      <dgm:prSet presAssocID="{5FC6D52E-AE80-4913-8017-04E6EC1F5BDA}" presName="hierChild4" presStyleCnt="0"/>
      <dgm:spPr/>
    </dgm:pt>
    <dgm:pt modelId="{05425140-26DF-4F38-B458-C8DA9DD28A25}" type="pres">
      <dgm:prSet presAssocID="{56F56E19-CBA6-4175-B443-E972203DDB63}" presName="Name37" presStyleLbl="parChTrans1D3" presStyleIdx="0" presStyleCnt="4"/>
      <dgm:spPr/>
      <dgm:t>
        <a:bodyPr/>
        <a:lstStyle/>
        <a:p>
          <a:endParaRPr lang="en-US"/>
        </a:p>
      </dgm:t>
    </dgm:pt>
    <dgm:pt modelId="{5750FC26-C490-43F4-8E63-6FF84EDA5E2A}" type="pres">
      <dgm:prSet presAssocID="{252EE502-448C-42E8-B25D-FFD27E846FF5}" presName="hierRoot2" presStyleCnt="0">
        <dgm:presLayoutVars>
          <dgm:hierBranch val="init"/>
        </dgm:presLayoutVars>
      </dgm:prSet>
      <dgm:spPr/>
    </dgm:pt>
    <dgm:pt modelId="{46B92A00-551C-4167-8120-B40709385354}" type="pres">
      <dgm:prSet presAssocID="{252EE502-448C-42E8-B25D-FFD27E846FF5}" presName="rootComposite" presStyleCnt="0"/>
      <dgm:spPr/>
    </dgm:pt>
    <dgm:pt modelId="{6D328553-EB20-4431-A4F1-8A433A94579F}" type="pres">
      <dgm:prSet presAssocID="{252EE502-448C-42E8-B25D-FFD27E846FF5}" presName="rootText" presStyleLbl="node3" presStyleIdx="0" presStyleCnt="4" custScaleX="115862">
        <dgm:presLayoutVars>
          <dgm:chPref val="3"/>
        </dgm:presLayoutVars>
      </dgm:prSet>
      <dgm:spPr/>
      <dgm:t>
        <a:bodyPr/>
        <a:lstStyle/>
        <a:p>
          <a:endParaRPr lang="en-US"/>
        </a:p>
      </dgm:t>
    </dgm:pt>
    <dgm:pt modelId="{88E6BBC8-C510-4BB9-AFD4-5F8B37B03578}" type="pres">
      <dgm:prSet presAssocID="{252EE502-448C-42E8-B25D-FFD27E846FF5}" presName="rootConnector" presStyleLbl="node3" presStyleIdx="0" presStyleCnt="4"/>
      <dgm:spPr/>
      <dgm:t>
        <a:bodyPr/>
        <a:lstStyle/>
        <a:p>
          <a:endParaRPr lang="en-US"/>
        </a:p>
      </dgm:t>
    </dgm:pt>
    <dgm:pt modelId="{3B8D6B99-63D3-4D98-9DB4-BE4C45805513}" type="pres">
      <dgm:prSet presAssocID="{252EE502-448C-42E8-B25D-FFD27E846FF5}" presName="hierChild4" presStyleCnt="0"/>
      <dgm:spPr/>
    </dgm:pt>
    <dgm:pt modelId="{54610671-CED3-46DE-843E-963019CA5BB3}" type="pres">
      <dgm:prSet presAssocID="{252EE502-448C-42E8-B25D-FFD27E846FF5}" presName="hierChild5" presStyleCnt="0"/>
      <dgm:spPr/>
    </dgm:pt>
    <dgm:pt modelId="{18C197F4-D2AF-4263-80BE-D4A88E2FE4E9}" type="pres">
      <dgm:prSet presAssocID="{B61E0DFB-31F0-42BE-8689-86C2C13EA270}" presName="Name37" presStyleLbl="parChTrans1D3" presStyleIdx="1" presStyleCnt="4"/>
      <dgm:spPr/>
      <dgm:t>
        <a:bodyPr/>
        <a:lstStyle/>
        <a:p>
          <a:endParaRPr lang="en-US"/>
        </a:p>
      </dgm:t>
    </dgm:pt>
    <dgm:pt modelId="{F1949F68-A1F0-4B13-A653-F2D7C77DC670}" type="pres">
      <dgm:prSet presAssocID="{E7596B86-7B41-4DE8-AEC6-694E011ACBF1}" presName="hierRoot2" presStyleCnt="0">
        <dgm:presLayoutVars>
          <dgm:hierBranch val="init"/>
        </dgm:presLayoutVars>
      </dgm:prSet>
      <dgm:spPr/>
    </dgm:pt>
    <dgm:pt modelId="{CBA3487A-018F-4ACD-A637-D0190BF0FE66}" type="pres">
      <dgm:prSet presAssocID="{E7596B86-7B41-4DE8-AEC6-694E011ACBF1}" presName="rootComposite" presStyleCnt="0"/>
      <dgm:spPr/>
    </dgm:pt>
    <dgm:pt modelId="{6FD54DD4-40EB-4317-BB41-1C4B9F12DBB1}" type="pres">
      <dgm:prSet presAssocID="{E7596B86-7B41-4DE8-AEC6-694E011ACBF1}" presName="rootText" presStyleLbl="node3" presStyleIdx="1" presStyleCnt="4" custScaleX="115675">
        <dgm:presLayoutVars>
          <dgm:chPref val="3"/>
        </dgm:presLayoutVars>
      </dgm:prSet>
      <dgm:spPr/>
      <dgm:t>
        <a:bodyPr/>
        <a:lstStyle/>
        <a:p>
          <a:endParaRPr lang="en-US"/>
        </a:p>
      </dgm:t>
    </dgm:pt>
    <dgm:pt modelId="{27E3F8BF-3841-4BAF-8605-A21C7C40AFBC}" type="pres">
      <dgm:prSet presAssocID="{E7596B86-7B41-4DE8-AEC6-694E011ACBF1}" presName="rootConnector" presStyleLbl="node3" presStyleIdx="1" presStyleCnt="4"/>
      <dgm:spPr/>
      <dgm:t>
        <a:bodyPr/>
        <a:lstStyle/>
        <a:p>
          <a:endParaRPr lang="en-US"/>
        </a:p>
      </dgm:t>
    </dgm:pt>
    <dgm:pt modelId="{3887603C-1687-480A-88E3-5DEEBAA17C97}" type="pres">
      <dgm:prSet presAssocID="{E7596B86-7B41-4DE8-AEC6-694E011ACBF1}" presName="hierChild4" presStyleCnt="0"/>
      <dgm:spPr/>
    </dgm:pt>
    <dgm:pt modelId="{139B6684-491B-45F0-A457-8D4D20DCF864}" type="pres">
      <dgm:prSet presAssocID="{E7596B86-7B41-4DE8-AEC6-694E011ACBF1}" presName="hierChild5" presStyleCnt="0"/>
      <dgm:spPr/>
    </dgm:pt>
    <dgm:pt modelId="{DDB99E7C-DBC3-4A39-B61D-0B32EBC6FA54}" type="pres">
      <dgm:prSet presAssocID="{B19F95BE-E63B-403A-824C-8A2C85C96F16}" presName="Name37" presStyleLbl="parChTrans1D3" presStyleIdx="2" presStyleCnt="4"/>
      <dgm:spPr/>
      <dgm:t>
        <a:bodyPr/>
        <a:lstStyle/>
        <a:p>
          <a:endParaRPr lang="en-US"/>
        </a:p>
      </dgm:t>
    </dgm:pt>
    <dgm:pt modelId="{D9EAABB5-CE00-43B5-9C97-E6F0E9AA8129}" type="pres">
      <dgm:prSet presAssocID="{59924F06-9386-4B0E-BDB5-0918299F388D}" presName="hierRoot2" presStyleCnt="0">
        <dgm:presLayoutVars>
          <dgm:hierBranch val="init"/>
        </dgm:presLayoutVars>
      </dgm:prSet>
      <dgm:spPr/>
    </dgm:pt>
    <dgm:pt modelId="{F5C2B75B-BFAA-4F9D-9068-5DE2AEF9FBFB}" type="pres">
      <dgm:prSet presAssocID="{59924F06-9386-4B0E-BDB5-0918299F388D}" presName="rootComposite" presStyleCnt="0"/>
      <dgm:spPr/>
    </dgm:pt>
    <dgm:pt modelId="{0B49856F-B7D5-4004-9864-ED0840F7342D}" type="pres">
      <dgm:prSet presAssocID="{59924F06-9386-4B0E-BDB5-0918299F388D}" presName="rootText" presStyleLbl="node3" presStyleIdx="2" presStyleCnt="4" custScaleX="113704">
        <dgm:presLayoutVars>
          <dgm:chPref val="3"/>
        </dgm:presLayoutVars>
      </dgm:prSet>
      <dgm:spPr/>
      <dgm:t>
        <a:bodyPr/>
        <a:lstStyle/>
        <a:p>
          <a:endParaRPr lang="en-US"/>
        </a:p>
      </dgm:t>
    </dgm:pt>
    <dgm:pt modelId="{731B9376-3F10-4CCA-B345-B2C77CFC18BF}" type="pres">
      <dgm:prSet presAssocID="{59924F06-9386-4B0E-BDB5-0918299F388D}" presName="rootConnector" presStyleLbl="node3" presStyleIdx="2" presStyleCnt="4"/>
      <dgm:spPr/>
      <dgm:t>
        <a:bodyPr/>
        <a:lstStyle/>
        <a:p>
          <a:endParaRPr lang="en-US"/>
        </a:p>
      </dgm:t>
    </dgm:pt>
    <dgm:pt modelId="{4D6ABABF-1D76-40D1-9CB5-D17F7023FC6F}" type="pres">
      <dgm:prSet presAssocID="{59924F06-9386-4B0E-BDB5-0918299F388D}" presName="hierChild4" presStyleCnt="0"/>
      <dgm:spPr/>
    </dgm:pt>
    <dgm:pt modelId="{1FBBF1B1-8B86-425E-9B15-7284A0EE104B}" type="pres">
      <dgm:prSet presAssocID="{59924F06-9386-4B0E-BDB5-0918299F388D}" presName="hierChild5" presStyleCnt="0"/>
      <dgm:spPr/>
    </dgm:pt>
    <dgm:pt modelId="{6400F378-0D6B-4F06-90FF-BAA6BC90B44D}" type="pres">
      <dgm:prSet presAssocID="{36133B16-9E48-4F18-A57B-95F57108EED0}" presName="Name37" presStyleLbl="parChTrans1D3" presStyleIdx="3" presStyleCnt="4"/>
      <dgm:spPr/>
      <dgm:t>
        <a:bodyPr/>
        <a:lstStyle/>
        <a:p>
          <a:endParaRPr lang="en-US"/>
        </a:p>
      </dgm:t>
    </dgm:pt>
    <dgm:pt modelId="{634B6AD3-9A3C-42FD-975C-D4CD3C0EDFF5}" type="pres">
      <dgm:prSet presAssocID="{16F7233E-B76F-42A1-8779-56C20B6F03AB}" presName="hierRoot2" presStyleCnt="0">
        <dgm:presLayoutVars>
          <dgm:hierBranch val="init"/>
        </dgm:presLayoutVars>
      </dgm:prSet>
      <dgm:spPr/>
    </dgm:pt>
    <dgm:pt modelId="{7DA2A342-3082-4FD0-93E8-6A03E74A92C5}" type="pres">
      <dgm:prSet presAssocID="{16F7233E-B76F-42A1-8779-56C20B6F03AB}" presName="rootComposite" presStyleCnt="0"/>
      <dgm:spPr/>
    </dgm:pt>
    <dgm:pt modelId="{67F47D81-9E58-4B7D-AF1D-7469363EB4D9}" type="pres">
      <dgm:prSet presAssocID="{16F7233E-B76F-42A1-8779-56C20B6F03AB}" presName="rootText" presStyleLbl="node3" presStyleIdx="3" presStyleCnt="4" custScaleX="114141">
        <dgm:presLayoutVars>
          <dgm:chPref val="3"/>
        </dgm:presLayoutVars>
      </dgm:prSet>
      <dgm:spPr/>
      <dgm:t>
        <a:bodyPr/>
        <a:lstStyle/>
        <a:p>
          <a:endParaRPr lang="en-US"/>
        </a:p>
      </dgm:t>
    </dgm:pt>
    <dgm:pt modelId="{A2603D85-67F0-48F5-99E5-56811ACCE7C2}" type="pres">
      <dgm:prSet presAssocID="{16F7233E-B76F-42A1-8779-56C20B6F03AB}" presName="rootConnector" presStyleLbl="node3" presStyleIdx="3" presStyleCnt="4"/>
      <dgm:spPr/>
      <dgm:t>
        <a:bodyPr/>
        <a:lstStyle/>
        <a:p>
          <a:endParaRPr lang="en-US"/>
        </a:p>
      </dgm:t>
    </dgm:pt>
    <dgm:pt modelId="{61049142-EB12-46EC-BC39-714105B38981}" type="pres">
      <dgm:prSet presAssocID="{16F7233E-B76F-42A1-8779-56C20B6F03AB}" presName="hierChild4" presStyleCnt="0"/>
      <dgm:spPr/>
    </dgm:pt>
    <dgm:pt modelId="{23E7A676-FB2A-4DC5-98BC-52A9414BCED1}" type="pres">
      <dgm:prSet presAssocID="{16F7233E-B76F-42A1-8779-56C20B6F03AB}" presName="hierChild5" presStyleCnt="0"/>
      <dgm:spPr/>
    </dgm:pt>
    <dgm:pt modelId="{E6D4ED81-8C52-4790-B1B5-8E790426F0AE}" type="pres">
      <dgm:prSet presAssocID="{5FC6D52E-AE80-4913-8017-04E6EC1F5BDA}" presName="hierChild5" presStyleCnt="0"/>
      <dgm:spPr/>
    </dgm:pt>
    <dgm:pt modelId="{F092A4CF-F826-4BA4-BC6A-B01D8BF8D4BC}" type="pres">
      <dgm:prSet presAssocID="{74FB6C34-4946-4D41-8530-95C8FA99472F}" presName="hierChild3" presStyleCnt="0"/>
      <dgm:spPr/>
    </dgm:pt>
  </dgm:ptLst>
  <dgm:cxnLst>
    <dgm:cxn modelId="{4FAF6E8E-80AB-4986-A673-DAC875A196C1}" type="presOf" srcId="{FDE303BD-3457-4CF7-8882-75983DE550A5}" destId="{12D4F27B-7DE3-41C1-B7AF-459F55C84C5C}" srcOrd="0" destOrd="0" presId="urn:microsoft.com/office/officeart/2005/8/layout/orgChart1"/>
    <dgm:cxn modelId="{15C07226-C060-4C27-A783-AC344CF8B7C2}" type="presOf" srcId="{5FC6D52E-AE80-4913-8017-04E6EC1F5BDA}" destId="{AA8058D4-D1F2-4237-BE2E-530EA594D664}" srcOrd="0" destOrd="0" presId="urn:microsoft.com/office/officeart/2005/8/layout/orgChart1"/>
    <dgm:cxn modelId="{C81B78AB-4198-4568-8322-E46847B3D39B}" type="presOf" srcId="{E7596B86-7B41-4DE8-AEC6-694E011ACBF1}" destId="{27E3F8BF-3841-4BAF-8605-A21C7C40AFBC}" srcOrd="1" destOrd="0" presId="urn:microsoft.com/office/officeart/2005/8/layout/orgChart1"/>
    <dgm:cxn modelId="{226D04B2-D505-4F20-8316-B9B102347F33}" type="presOf" srcId="{E9681368-F2BC-4E04-9316-7813A0BA0A1D}" destId="{AA04F8CE-22C2-4E8B-978A-78648ECA3614}" srcOrd="0" destOrd="0" presId="urn:microsoft.com/office/officeart/2005/8/layout/orgChart1"/>
    <dgm:cxn modelId="{264CEC05-3046-4C41-BB29-4C018BF861A8}" type="presOf" srcId="{59924F06-9386-4B0E-BDB5-0918299F388D}" destId="{731B9376-3F10-4CCA-B345-B2C77CFC18BF}" srcOrd="1" destOrd="0" presId="urn:microsoft.com/office/officeart/2005/8/layout/orgChart1"/>
    <dgm:cxn modelId="{C67628BF-C3E9-4C61-9FD8-5622075F8C8B}" srcId="{5FC6D52E-AE80-4913-8017-04E6EC1F5BDA}" destId="{E7596B86-7B41-4DE8-AEC6-694E011ACBF1}" srcOrd="1" destOrd="0" parTransId="{B61E0DFB-31F0-42BE-8689-86C2C13EA270}" sibTransId="{330C5FF7-A85E-4440-85B7-7271CEEECC9C}"/>
    <dgm:cxn modelId="{F729980A-BC23-47D5-9051-E3CD81003EE2}" type="presOf" srcId="{16F7233E-B76F-42A1-8779-56C20B6F03AB}" destId="{A2603D85-67F0-48F5-99E5-56811ACCE7C2}" srcOrd="1" destOrd="0" presId="urn:microsoft.com/office/officeart/2005/8/layout/orgChart1"/>
    <dgm:cxn modelId="{E5E026F8-4DD6-49BA-9FE7-4E663D564106}" type="presOf" srcId="{74FB6C34-4946-4D41-8530-95C8FA99472F}" destId="{D7BA7316-0926-4391-9908-40C2233A3897}" srcOrd="1" destOrd="0" presId="urn:microsoft.com/office/officeart/2005/8/layout/orgChart1"/>
    <dgm:cxn modelId="{0A0B8D9C-75A6-4F4F-BA11-0448D9B129BD}" type="presOf" srcId="{E7596B86-7B41-4DE8-AEC6-694E011ACBF1}" destId="{6FD54DD4-40EB-4317-BB41-1C4B9F12DBB1}" srcOrd="0" destOrd="0" presId="urn:microsoft.com/office/officeart/2005/8/layout/orgChart1"/>
    <dgm:cxn modelId="{921289BB-8EB3-4D87-9BC1-17ABDDC4563A}" type="presOf" srcId="{B19F95BE-E63B-403A-824C-8A2C85C96F16}" destId="{DDB99E7C-DBC3-4A39-B61D-0B32EBC6FA54}" srcOrd="0" destOrd="0" presId="urn:microsoft.com/office/officeart/2005/8/layout/orgChart1"/>
    <dgm:cxn modelId="{BF259522-0251-4073-A15B-E2E53524480E}" type="presOf" srcId="{252EE502-448C-42E8-B25D-FFD27E846FF5}" destId="{88E6BBC8-C510-4BB9-AFD4-5F8B37B03578}" srcOrd="1" destOrd="0" presId="urn:microsoft.com/office/officeart/2005/8/layout/orgChart1"/>
    <dgm:cxn modelId="{378CAF6E-3CF8-48C4-B022-84770710EC5B}" type="presOf" srcId="{E2618F5B-F7D6-4FD9-AFE6-AF86D8008B8C}" destId="{2ABB24D4-97AE-41FA-AE21-64F129A01A23}" srcOrd="0" destOrd="0" presId="urn:microsoft.com/office/officeart/2005/8/layout/orgChart1"/>
    <dgm:cxn modelId="{CFCF097C-0333-4410-A39F-51340F98A584}" type="presOf" srcId="{5FC6D52E-AE80-4913-8017-04E6EC1F5BDA}" destId="{F664FA98-2F4B-48CD-A0A6-3CB66EAFB0E7}" srcOrd="1" destOrd="0" presId="urn:microsoft.com/office/officeart/2005/8/layout/orgChart1"/>
    <dgm:cxn modelId="{970FB3C2-B35B-45F2-AF77-C015D1102A1C}" type="presOf" srcId="{B61E0DFB-31F0-42BE-8689-86C2C13EA270}" destId="{18C197F4-D2AF-4263-80BE-D4A88E2FE4E9}" srcOrd="0" destOrd="0" presId="urn:microsoft.com/office/officeart/2005/8/layout/orgChart1"/>
    <dgm:cxn modelId="{C922A901-944B-410A-B9EF-58038620DA6F}" type="presOf" srcId="{16F7233E-B76F-42A1-8779-56C20B6F03AB}" destId="{67F47D81-9E58-4B7D-AF1D-7469363EB4D9}" srcOrd="0" destOrd="0" presId="urn:microsoft.com/office/officeart/2005/8/layout/orgChart1"/>
    <dgm:cxn modelId="{D33764C2-05D2-4AA2-91F5-664838793B68}" srcId="{74FB6C34-4946-4D41-8530-95C8FA99472F}" destId="{5FC6D52E-AE80-4913-8017-04E6EC1F5BDA}" srcOrd="1" destOrd="0" parTransId="{E9681368-F2BC-4E04-9316-7813A0BA0A1D}" sibTransId="{95C16649-2695-4B6E-AD89-8A2B004FCBE4}"/>
    <dgm:cxn modelId="{5FDED141-2AE9-4ED3-924A-EFCFC6DDE258}" type="presOf" srcId="{252EE502-448C-42E8-B25D-FFD27E846FF5}" destId="{6D328553-EB20-4431-A4F1-8A433A94579F}" srcOrd="0" destOrd="0" presId="urn:microsoft.com/office/officeart/2005/8/layout/orgChart1"/>
    <dgm:cxn modelId="{F9353694-E734-4F61-B32C-E4F22BC62392}" type="presOf" srcId="{719F758C-5E0D-4833-9F82-DDFDC84E817B}" destId="{D009FF12-72F1-4DBA-A090-93D108F02854}" srcOrd="1" destOrd="0" presId="urn:microsoft.com/office/officeart/2005/8/layout/orgChart1"/>
    <dgm:cxn modelId="{DB6F3E9B-D480-4D8F-AEF0-1F8628F7D7D5}" srcId="{5FC6D52E-AE80-4913-8017-04E6EC1F5BDA}" destId="{16F7233E-B76F-42A1-8779-56C20B6F03AB}" srcOrd="3" destOrd="0" parTransId="{36133B16-9E48-4F18-A57B-95F57108EED0}" sibTransId="{40722332-0DF2-4F52-ADE6-C078FA068C8B}"/>
    <dgm:cxn modelId="{902E6BF6-3B9F-4211-8456-AB497B2E738E}" type="presOf" srcId="{56F56E19-CBA6-4175-B443-E972203DDB63}" destId="{05425140-26DF-4F38-B458-C8DA9DD28A25}" srcOrd="0" destOrd="0" presId="urn:microsoft.com/office/officeart/2005/8/layout/orgChart1"/>
    <dgm:cxn modelId="{23585022-50C6-48AB-9230-A5D6CCE79D84}" srcId="{5FC6D52E-AE80-4913-8017-04E6EC1F5BDA}" destId="{252EE502-448C-42E8-B25D-FFD27E846FF5}" srcOrd="0" destOrd="0" parTransId="{56F56E19-CBA6-4175-B443-E972203DDB63}" sibTransId="{D724831C-631F-4704-84C0-97A021834A51}"/>
    <dgm:cxn modelId="{8B7BC257-F46B-47F0-A4F7-BDFDB5E3D876}" type="presOf" srcId="{36133B16-9E48-4F18-A57B-95F57108EED0}" destId="{6400F378-0D6B-4F06-90FF-BAA6BC90B44D}" srcOrd="0" destOrd="0" presId="urn:microsoft.com/office/officeart/2005/8/layout/orgChart1"/>
    <dgm:cxn modelId="{B1717F26-3877-42BF-AC3B-33BAD92AC042}" srcId="{74FB6C34-4946-4D41-8530-95C8FA99472F}" destId="{719F758C-5E0D-4833-9F82-DDFDC84E817B}" srcOrd="0" destOrd="0" parTransId="{E2618F5B-F7D6-4FD9-AFE6-AF86D8008B8C}" sibTransId="{A3E8F52F-39B5-4141-9F5F-507E2F368257}"/>
    <dgm:cxn modelId="{842A37AF-4A6C-482E-8E1E-DEA6F70E60BD}" type="presOf" srcId="{59924F06-9386-4B0E-BDB5-0918299F388D}" destId="{0B49856F-B7D5-4004-9864-ED0840F7342D}" srcOrd="0" destOrd="0" presId="urn:microsoft.com/office/officeart/2005/8/layout/orgChart1"/>
    <dgm:cxn modelId="{E53849CA-1D70-43DD-AB79-25E705CCEDBF}" type="presOf" srcId="{719F758C-5E0D-4833-9F82-DDFDC84E817B}" destId="{B6DB66BF-2605-4FDF-A543-DE0884E844A9}" srcOrd="0" destOrd="0" presId="urn:microsoft.com/office/officeart/2005/8/layout/orgChart1"/>
    <dgm:cxn modelId="{AC2BFD01-84D0-453B-AB66-3D89B936A9E9}" srcId="{5FC6D52E-AE80-4913-8017-04E6EC1F5BDA}" destId="{59924F06-9386-4B0E-BDB5-0918299F388D}" srcOrd="2" destOrd="0" parTransId="{B19F95BE-E63B-403A-824C-8A2C85C96F16}" sibTransId="{6D80B9A2-B378-4438-8146-7DB84FD9B599}"/>
    <dgm:cxn modelId="{2A86E471-524D-43E0-8F28-4E1EDE1A644C}" type="presOf" srcId="{74FB6C34-4946-4D41-8530-95C8FA99472F}" destId="{7AE9B7D6-6113-4541-8152-75FEB90AB7F0}" srcOrd="0" destOrd="0" presId="urn:microsoft.com/office/officeart/2005/8/layout/orgChart1"/>
    <dgm:cxn modelId="{BCC847A9-EBE2-426E-9F21-E0371F4CDF89}" srcId="{FDE303BD-3457-4CF7-8882-75983DE550A5}" destId="{74FB6C34-4946-4D41-8530-95C8FA99472F}" srcOrd="0" destOrd="0" parTransId="{B922D22B-8066-41EA-9ECC-EDC28994951F}" sibTransId="{082BF608-0297-42FC-B114-20870EE6513B}"/>
    <dgm:cxn modelId="{3293BF7F-899E-4B45-BD3C-43749A9B6930}" type="presParOf" srcId="{12D4F27B-7DE3-41C1-B7AF-459F55C84C5C}" destId="{9FFD4526-9B84-4C3B-9CE8-5F4E2C2247B6}" srcOrd="0" destOrd="0" presId="urn:microsoft.com/office/officeart/2005/8/layout/orgChart1"/>
    <dgm:cxn modelId="{37588FFB-EDD3-4258-B725-E087A4684C3F}" type="presParOf" srcId="{9FFD4526-9B84-4C3B-9CE8-5F4E2C2247B6}" destId="{6D199CC5-4F34-4B83-927B-94B232CD9851}" srcOrd="0" destOrd="0" presId="urn:microsoft.com/office/officeart/2005/8/layout/orgChart1"/>
    <dgm:cxn modelId="{78E48F1D-6BB7-4D1F-AC23-EFF8327E51D5}" type="presParOf" srcId="{6D199CC5-4F34-4B83-927B-94B232CD9851}" destId="{7AE9B7D6-6113-4541-8152-75FEB90AB7F0}" srcOrd="0" destOrd="0" presId="urn:microsoft.com/office/officeart/2005/8/layout/orgChart1"/>
    <dgm:cxn modelId="{38E0E185-6C5B-4300-9F13-7C7906400B58}" type="presParOf" srcId="{6D199CC5-4F34-4B83-927B-94B232CD9851}" destId="{D7BA7316-0926-4391-9908-40C2233A3897}" srcOrd="1" destOrd="0" presId="urn:microsoft.com/office/officeart/2005/8/layout/orgChart1"/>
    <dgm:cxn modelId="{843CD821-B2D0-45EF-9152-FD18A86AD386}" type="presParOf" srcId="{9FFD4526-9B84-4C3B-9CE8-5F4E2C2247B6}" destId="{64EAA512-69B9-4141-AED8-619C62B6B57F}" srcOrd="1" destOrd="0" presId="urn:microsoft.com/office/officeart/2005/8/layout/orgChart1"/>
    <dgm:cxn modelId="{CD686FD0-AFE0-4CFD-ACC0-18F5F3D2018A}" type="presParOf" srcId="{64EAA512-69B9-4141-AED8-619C62B6B57F}" destId="{2ABB24D4-97AE-41FA-AE21-64F129A01A23}" srcOrd="0" destOrd="0" presId="urn:microsoft.com/office/officeart/2005/8/layout/orgChart1"/>
    <dgm:cxn modelId="{43DE082F-5548-49EF-92A5-E0CBB189E2EC}" type="presParOf" srcId="{64EAA512-69B9-4141-AED8-619C62B6B57F}" destId="{BA82CAB9-3158-48D8-B518-36880D13A581}" srcOrd="1" destOrd="0" presId="urn:microsoft.com/office/officeart/2005/8/layout/orgChart1"/>
    <dgm:cxn modelId="{91791E6E-DB41-4821-B0BB-D915EB4D4AC6}" type="presParOf" srcId="{BA82CAB9-3158-48D8-B518-36880D13A581}" destId="{7229CA10-0B64-473B-880F-A386A37A9302}" srcOrd="0" destOrd="0" presId="urn:microsoft.com/office/officeart/2005/8/layout/orgChart1"/>
    <dgm:cxn modelId="{173E5582-FE6A-4DAC-BFE3-F90BEFC1670A}" type="presParOf" srcId="{7229CA10-0B64-473B-880F-A386A37A9302}" destId="{B6DB66BF-2605-4FDF-A543-DE0884E844A9}" srcOrd="0" destOrd="0" presId="urn:microsoft.com/office/officeart/2005/8/layout/orgChart1"/>
    <dgm:cxn modelId="{03C53316-0ED3-46D3-B7A6-D729ACFE82B3}" type="presParOf" srcId="{7229CA10-0B64-473B-880F-A386A37A9302}" destId="{D009FF12-72F1-4DBA-A090-93D108F02854}" srcOrd="1" destOrd="0" presId="urn:microsoft.com/office/officeart/2005/8/layout/orgChart1"/>
    <dgm:cxn modelId="{92A97121-A751-4318-B565-B81397994299}" type="presParOf" srcId="{BA82CAB9-3158-48D8-B518-36880D13A581}" destId="{A629D3A4-B0F2-4D23-B897-CA2E0088AA87}" srcOrd="1" destOrd="0" presId="urn:microsoft.com/office/officeart/2005/8/layout/orgChart1"/>
    <dgm:cxn modelId="{1A958F9E-C147-4846-BF19-BFE0F1E73F15}" type="presParOf" srcId="{BA82CAB9-3158-48D8-B518-36880D13A581}" destId="{BB4F9AB9-7F4D-42EC-B8F6-6FE07EFD7405}" srcOrd="2" destOrd="0" presId="urn:microsoft.com/office/officeart/2005/8/layout/orgChart1"/>
    <dgm:cxn modelId="{66F0C2F9-FB2C-4152-B47A-5E56E7856C7F}" type="presParOf" srcId="{64EAA512-69B9-4141-AED8-619C62B6B57F}" destId="{AA04F8CE-22C2-4E8B-978A-78648ECA3614}" srcOrd="2" destOrd="0" presId="urn:microsoft.com/office/officeart/2005/8/layout/orgChart1"/>
    <dgm:cxn modelId="{844B77C0-1864-4B52-AC39-A4A9173354E0}" type="presParOf" srcId="{64EAA512-69B9-4141-AED8-619C62B6B57F}" destId="{E89FBBCC-6349-4812-AC64-76557FAB8E54}" srcOrd="3" destOrd="0" presId="urn:microsoft.com/office/officeart/2005/8/layout/orgChart1"/>
    <dgm:cxn modelId="{6B28B900-6123-4C1C-A9F1-9C90A8CCBD2F}" type="presParOf" srcId="{E89FBBCC-6349-4812-AC64-76557FAB8E54}" destId="{C30956AD-D474-4EE3-83DC-919FEBEE15A5}" srcOrd="0" destOrd="0" presId="urn:microsoft.com/office/officeart/2005/8/layout/orgChart1"/>
    <dgm:cxn modelId="{9E8CE4F8-4E4B-4B61-8DFE-4E38D03F5265}" type="presParOf" srcId="{C30956AD-D474-4EE3-83DC-919FEBEE15A5}" destId="{AA8058D4-D1F2-4237-BE2E-530EA594D664}" srcOrd="0" destOrd="0" presId="urn:microsoft.com/office/officeart/2005/8/layout/orgChart1"/>
    <dgm:cxn modelId="{FF072D9E-8191-4F5B-89A9-12D8E0382785}" type="presParOf" srcId="{C30956AD-D474-4EE3-83DC-919FEBEE15A5}" destId="{F664FA98-2F4B-48CD-A0A6-3CB66EAFB0E7}" srcOrd="1" destOrd="0" presId="urn:microsoft.com/office/officeart/2005/8/layout/orgChart1"/>
    <dgm:cxn modelId="{22C7DE6C-CC3E-4ED8-8C02-F7B4D34A13F7}" type="presParOf" srcId="{E89FBBCC-6349-4812-AC64-76557FAB8E54}" destId="{B085151E-545B-47C5-8CF9-2D31BA0BE8CE}" srcOrd="1" destOrd="0" presId="urn:microsoft.com/office/officeart/2005/8/layout/orgChart1"/>
    <dgm:cxn modelId="{023FA276-FFEB-45A7-A974-118CC634529F}" type="presParOf" srcId="{B085151E-545B-47C5-8CF9-2D31BA0BE8CE}" destId="{05425140-26DF-4F38-B458-C8DA9DD28A25}" srcOrd="0" destOrd="0" presId="urn:microsoft.com/office/officeart/2005/8/layout/orgChart1"/>
    <dgm:cxn modelId="{D549CBA7-D2BE-4A9B-B434-52329CCBB6F8}" type="presParOf" srcId="{B085151E-545B-47C5-8CF9-2D31BA0BE8CE}" destId="{5750FC26-C490-43F4-8E63-6FF84EDA5E2A}" srcOrd="1" destOrd="0" presId="urn:microsoft.com/office/officeart/2005/8/layout/orgChart1"/>
    <dgm:cxn modelId="{CB1B3444-68A4-4BA1-ACC9-B5FB586D49F5}" type="presParOf" srcId="{5750FC26-C490-43F4-8E63-6FF84EDA5E2A}" destId="{46B92A00-551C-4167-8120-B40709385354}" srcOrd="0" destOrd="0" presId="urn:microsoft.com/office/officeart/2005/8/layout/orgChart1"/>
    <dgm:cxn modelId="{A42DAE36-BDB6-463D-AFAB-3C05D91205F8}" type="presParOf" srcId="{46B92A00-551C-4167-8120-B40709385354}" destId="{6D328553-EB20-4431-A4F1-8A433A94579F}" srcOrd="0" destOrd="0" presId="urn:microsoft.com/office/officeart/2005/8/layout/orgChart1"/>
    <dgm:cxn modelId="{6A15CC38-8081-44F5-AE0F-CD60E019E75B}" type="presParOf" srcId="{46B92A00-551C-4167-8120-B40709385354}" destId="{88E6BBC8-C510-4BB9-AFD4-5F8B37B03578}" srcOrd="1" destOrd="0" presId="urn:microsoft.com/office/officeart/2005/8/layout/orgChart1"/>
    <dgm:cxn modelId="{DE70A962-D471-4BEA-B0C5-4C2DE3EAB44D}" type="presParOf" srcId="{5750FC26-C490-43F4-8E63-6FF84EDA5E2A}" destId="{3B8D6B99-63D3-4D98-9DB4-BE4C45805513}" srcOrd="1" destOrd="0" presId="urn:microsoft.com/office/officeart/2005/8/layout/orgChart1"/>
    <dgm:cxn modelId="{4447A64D-BECE-436E-AD49-4A1ACDAE4A93}" type="presParOf" srcId="{5750FC26-C490-43F4-8E63-6FF84EDA5E2A}" destId="{54610671-CED3-46DE-843E-963019CA5BB3}" srcOrd="2" destOrd="0" presId="urn:microsoft.com/office/officeart/2005/8/layout/orgChart1"/>
    <dgm:cxn modelId="{8884E1B0-C879-47D3-BC56-AFAFEBDE4BB9}" type="presParOf" srcId="{B085151E-545B-47C5-8CF9-2D31BA0BE8CE}" destId="{18C197F4-D2AF-4263-80BE-D4A88E2FE4E9}" srcOrd="2" destOrd="0" presId="urn:microsoft.com/office/officeart/2005/8/layout/orgChart1"/>
    <dgm:cxn modelId="{EE4F15B7-C528-4857-BFA9-E4A0F0547C9A}" type="presParOf" srcId="{B085151E-545B-47C5-8CF9-2D31BA0BE8CE}" destId="{F1949F68-A1F0-4B13-A653-F2D7C77DC670}" srcOrd="3" destOrd="0" presId="urn:microsoft.com/office/officeart/2005/8/layout/orgChart1"/>
    <dgm:cxn modelId="{6EED3C02-B2C8-4FC8-970A-E48C8718D182}" type="presParOf" srcId="{F1949F68-A1F0-4B13-A653-F2D7C77DC670}" destId="{CBA3487A-018F-4ACD-A637-D0190BF0FE66}" srcOrd="0" destOrd="0" presId="urn:microsoft.com/office/officeart/2005/8/layout/orgChart1"/>
    <dgm:cxn modelId="{5835EE1F-C4F8-430A-9D77-07DCEF7B6AE0}" type="presParOf" srcId="{CBA3487A-018F-4ACD-A637-D0190BF0FE66}" destId="{6FD54DD4-40EB-4317-BB41-1C4B9F12DBB1}" srcOrd="0" destOrd="0" presId="urn:microsoft.com/office/officeart/2005/8/layout/orgChart1"/>
    <dgm:cxn modelId="{8C247A73-3389-43C8-860D-03FA07621334}" type="presParOf" srcId="{CBA3487A-018F-4ACD-A637-D0190BF0FE66}" destId="{27E3F8BF-3841-4BAF-8605-A21C7C40AFBC}" srcOrd="1" destOrd="0" presId="urn:microsoft.com/office/officeart/2005/8/layout/orgChart1"/>
    <dgm:cxn modelId="{7A4248AE-03C5-467C-BDF2-87F0651A5F09}" type="presParOf" srcId="{F1949F68-A1F0-4B13-A653-F2D7C77DC670}" destId="{3887603C-1687-480A-88E3-5DEEBAA17C97}" srcOrd="1" destOrd="0" presId="urn:microsoft.com/office/officeart/2005/8/layout/orgChart1"/>
    <dgm:cxn modelId="{600DA292-2F81-4C76-AC48-EE87BABC39E1}" type="presParOf" srcId="{F1949F68-A1F0-4B13-A653-F2D7C77DC670}" destId="{139B6684-491B-45F0-A457-8D4D20DCF864}" srcOrd="2" destOrd="0" presId="urn:microsoft.com/office/officeart/2005/8/layout/orgChart1"/>
    <dgm:cxn modelId="{B29F48A2-5C2F-413D-A1DB-AFF553191B60}" type="presParOf" srcId="{B085151E-545B-47C5-8CF9-2D31BA0BE8CE}" destId="{DDB99E7C-DBC3-4A39-B61D-0B32EBC6FA54}" srcOrd="4" destOrd="0" presId="urn:microsoft.com/office/officeart/2005/8/layout/orgChart1"/>
    <dgm:cxn modelId="{0058FCA3-4C5F-4A4C-9CD1-D309DBF9372C}" type="presParOf" srcId="{B085151E-545B-47C5-8CF9-2D31BA0BE8CE}" destId="{D9EAABB5-CE00-43B5-9C97-E6F0E9AA8129}" srcOrd="5" destOrd="0" presId="urn:microsoft.com/office/officeart/2005/8/layout/orgChart1"/>
    <dgm:cxn modelId="{8A30975D-6D92-4907-BEB4-38666075C816}" type="presParOf" srcId="{D9EAABB5-CE00-43B5-9C97-E6F0E9AA8129}" destId="{F5C2B75B-BFAA-4F9D-9068-5DE2AEF9FBFB}" srcOrd="0" destOrd="0" presId="urn:microsoft.com/office/officeart/2005/8/layout/orgChart1"/>
    <dgm:cxn modelId="{AC3CBAFB-9BC0-4B2D-880E-AA7EE8DC46EC}" type="presParOf" srcId="{F5C2B75B-BFAA-4F9D-9068-5DE2AEF9FBFB}" destId="{0B49856F-B7D5-4004-9864-ED0840F7342D}" srcOrd="0" destOrd="0" presId="urn:microsoft.com/office/officeart/2005/8/layout/orgChart1"/>
    <dgm:cxn modelId="{00816AEC-6D00-4F4D-BB16-BB540AD2E3FF}" type="presParOf" srcId="{F5C2B75B-BFAA-4F9D-9068-5DE2AEF9FBFB}" destId="{731B9376-3F10-4CCA-B345-B2C77CFC18BF}" srcOrd="1" destOrd="0" presId="urn:microsoft.com/office/officeart/2005/8/layout/orgChart1"/>
    <dgm:cxn modelId="{97BF076F-487F-4AD0-B421-A379770737AE}" type="presParOf" srcId="{D9EAABB5-CE00-43B5-9C97-E6F0E9AA8129}" destId="{4D6ABABF-1D76-40D1-9CB5-D17F7023FC6F}" srcOrd="1" destOrd="0" presId="urn:microsoft.com/office/officeart/2005/8/layout/orgChart1"/>
    <dgm:cxn modelId="{0F3C3DAE-892B-41AA-96FD-61C295A75375}" type="presParOf" srcId="{D9EAABB5-CE00-43B5-9C97-E6F0E9AA8129}" destId="{1FBBF1B1-8B86-425E-9B15-7284A0EE104B}" srcOrd="2" destOrd="0" presId="urn:microsoft.com/office/officeart/2005/8/layout/orgChart1"/>
    <dgm:cxn modelId="{5117A984-D189-499F-9630-9C9C3D2F7E03}" type="presParOf" srcId="{B085151E-545B-47C5-8CF9-2D31BA0BE8CE}" destId="{6400F378-0D6B-4F06-90FF-BAA6BC90B44D}" srcOrd="6" destOrd="0" presId="urn:microsoft.com/office/officeart/2005/8/layout/orgChart1"/>
    <dgm:cxn modelId="{55F50276-6C35-4E58-B9B8-C61A26EEF229}" type="presParOf" srcId="{B085151E-545B-47C5-8CF9-2D31BA0BE8CE}" destId="{634B6AD3-9A3C-42FD-975C-D4CD3C0EDFF5}" srcOrd="7" destOrd="0" presId="urn:microsoft.com/office/officeart/2005/8/layout/orgChart1"/>
    <dgm:cxn modelId="{4F85E677-2EB2-4789-A902-E0EAF4562A73}" type="presParOf" srcId="{634B6AD3-9A3C-42FD-975C-D4CD3C0EDFF5}" destId="{7DA2A342-3082-4FD0-93E8-6A03E74A92C5}" srcOrd="0" destOrd="0" presId="urn:microsoft.com/office/officeart/2005/8/layout/orgChart1"/>
    <dgm:cxn modelId="{E329A1A3-3B36-42CD-8217-08368457A37A}" type="presParOf" srcId="{7DA2A342-3082-4FD0-93E8-6A03E74A92C5}" destId="{67F47D81-9E58-4B7D-AF1D-7469363EB4D9}" srcOrd="0" destOrd="0" presId="urn:microsoft.com/office/officeart/2005/8/layout/orgChart1"/>
    <dgm:cxn modelId="{576F9FC4-305B-4D71-A91F-4AB22F20026A}" type="presParOf" srcId="{7DA2A342-3082-4FD0-93E8-6A03E74A92C5}" destId="{A2603D85-67F0-48F5-99E5-56811ACCE7C2}" srcOrd="1" destOrd="0" presId="urn:microsoft.com/office/officeart/2005/8/layout/orgChart1"/>
    <dgm:cxn modelId="{49A18EA3-0125-4428-97AB-D5E2374CA79A}" type="presParOf" srcId="{634B6AD3-9A3C-42FD-975C-D4CD3C0EDFF5}" destId="{61049142-EB12-46EC-BC39-714105B38981}" srcOrd="1" destOrd="0" presId="urn:microsoft.com/office/officeart/2005/8/layout/orgChart1"/>
    <dgm:cxn modelId="{58D420ED-B447-4B6E-81A0-912C1E8A68D6}" type="presParOf" srcId="{634B6AD3-9A3C-42FD-975C-D4CD3C0EDFF5}" destId="{23E7A676-FB2A-4DC5-98BC-52A9414BCED1}" srcOrd="2" destOrd="0" presId="urn:microsoft.com/office/officeart/2005/8/layout/orgChart1"/>
    <dgm:cxn modelId="{BB3F9078-662B-453E-9073-3617EA5CCA62}" type="presParOf" srcId="{E89FBBCC-6349-4812-AC64-76557FAB8E54}" destId="{E6D4ED81-8C52-4790-B1B5-8E790426F0AE}" srcOrd="2" destOrd="0" presId="urn:microsoft.com/office/officeart/2005/8/layout/orgChart1"/>
    <dgm:cxn modelId="{AA042619-E7DC-4901-9AC3-0E284DDCA59D}" type="presParOf" srcId="{9FFD4526-9B84-4C3B-9CE8-5F4E2C2247B6}" destId="{F092A4CF-F826-4BA4-BC6A-B01D8BF8D4BC}"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D9816D8-8134-406E-A7D5-8E01D537B453}" type="doc">
      <dgm:prSet loTypeId="urn:microsoft.com/office/officeart/2011/layout/TabList" loCatId="list" qsTypeId="urn:microsoft.com/office/officeart/2005/8/quickstyle/simple1" qsCatId="simple" csTypeId="urn:microsoft.com/office/officeart/2005/8/colors/colorful1" csCatId="colorful" phldr="1"/>
      <dgm:spPr/>
      <dgm:t>
        <a:bodyPr/>
        <a:lstStyle/>
        <a:p>
          <a:endParaRPr lang="en-US"/>
        </a:p>
      </dgm:t>
    </dgm:pt>
    <dgm:pt modelId="{7D933DD0-792F-4D81-938C-BD52801D9AF5}">
      <dgm:prSet phldrT="[Text]"/>
      <dgm:spPr/>
      <dgm:t>
        <a:bodyPr/>
        <a:lstStyle/>
        <a:p>
          <a:r>
            <a:rPr lang="en-US" dirty="0" smtClean="0">
              <a:latin typeface="Calibri" panose="020F0502020204030204" pitchFamily="34" charset="0"/>
              <a:cs typeface="Calibri" panose="020F0502020204030204" pitchFamily="34" charset="0"/>
            </a:rPr>
            <a:t>Pre-Bid</a:t>
          </a:r>
          <a:endParaRPr lang="en-US" dirty="0">
            <a:latin typeface="Calibri" panose="020F0502020204030204" pitchFamily="34" charset="0"/>
            <a:cs typeface="Calibri" panose="020F0502020204030204" pitchFamily="34" charset="0"/>
          </a:endParaRPr>
        </a:p>
      </dgm:t>
    </dgm:pt>
    <dgm:pt modelId="{5552FCEC-96C6-4459-AE0B-8E49C8713A94}" type="parTrans" cxnId="{82075C16-8402-4D1E-A26E-F3A1A67BD2A4}">
      <dgm:prSet/>
      <dgm:spPr/>
      <dgm:t>
        <a:bodyPr/>
        <a:lstStyle/>
        <a:p>
          <a:endParaRPr lang="en-US">
            <a:latin typeface="Calibri" panose="020F0502020204030204" pitchFamily="34" charset="0"/>
            <a:cs typeface="Calibri" panose="020F0502020204030204" pitchFamily="34" charset="0"/>
          </a:endParaRPr>
        </a:p>
      </dgm:t>
    </dgm:pt>
    <dgm:pt modelId="{DDCC6674-B0E7-419D-B04E-CB1F9373718C}" type="sibTrans" cxnId="{82075C16-8402-4D1E-A26E-F3A1A67BD2A4}">
      <dgm:prSet/>
      <dgm:spPr/>
      <dgm:t>
        <a:bodyPr/>
        <a:lstStyle/>
        <a:p>
          <a:endParaRPr lang="en-US">
            <a:latin typeface="Calibri" panose="020F0502020204030204" pitchFamily="34" charset="0"/>
            <a:cs typeface="Calibri" panose="020F0502020204030204" pitchFamily="34" charset="0"/>
          </a:endParaRPr>
        </a:p>
      </dgm:t>
    </dgm:pt>
    <dgm:pt modelId="{FDB18F69-0AC0-4712-A573-18F614BFE40B}">
      <dgm:prSet phldrT="[Text]"/>
      <dgm:spPr/>
      <dgm:t>
        <a:bodyPr/>
        <a:lstStyle/>
        <a:p>
          <a:r>
            <a:rPr lang="en-US" dirty="0" smtClean="0">
              <a:latin typeface="Calibri" panose="020F0502020204030204" pitchFamily="34" charset="0"/>
              <a:cs typeface="Calibri" panose="020F0502020204030204" pitchFamily="34" charset="0"/>
            </a:rPr>
            <a:t>_______, 20__</a:t>
          </a:r>
          <a:endParaRPr lang="en-US" dirty="0">
            <a:latin typeface="Calibri" panose="020F0502020204030204" pitchFamily="34" charset="0"/>
            <a:cs typeface="Calibri" panose="020F0502020204030204" pitchFamily="34" charset="0"/>
          </a:endParaRPr>
        </a:p>
      </dgm:t>
    </dgm:pt>
    <dgm:pt modelId="{3B26EB92-392A-47C5-BB5E-08EDD1025496}" type="parTrans" cxnId="{B1DE2A61-D6FA-480F-817F-8CAF9A996DF5}">
      <dgm:prSet/>
      <dgm:spPr/>
      <dgm:t>
        <a:bodyPr/>
        <a:lstStyle/>
        <a:p>
          <a:endParaRPr lang="en-US">
            <a:latin typeface="Calibri" panose="020F0502020204030204" pitchFamily="34" charset="0"/>
            <a:cs typeface="Calibri" panose="020F0502020204030204" pitchFamily="34" charset="0"/>
          </a:endParaRPr>
        </a:p>
      </dgm:t>
    </dgm:pt>
    <dgm:pt modelId="{BDFA776C-8D9A-45F8-8728-E6B0B005C088}" type="sibTrans" cxnId="{B1DE2A61-D6FA-480F-817F-8CAF9A996DF5}">
      <dgm:prSet/>
      <dgm:spPr/>
      <dgm:t>
        <a:bodyPr/>
        <a:lstStyle/>
        <a:p>
          <a:endParaRPr lang="en-US">
            <a:latin typeface="Calibri" panose="020F0502020204030204" pitchFamily="34" charset="0"/>
            <a:cs typeface="Calibri" panose="020F0502020204030204" pitchFamily="34" charset="0"/>
          </a:endParaRPr>
        </a:p>
      </dgm:t>
    </dgm:pt>
    <dgm:pt modelId="{D35E5338-667D-4CEA-834F-400B2A541BED}">
      <dgm:prSet phldrT="[Text]"/>
      <dgm:spPr/>
      <dgm:t>
        <a:bodyPr/>
        <a:lstStyle/>
        <a:p>
          <a:r>
            <a:rPr lang="en-US" dirty="0" smtClean="0">
              <a:latin typeface="Calibri" panose="020F0502020204030204" pitchFamily="34" charset="0"/>
              <a:cs typeface="Calibri" panose="020F0502020204030204" pitchFamily="34" charset="0"/>
            </a:rPr>
            <a:t>Q &amp; A Period Ends</a:t>
          </a:r>
          <a:endParaRPr lang="en-US" dirty="0">
            <a:latin typeface="Calibri" panose="020F0502020204030204" pitchFamily="34" charset="0"/>
            <a:cs typeface="Calibri" panose="020F0502020204030204" pitchFamily="34" charset="0"/>
          </a:endParaRPr>
        </a:p>
      </dgm:t>
    </dgm:pt>
    <dgm:pt modelId="{4199FD66-A5B0-44F2-A077-4549DAD574B8}" type="parTrans" cxnId="{E35F051B-73DA-416C-91C5-0B7CBBD05BB4}">
      <dgm:prSet/>
      <dgm:spPr/>
      <dgm:t>
        <a:bodyPr/>
        <a:lstStyle/>
        <a:p>
          <a:endParaRPr lang="en-US">
            <a:latin typeface="Calibri" panose="020F0502020204030204" pitchFamily="34" charset="0"/>
            <a:cs typeface="Calibri" panose="020F0502020204030204" pitchFamily="34" charset="0"/>
          </a:endParaRPr>
        </a:p>
      </dgm:t>
    </dgm:pt>
    <dgm:pt modelId="{17372449-3D02-4817-878B-837A64A4E661}" type="sibTrans" cxnId="{E35F051B-73DA-416C-91C5-0B7CBBD05BB4}">
      <dgm:prSet/>
      <dgm:spPr/>
      <dgm:t>
        <a:bodyPr/>
        <a:lstStyle/>
        <a:p>
          <a:endParaRPr lang="en-US">
            <a:latin typeface="Calibri" panose="020F0502020204030204" pitchFamily="34" charset="0"/>
            <a:cs typeface="Calibri" panose="020F0502020204030204" pitchFamily="34" charset="0"/>
          </a:endParaRPr>
        </a:p>
      </dgm:t>
    </dgm:pt>
    <dgm:pt modelId="{D62ADFC4-5D00-44C7-8586-7D633C32A564}">
      <dgm:prSet phldrT="[Text]"/>
      <dgm:spPr/>
      <dgm:t>
        <a:bodyPr/>
        <a:lstStyle/>
        <a:p>
          <a:r>
            <a:rPr lang="en-US" dirty="0" smtClean="0">
              <a:latin typeface="Calibri" panose="020F0502020204030204" pitchFamily="34" charset="0"/>
              <a:cs typeface="Calibri" panose="020F0502020204030204" pitchFamily="34" charset="0"/>
            </a:rPr>
            <a:t>_______, 20__</a:t>
          </a:r>
          <a:endParaRPr lang="en-US" dirty="0">
            <a:latin typeface="Calibri" panose="020F0502020204030204" pitchFamily="34" charset="0"/>
            <a:cs typeface="Calibri" panose="020F0502020204030204" pitchFamily="34" charset="0"/>
          </a:endParaRPr>
        </a:p>
      </dgm:t>
    </dgm:pt>
    <dgm:pt modelId="{A5D236D2-40FE-4A23-995D-69A2520921F7}" type="parTrans" cxnId="{BC3C3F42-B739-4833-AC47-6C2D60D5C5B2}">
      <dgm:prSet/>
      <dgm:spPr/>
      <dgm:t>
        <a:bodyPr/>
        <a:lstStyle/>
        <a:p>
          <a:endParaRPr lang="en-US">
            <a:latin typeface="Calibri" panose="020F0502020204030204" pitchFamily="34" charset="0"/>
            <a:cs typeface="Calibri" panose="020F0502020204030204" pitchFamily="34" charset="0"/>
          </a:endParaRPr>
        </a:p>
      </dgm:t>
    </dgm:pt>
    <dgm:pt modelId="{E47B2FB0-D297-4251-8C19-A7D68A7FF7EA}" type="sibTrans" cxnId="{BC3C3F42-B739-4833-AC47-6C2D60D5C5B2}">
      <dgm:prSet/>
      <dgm:spPr/>
      <dgm:t>
        <a:bodyPr/>
        <a:lstStyle/>
        <a:p>
          <a:endParaRPr lang="en-US">
            <a:latin typeface="Calibri" panose="020F0502020204030204" pitchFamily="34" charset="0"/>
            <a:cs typeface="Calibri" panose="020F0502020204030204" pitchFamily="34" charset="0"/>
          </a:endParaRPr>
        </a:p>
      </dgm:t>
    </dgm:pt>
    <dgm:pt modelId="{42F1511B-A3EA-492D-BF6F-B4CF74277B0D}">
      <dgm:prSet phldrT="[Text]"/>
      <dgm:spPr/>
      <dgm:t>
        <a:bodyPr/>
        <a:lstStyle/>
        <a:p>
          <a:r>
            <a:rPr lang="en-US" dirty="0" smtClean="0">
              <a:latin typeface="Calibri" panose="020F0502020204030204" pitchFamily="34" charset="0"/>
              <a:cs typeface="Calibri" panose="020F0502020204030204" pitchFamily="34" charset="0"/>
            </a:rPr>
            <a:t>Bid Deadline</a:t>
          </a:r>
          <a:endParaRPr lang="en-US" dirty="0">
            <a:latin typeface="Calibri" panose="020F0502020204030204" pitchFamily="34" charset="0"/>
            <a:cs typeface="Calibri" panose="020F0502020204030204" pitchFamily="34" charset="0"/>
          </a:endParaRPr>
        </a:p>
      </dgm:t>
    </dgm:pt>
    <dgm:pt modelId="{19A2DB7F-75F9-4566-8043-B0DB7B237FB8}" type="parTrans" cxnId="{1FD510F5-E0FC-438B-B865-EBB46D42A669}">
      <dgm:prSet/>
      <dgm:spPr/>
      <dgm:t>
        <a:bodyPr/>
        <a:lstStyle/>
        <a:p>
          <a:endParaRPr lang="en-US">
            <a:latin typeface="Calibri" panose="020F0502020204030204" pitchFamily="34" charset="0"/>
            <a:cs typeface="Calibri" panose="020F0502020204030204" pitchFamily="34" charset="0"/>
          </a:endParaRPr>
        </a:p>
      </dgm:t>
    </dgm:pt>
    <dgm:pt modelId="{813E8628-F5E2-41DE-A3A3-A6FB751ADF9B}" type="sibTrans" cxnId="{1FD510F5-E0FC-438B-B865-EBB46D42A669}">
      <dgm:prSet/>
      <dgm:spPr/>
      <dgm:t>
        <a:bodyPr/>
        <a:lstStyle/>
        <a:p>
          <a:endParaRPr lang="en-US">
            <a:latin typeface="Calibri" panose="020F0502020204030204" pitchFamily="34" charset="0"/>
            <a:cs typeface="Calibri" panose="020F0502020204030204" pitchFamily="34" charset="0"/>
          </a:endParaRPr>
        </a:p>
      </dgm:t>
    </dgm:pt>
    <dgm:pt modelId="{001405F2-B432-441E-BC6A-AD1D71CEA965}">
      <dgm:prSet phldrT="[Text]"/>
      <dgm:spPr/>
      <dgm:t>
        <a:bodyPr/>
        <a:lstStyle/>
        <a:p>
          <a:r>
            <a:rPr lang="en-US" dirty="0" smtClean="0">
              <a:latin typeface="Calibri" panose="020F0502020204030204" pitchFamily="34" charset="0"/>
              <a:cs typeface="Calibri" panose="020F0502020204030204" pitchFamily="34" charset="0"/>
            </a:rPr>
            <a:t>_______, 20__</a:t>
          </a:r>
          <a:endParaRPr lang="en-US" dirty="0">
            <a:latin typeface="Calibri" panose="020F0502020204030204" pitchFamily="34" charset="0"/>
            <a:cs typeface="Calibri" panose="020F0502020204030204" pitchFamily="34" charset="0"/>
          </a:endParaRPr>
        </a:p>
      </dgm:t>
    </dgm:pt>
    <dgm:pt modelId="{D660214E-11C1-4936-9CF1-28E2FA4C76C1}" type="parTrans" cxnId="{4607855F-E2BD-484C-ADBD-53C260A25095}">
      <dgm:prSet/>
      <dgm:spPr/>
      <dgm:t>
        <a:bodyPr/>
        <a:lstStyle/>
        <a:p>
          <a:endParaRPr lang="en-US"/>
        </a:p>
      </dgm:t>
    </dgm:pt>
    <dgm:pt modelId="{FECADDD6-BEC0-4493-B834-3E3602EDB516}" type="sibTrans" cxnId="{4607855F-E2BD-484C-ADBD-53C260A25095}">
      <dgm:prSet/>
      <dgm:spPr/>
      <dgm:t>
        <a:bodyPr/>
        <a:lstStyle/>
        <a:p>
          <a:endParaRPr lang="en-US"/>
        </a:p>
      </dgm:t>
    </dgm:pt>
    <dgm:pt modelId="{34C4F4AD-3519-4687-B6CF-9193CBBA08D2}">
      <dgm:prSet phldrT="[Text]"/>
      <dgm:spPr/>
      <dgm:t>
        <a:bodyPr/>
        <a:lstStyle/>
        <a:p>
          <a:r>
            <a:rPr lang="en-US" dirty="0" smtClean="0">
              <a:latin typeface="Calibri" panose="020F0502020204030204" pitchFamily="34" charset="0"/>
              <a:cs typeface="Calibri" panose="020F0502020204030204" pitchFamily="34" charset="0"/>
            </a:rPr>
            <a:t>ASB</a:t>
          </a:r>
          <a:endParaRPr lang="en-US" dirty="0">
            <a:latin typeface="Calibri" panose="020F0502020204030204" pitchFamily="34" charset="0"/>
            <a:cs typeface="Calibri" panose="020F0502020204030204" pitchFamily="34" charset="0"/>
          </a:endParaRPr>
        </a:p>
      </dgm:t>
    </dgm:pt>
    <dgm:pt modelId="{8E5F45BB-AD06-4CFA-9FAB-0566DCC33A1C}" type="parTrans" cxnId="{9577108F-05EA-4780-A494-9F2383EDB85F}">
      <dgm:prSet/>
      <dgm:spPr/>
      <dgm:t>
        <a:bodyPr/>
        <a:lstStyle/>
        <a:p>
          <a:endParaRPr lang="en-US"/>
        </a:p>
      </dgm:t>
    </dgm:pt>
    <dgm:pt modelId="{B11CB4D3-D75F-4BC2-9F0E-E7CC4C91D247}" type="sibTrans" cxnId="{9577108F-05EA-4780-A494-9F2383EDB85F}">
      <dgm:prSet/>
      <dgm:spPr/>
      <dgm:t>
        <a:bodyPr/>
        <a:lstStyle/>
        <a:p>
          <a:endParaRPr lang="en-US"/>
        </a:p>
      </dgm:t>
    </dgm:pt>
    <dgm:pt modelId="{8347A5BF-C7E3-4FA1-B956-A8D253A9A589}">
      <dgm:prSet phldrT="[Text]"/>
      <dgm:spPr/>
      <dgm:t>
        <a:bodyPr/>
        <a:lstStyle/>
        <a:p>
          <a:r>
            <a:rPr lang="en-US" dirty="0" smtClean="0">
              <a:latin typeface="Calibri" panose="020F0502020204030204" pitchFamily="34" charset="0"/>
              <a:cs typeface="Calibri" panose="020F0502020204030204" pitchFamily="34" charset="0"/>
            </a:rPr>
            <a:t>_______, 20__</a:t>
          </a:r>
          <a:endParaRPr lang="en-US" dirty="0">
            <a:latin typeface="Calibri" panose="020F0502020204030204" pitchFamily="34" charset="0"/>
            <a:cs typeface="Calibri" panose="020F0502020204030204" pitchFamily="34" charset="0"/>
          </a:endParaRPr>
        </a:p>
      </dgm:t>
    </dgm:pt>
    <dgm:pt modelId="{6FE8A5CD-9A5C-44ED-AA91-575BE378262C}" type="parTrans" cxnId="{2298CECD-F773-4465-B8EF-D935533E3D18}">
      <dgm:prSet/>
      <dgm:spPr/>
      <dgm:t>
        <a:bodyPr/>
        <a:lstStyle/>
        <a:p>
          <a:endParaRPr lang="en-US"/>
        </a:p>
      </dgm:t>
    </dgm:pt>
    <dgm:pt modelId="{59BD6330-3A09-4859-A3F7-615F940DC7E1}" type="sibTrans" cxnId="{2298CECD-F773-4465-B8EF-D935533E3D18}">
      <dgm:prSet/>
      <dgm:spPr/>
      <dgm:t>
        <a:bodyPr/>
        <a:lstStyle/>
        <a:p>
          <a:endParaRPr lang="en-US"/>
        </a:p>
      </dgm:t>
    </dgm:pt>
    <dgm:pt modelId="{9B2FD07C-CF56-44BA-9028-52D195C2BD35}">
      <dgm:prSet phldrT="[Text]"/>
      <dgm:spPr/>
      <dgm:t>
        <a:bodyPr/>
        <a:lstStyle/>
        <a:p>
          <a:r>
            <a:rPr lang="en-US" dirty="0" smtClean="0">
              <a:latin typeface="Calibri" panose="020F0502020204030204" pitchFamily="34" charset="0"/>
              <a:cs typeface="Calibri" panose="020F0502020204030204" pitchFamily="34" charset="0"/>
            </a:rPr>
            <a:t>Contract Award</a:t>
          </a:r>
          <a:endParaRPr lang="en-US" dirty="0">
            <a:latin typeface="Calibri" panose="020F0502020204030204" pitchFamily="34" charset="0"/>
            <a:cs typeface="Calibri" panose="020F0502020204030204" pitchFamily="34" charset="0"/>
          </a:endParaRPr>
        </a:p>
      </dgm:t>
    </dgm:pt>
    <dgm:pt modelId="{5086CA09-C489-4F8C-AEE9-D69F2E228182}" type="parTrans" cxnId="{CF264185-5D8F-4096-B3E4-537D672315D8}">
      <dgm:prSet/>
      <dgm:spPr/>
      <dgm:t>
        <a:bodyPr/>
        <a:lstStyle/>
        <a:p>
          <a:endParaRPr lang="en-US"/>
        </a:p>
      </dgm:t>
    </dgm:pt>
    <dgm:pt modelId="{9A045CD3-45BC-4642-BFE9-A50F85820011}" type="sibTrans" cxnId="{CF264185-5D8F-4096-B3E4-537D672315D8}">
      <dgm:prSet/>
      <dgm:spPr/>
      <dgm:t>
        <a:bodyPr/>
        <a:lstStyle/>
        <a:p>
          <a:endParaRPr lang="en-US"/>
        </a:p>
      </dgm:t>
    </dgm:pt>
    <dgm:pt modelId="{7AE3E5BC-6594-4A73-8AE9-2C0E702EFE87}">
      <dgm:prSet phldrT="[Text]"/>
      <dgm:spPr/>
      <dgm:t>
        <a:bodyPr/>
        <a:lstStyle/>
        <a:p>
          <a:r>
            <a:rPr lang="en-US" dirty="0" smtClean="0">
              <a:latin typeface="Calibri" panose="020F0502020204030204" pitchFamily="34" charset="0"/>
              <a:cs typeface="Calibri" panose="020F0502020204030204" pitchFamily="34" charset="0"/>
            </a:rPr>
            <a:t>_______, 20__</a:t>
          </a:r>
          <a:endParaRPr lang="en-US" dirty="0">
            <a:latin typeface="Calibri" panose="020F0502020204030204" pitchFamily="34" charset="0"/>
            <a:cs typeface="Calibri" panose="020F0502020204030204" pitchFamily="34" charset="0"/>
          </a:endParaRPr>
        </a:p>
      </dgm:t>
    </dgm:pt>
    <dgm:pt modelId="{B775E18B-DAB1-4582-A7F2-BFF8AEDC8D5F}" type="parTrans" cxnId="{210EE2E1-A4A9-4E1C-A76C-1947F600B4A1}">
      <dgm:prSet/>
      <dgm:spPr/>
      <dgm:t>
        <a:bodyPr/>
        <a:lstStyle/>
        <a:p>
          <a:endParaRPr lang="en-US"/>
        </a:p>
      </dgm:t>
    </dgm:pt>
    <dgm:pt modelId="{424CD406-90D7-4084-A136-EB13CD7503F8}" type="sibTrans" cxnId="{210EE2E1-A4A9-4E1C-A76C-1947F600B4A1}">
      <dgm:prSet/>
      <dgm:spPr/>
      <dgm:t>
        <a:bodyPr/>
        <a:lstStyle/>
        <a:p>
          <a:endParaRPr lang="en-US"/>
        </a:p>
      </dgm:t>
    </dgm:pt>
    <dgm:pt modelId="{532C5CAE-EBE1-45DC-91E1-63E9E86B772B}" type="pres">
      <dgm:prSet presAssocID="{7D9816D8-8134-406E-A7D5-8E01D537B453}" presName="Name0" presStyleCnt="0">
        <dgm:presLayoutVars>
          <dgm:chMax/>
          <dgm:chPref val="3"/>
          <dgm:dir/>
          <dgm:animOne val="branch"/>
          <dgm:animLvl val="lvl"/>
        </dgm:presLayoutVars>
      </dgm:prSet>
      <dgm:spPr/>
      <dgm:t>
        <a:bodyPr/>
        <a:lstStyle/>
        <a:p>
          <a:endParaRPr lang="en-US"/>
        </a:p>
      </dgm:t>
    </dgm:pt>
    <dgm:pt modelId="{8F73207A-CA61-4AED-BFBD-8AC31E47771F}" type="pres">
      <dgm:prSet presAssocID="{7D933DD0-792F-4D81-938C-BD52801D9AF5}" presName="composite" presStyleCnt="0"/>
      <dgm:spPr/>
    </dgm:pt>
    <dgm:pt modelId="{8449B3ED-0410-46FC-8B88-7D15AC0BCD9C}" type="pres">
      <dgm:prSet presAssocID="{7D933DD0-792F-4D81-938C-BD52801D9AF5}" presName="FirstChild" presStyleLbl="revTx" presStyleIdx="0" presStyleCnt="5">
        <dgm:presLayoutVars>
          <dgm:chMax val="0"/>
          <dgm:chPref val="0"/>
          <dgm:bulletEnabled val="1"/>
        </dgm:presLayoutVars>
      </dgm:prSet>
      <dgm:spPr/>
      <dgm:t>
        <a:bodyPr/>
        <a:lstStyle/>
        <a:p>
          <a:endParaRPr lang="en-US"/>
        </a:p>
      </dgm:t>
    </dgm:pt>
    <dgm:pt modelId="{2716EE5B-1546-4A25-B60B-D9AE170EABB8}" type="pres">
      <dgm:prSet presAssocID="{7D933DD0-792F-4D81-938C-BD52801D9AF5}" presName="Parent" presStyleLbl="alignNode1" presStyleIdx="0" presStyleCnt="5">
        <dgm:presLayoutVars>
          <dgm:chMax val="3"/>
          <dgm:chPref val="3"/>
          <dgm:bulletEnabled val="1"/>
        </dgm:presLayoutVars>
      </dgm:prSet>
      <dgm:spPr/>
      <dgm:t>
        <a:bodyPr/>
        <a:lstStyle/>
        <a:p>
          <a:endParaRPr lang="en-US"/>
        </a:p>
      </dgm:t>
    </dgm:pt>
    <dgm:pt modelId="{D7522B03-374E-470A-9387-048D4AB54593}" type="pres">
      <dgm:prSet presAssocID="{7D933DD0-792F-4D81-938C-BD52801D9AF5}" presName="Accent" presStyleLbl="parChTrans1D1" presStyleIdx="0" presStyleCnt="5"/>
      <dgm:spPr/>
    </dgm:pt>
    <dgm:pt modelId="{AB88B311-0416-48A7-80C8-6329421C97DC}" type="pres">
      <dgm:prSet presAssocID="{DDCC6674-B0E7-419D-B04E-CB1F9373718C}" presName="sibTrans" presStyleCnt="0"/>
      <dgm:spPr/>
    </dgm:pt>
    <dgm:pt modelId="{48921157-41B2-451F-9F91-6D9656877907}" type="pres">
      <dgm:prSet presAssocID="{D35E5338-667D-4CEA-834F-400B2A541BED}" presName="composite" presStyleCnt="0"/>
      <dgm:spPr/>
    </dgm:pt>
    <dgm:pt modelId="{C64DBBC8-02C1-47A1-9BA9-C229E908BF8C}" type="pres">
      <dgm:prSet presAssocID="{D35E5338-667D-4CEA-834F-400B2A541BED}" presName="FirstChild" presStyleLbl="revTx" presStyleIdx="1" presStyleCnt="5">
        <dgm:presLayoutVars>
          <dgm:chMax val="0"/>
          <dgm:chPref val="0"/>
          <dgm:bulletEnabled val="1"/>
        </dgm:presLayoutVars>
      </dgm:prSet>
      <dgm:spPr/>
      <dgm:t>
        <a:bodyPr/>
        <a:lstStyle/>
        <a:p>
          <a:endParaRPr lang="en-US"/>
        </a:p>
      </dgm:t>
    </dgm:pt>
    <dgm:pt modelId="{8858FFCF-BA32-4F55-817A-B4324E0606B4}" type="pres">
      <dgm:prSet presAssocID="{D35E5338-667D-4CEA-834F-400B2A541BED}" presName="Parent" presStyleLbl="alignNode1" presStyleIdx="1" presStyleCnt="5">
        <dgm:presLayoutVars>
          <dgm:chMax val="3"/>
          <dgm:chPref val="3"/>
          <dgm:bulletEnabled val="1"/>
        </dgm:presLayoutVars>
      </dgm:prSet>
      <dgm:spPr/>
      <dgm:t>
        <a:bodyPr/>
        <a:lstStyle/>
        <a:p>
          <a:endParaRPr lang="en-US"/>
        </a:p>
      </dgm:t>
    </dgm:pt>
    <dgm:pt modelId="{4965EC2B-0E90-4E7E-BF53-06D8CF843432}" type="pres">
      <dgm:prSet presAssocID="{D35E5338-667D-4CEA-834F-400B2A541BED}" presName="Accent" presStyleLbl="parChTrans1D1" presStyleIdx="1" presStyleCnt="5"/>
      <dgm:spPr/>
    </dgm:pt>
    <dgm:pt modelId="{88EF6AFD-FCAA-4039-9BCE-E6777D684108}" type="pres">
      <dgm:prSet presAssocID="{17372449-3D02-4817-878B-837A64A4E661}" presName="sibTrans" presStyleCnt="0"/>
      <dgm:spPr/>
    </dgm:pt>
    <dgm:pt modelId="{20FA3086-AA88-4B47-8FC0-9A44BB2EE3FC}" type="pres">
      <dgm:prSet presAssocID="{42F1511B-A3EA-492D-BF6F-B4CF74277B0D}" presName="composite" presStyleCnt="0"/>
      <dgm:spPr/>
    </dgm:pt>
    <dgm:pt modelId="{8E0463A1-F2DA-411E-B06F-A15E01387BE5}" type="pres">
      <dgm:prSet presAssocID="{42F1511B-A3EA-492D-BF6F-B4CF74277B0D}" presName="FirstChild" presStyleLbl="revTx" presStyleIdx="2" presStyleCnt="5">
        <dgm:presLayoutVars>
          <dgm:chMax val="0"/>
          <dgm:chPref val="0"/>
          <dgm:bulletEnabled val="1"/>
        </dgm:presLayoutVars>
      </dgm:prSet>
      <dgm:spPr/>
      <dgm:t>
        <a:bodyPr/>
        <a:lstStyle/>
        <a:p>
          <a:endParaRPr lang="en-US"/>
        </a:p>
      </dgm:t>
    </dgm:pt>
    <dgm:pt modelId="{4E95E20A-1836-433E-A99C-6A0F4EED606C}" type="pres">
      <dgm:prSet presAssocID="{42F1511B-A3EA-492D-BF6F-B4CF74277B0D}" presName="Parent" presStyleLbl="alignNode1" presStyleIdx="2" presStyleCnt="5">
        <dgm:presLayoutVars>
          <dgm:chMax val="3"/>
          <dgm:chPref val="3"/>
          <dgm:bulletEnabled val="1"/>
        </dgm:presLayoutVars>
      </dgm:prSet>
      <dgm:spPr/>
      <dgm:t>
        <a:bodyPr/>
        <a:lstStyle/>
        <a:p>
          <a:endParaRPr lang="en-US"/>
        </a:p>
      </dgm:t>
    </dgm:pt>
    <dgm:pt modelId="{08E7297B-C958-4538-A813-461260ACA69F}" type="pres">
      <dgm:prSet presAssocID="{42F1511B-A3EA-492D-BF6F-B4CF74277B0D}" presName="Accent" presStyleLbl="parChTrans1D1" presStyleIdx="2" presStyleCnt="5"/>
      <dgm:spPr/>
    </dgm:pt>
    <dgm:pt modelId="{012AC0DC-3EA9-4080-B2C2-446B3E093AD9}" type="pres">
      <dgm:prSet presAssocID="{813E8628-F5E2-41DE-A3A3-A6FB751ADF9B}" presName="sibTrans" presStyleCnt="0"/>
      <dgm:spPr/>
    </dgm:pt>
    <dgm:pt modelId="{8285E392-34D0-485F-B21A-2D8FD976F3F4}" type="pres">
      <dgm:prSet presAssocID="{34C4F4AD-3519-4687-B6CF-9193CBBA08D2}" presName="composite" presStyleCnt="0"/>
      <dgm:spPr/>
    </dgm:pt>
    <dgm:pt modelId="{4C8D7EFC-C050-4DB9-9CE7-6233AD81B0D6}" type="pres">
      <dgm:prSet presAssocID="{34C4F4AD-3519-4687-B6CF-9193CBBA08D2}" presName="FirstChild" presStyleLbl="revTx" presStyleIdx="3" presStyleCnt="5">
        <dgm:presLayoutVars>
          <dgm:chMax val="0"/>
          <dgm:chPref val="0"/>
          <dgm:bulletEnabled val="1"/>
        </dgm:presLayoutVars>
      </dgm:prSet>
      <dgm:spPr/>
      <dgm:t>
        <a:bodyPr/>
        <a:lstStyle/>
        <a:p>
          <a:endParaRPr lang="en-US"/>
        </a:p>
      </dgm:t>
    </dgm:pt>
    <dgm:pt modelId="{3A3B60CC-BF69-41C7-8664-32689B718F93}" type="pres">
      <dgm:prSet presAssocID="{34C4F4AD-3519-4687-B6CF-9193CBBA08D2}" presName="Parent" presStyleLbl="alignNode1" presStyleIdx="3" presStyleCnt="5">
        <dgm:presLayoutVars>
          <dgm:chMax val="3"/>
          <dgm:chPref val="3"/>
          <dgm:bulletEnabled val="1"/>
        </dgm:presLayoutVars>
      </dgm:prSet>
      <dgm:spPr/>
      <dgm:t>
        <a:bodyPr/>
        <a:lstStyle/>
        <a:p>
          <a:endParaRPr lang="en-US"/>
        </a:p>
      </dgm:t>
    </dgm:pt>
    <dgm:pt modelId="{1B29C9CC-3094-4548-A1F8-DCEBF48FE0EF}" type="pres">
      <dgm:prSet presAssocID="{34C4F4AD-3519-4687-B6CF-9193CBBA08D2}" presName="Accent" presStyleLbl="parChTrans1D1" presStyleIdx="3" presStyleCnt="5"/>
      <dgm:spPr/>
    </dgm:pt>
    <dgm:pt modelId="{C638346F-D6FD-452E-9EB4-7109C5FE2BAC}" type="pres">
      <dgm:prSet presAssocID="{B11CB4D3-D75F-4BC2-9F0E-E7CC4C91D247}" presName="sibTrans" presStyleCnt="0"/>
      <dgm:spPr/>
    </dgm:pt>
    <dgm:pt modelId="{639C31ED-6FDE-4296-9A64-3972B95F808F}" type="pres">
      <dgm:prSet presAssocID="{9B2FD07C-CF56-44BA-9028-52D195C2BD35}" presName="composite" presStyleCnt="0"/>
      <dgm:spPr/>
    </dgm:pt>
    <dgm:pt modelId="{62F57D36-8A74-4214-9B0C-7648DA5F0F2F}" type="pres">
      <dgm:prSet presAssocID="{9B2FD07C-CF56-44BA-9028-52D195C2BD35}" presName="FirstChild" presStyleLbl="revTx" presStyleIdx="4" presStyleCnt="5">
        <dgm:presLayoutVars>
          <dgm:chMax val="0"/>
          <dgm:chPref val="0"/>
          <dgm:bulletEnabled val="1"/>
        </dgm:presLayoutVars>
      </dgm:prSet>
      <dgm:spPr/>
      <dgm:t>
        <a:bodyPr/>
        <a:lstStyle/>
        <a:p>
          <a:endParaRPr lang="en-US"/>
        </a:p>
      </dgm:t>
    </dgm:pt>
    <dgm:pt modelId="{96D48365-0FFD-4DAD-84CB-68B68F71655B}" type="pres">
      <dgm:prSet presAssocID="{9B2FD07C-CF56-44BA-9028-52D195C2BD35}" presName="Parent" presStyleLbl="alignNode1" presStyleIdx="4" presStyleCnt="5">
        <dgm:presLayoutVars>
          <dgm:chMax val="3"/>
          <dgm:chPref val="3"/>
          <dgm:bulletEnabled val="1"/>
        </dgm:presLayoutVars>
      </dgm:prSet>
      <dgm:spPr/>
      <dgm:t>
        <a:bodyPr/>
        <a:lstStyle/>
        <a:p>
          <a:endParaRPr lang="en-US"/>
        </a:p>
      </dgm:t>
    </dgm:pt>
    <dgm:pt modelId="{A29588A1-D7F0-4382-A794-0929479F1519}" type="pres">
      <dgm:prSet presAssocID="{9B2FD07C-CF56-44BA-9028-52D195C2BD35}" presName="Accent" presStyleLbl="parChTrans1D1" presStyleIdx="4" presStyleCnt="5"/>
      <dgm:spPr/>
    </dgm:pt>
  </dgm:ptLst>
  <dgm:cxnLst>
    <dgm:cxn modelId="{9577108F-05EA-4780-A494-9F2383EDB85F}" srcId="{7D9816D8-8134-406E-A7D5-8E01D537B453}" destId="{34C4F4AD-3519-4687-B6CF-9193CBBA08D2}" srcOrd="3" destOrd="0" parTransId="{8E5F45BB-AD06-4CFA-9FAB-0566DCC33A1C}" sibTransId="{B11CB4D3-D75F-4BC2-9F0E-E7CC4C91D247}"/>
    <dgm:cxn modelId="{6541EFC8-D149-4AA7-9560-B3D5134CF5EF}" type="presOf" srcId="{FDB18F69-0AC0-4712-A573-18F614BFE40B}" destId="{8449B3ED-0410-46FC-8B88-7D15AC0BCD9C}" srcOrd="0" destOrd="0" presId="urn:microsoft.com/office/officeart/2011/layout/TabList"/>
    <dgm:cxn modelId="{351A9DEB-4FB2-4436-92A1-0FFAB5D9D319}" type="presOf" srcId="{D62ADFC4-5D00-44C7-8586-7D633C32A564}" destId="{C64DBBC8-02C1-47A1-9BA9-C229E908BF8C}" srcOrd="0" destOrd="0" presId="urn:microsoft.com/office/officeart/2011/layout/TabList"/>
    <dgm:cxn modelId="{869E0EC9-662E-401A-AAC4-1733ED87D077}" type="presOf" srcId="{42F1511B-A3EA-492D-BF6F-B4CF74277B0D}" destId="{4E95E20A-1836-433E-A99C-6A0F4EED606C}" srcOrd="0" destOrd="0" presId="urn:microsoft.com/office/officeart/2011/layout/TabList"/>
    <dgm:cxn modelId="{79D16AA4-0552-4F0B-B6C7-B4ACC2F334A6}" type="presOf" srcId="{7D9816D8-8134-406E-A7D5-8E01D537B453}" destId="{532C5CAE-EBE1-45DC-91E1-63E9E86B772B}" srcOrd="0" destOrd="0" presId="urn:microsoft.com/office/officeart/2011/layout/TabList"/>
    <dgm:cxn modelId="{F90F65C3-92F3-4FDF-8E5D-284C84AEA313}" type="presOf" srcId="{9B2FD07C-CF56-44BA-9028-52D195C2BD35}" destId="{96D48365-0FFD-4DAD-84CB-68B68F71655B}" srcOrd="0" destOrd="0" presId="urn:microsoft.com/office/officeart/2011/layout/TabList"/>
    <dgm:cxn modelId="{0FC99703-6CAB-48BA-92D6-E528DD1E8B11}" type="presOf" srcId="{8347A5BF-C7E3-4FA1-B956-A8D253A9A589}" destId="{4C8D7EFC-C050-4DB9-9CE7-6233AD81B0D6}" srcOrd="0" destOrd="0" presId="urn:microsoft.com/office/officeart/2011/layout/TabList"/>
    <dgm:cxn modelId="{9ECCF9FC-E3E4-438B-9C81-66322E60A642}" type="presOf" srcId="{34C4F4AD-3519-4687-B6CF-9193CBBA08D2}" destId="{3A3B60CC-BF69-41C7-8664-32689B718F93}" srcOrd="0" destOrd="0" presId="urn:microsoft.com/office/officeart/2011/layout/TabList"/>
    <dgm:cxn modelId="{CF264185-5D8F-4096-B3E4-537D672315D8}" srcId="{7D9816D8-8134-406E-A7D5-8E01D537B453}" destId="{9B2FD07C-CF56-44BA-9028-52D195C2BD35}" srcOrd="4" destOrd="0" parTransId="{5086CA09-C489-4F8C-AEE9-D69F2E228182}" sibTransId="{9A045CD3-45BC-4642-BFE9-A50F85820011}"/>
    <dgm:cxn modelId="{210EE2E1-A4A9-4E1C-A76C-1947F600B4A1}" srcId="{9B2FD07C-CF56-44BA-9028-52D195C2BD35}" destId="{7AE3E5BC-6594-4A73-8AE9-2C0E702EFE87}" srcOrd="0" destOrd="0" parTransId="{B775E18B-DAB1-4582-A7F2-BFF8AEDC8D5F}" sibTransId="{424CD406-90D7-4084-A136-EB13CD7503F8}"/>
    <dgm:cxn modelId="{82075C16-8402-4D1E-A26E-F3A1A67BD2A4}" srcId="{7D9816D8-8134-406E-A7D5-8E01D537B453}" destId="{7D933DD0-792F-4D81-938C-BD52801D9AF5}" srcOrd="0" destOrd="0" parTransId="{5552FCEC-96C6-4459-AE0B-8E49C8713A94}" sibTransId="{DDCC6674-B0E7-419D-B04E-CB1F9373718C}"/>
    <dgm:cxn modelId="{EDD78148-9C61-452B-9AA8-774B91C8C230}" type="presOf" srcId="{001405F2-B432-441E-BC6A-AD1D71CEA965}" destId="{8E0463A1-F2DA-411E-B06F-A15E01387BE5}" srcOrd="0" destOrd="0" presId="urn:microsoft.com/office/officeart/2011/layout/TabList"/>
    <dgm:cxn modelId="{B1DE2A61-D6FA-480F-817F-8CAF9A996DF5}" srcId="{7D933DD0-792F-4D81-938C-BD52801D9AF5}" destId="{FDB18F69-0AC0-4712-A573-18F614BFE40B}" srcOrd="0" destOrd="0" parTransId="{3B26EB92-392A-47C5-BB5E-08EDD1025496}" sibTransId="{BDFA776C-8D9A-45F8-8728-E6B0B005C088}"/>
    <dgm:cxn modelId="{E35F051B-73DA-416C-91C5-0B7CBBD05BB4}" srcId="{7D9816D8-8134-406E-A7D5-8E01D537B453}" destId="{D35E5338-667D-4CEA-834F-400B2A541BED}" srcOrd="1" destOrd="0" parTransId="{4199FD66-A5B0-44F2-A077-4549DAD574B8}" sibTransId="{17372449-3D02-4817-878B-837A64A4E661}"/>
    <dgm:cxn modelId="{2298CECD-F773-4465-B8EF-D935533E3D18}" srcId="{34C4F4AD-3519-4687-B6CF-9193CBBA08D2}" destId="{8347A5BF-C7E3-4FA1-B956-A8D253A9A589}" srcOrd="0" destOrd="0" parTransId="{6FE8A5CD-9A5C-44ED-AA91-575BE378262C}" sibTransId="{59BD6330-3A09-4859-A3F7-615F940DC7E1}"/>
    <dgm:cxn modelId="{6B04D699-A5DA-43D7-8F5D-CCD6564B8A2A}" type="presOf" srcId="{7D933DD0-792F-4D81-938C-BD52801D9AF5}" destId="{2716EE5B-1546-4A25-B60B-D9AE170EABB8}" srcOrd="0" destOrd="0" presId="urn:microsoft.com/office/officeart/2011/layout/TabList"/>
    <dgm:cxn modelId="{68028063-F8E2-4C92-B89F-6314C484BB24}" type="presOf" srcId="{D35E5338-667D-4CEA-834F-400B2A541BED}" destId="{8858FFCF-BA32-4F55-817A-B4324E0606B4}" srcOrd="0" destOrd="0" presId="urn:microsoft.com/office/officeart/2011/layout/TabList"/>
    <dgm:cxn modelId="{EE55A4F4-3A4B-47DF-AF74-DBF35E9E73FE}" type="presOf" srcId="{7AE3E5BC-6594-4A73-8AE9-2C0E702EFE87}" destId="{62F57D36-8A74-4214-9B0C-7648DA5F0F2F}" srcOrd="0" destOrd="0" presId="urn:microsoft.com/office/officeart/2011/layout/TabList"/>
    <dgm:cxn modelId="{4607855F-E2BD-484C-ADBD-53C260A25095}" srcId="{42F1511B-A3EA-492D-BF6F-B4CF74277B0D}" destId="{001405F2-B432-441E-BC6A-AD1D71CEA965}" srcOrd="0" destOrd="0" parTransId="{D660214E-11C1-4936-9CF1-28E2FA4C76C1}" sibTransId="{FECADDD6-BEC0-4493-B834-3E3602EDB516}"/>
    <dgm:cxn modelId="{1FD510F5-E0FC-438B-B865-EBB46D42A669}" srcId="{7D9816D8-8134-406E-A7D5-8E01D537B453}" destId="{42F1511B-A3EA-492D-BF6F-B4CF74277B0D}" srcOrd="2" destOrd="0" parTransId="{19A2DB7F-75F9-4566-8043-B0DB7B237FB8}" sibTransId="{813E8628-F5E2-41DE-A3A3-A6FB751ADF9B}"/>
    <dgm:cxn modelId="{BC3C3F42-B739-4833-AC47-6C2D60D5C5B2}" srcId="{D35E5338-667D-4CEA-834F-400B2A541BED}" destId="{D62ADFC4-5D00-44C7-8586-7D633C32A564}" srcOrd="0" destOrd="0" parTransId="{A5D236D2-40FE-4A23-995D-69A2520921F7}" sibTransId="{E47B2FB0-D297-4251-8C19-A7D68A7FF7EA}"/>
    <dgm:cxn modelId="{DEB72FE3-AA83-41A0-9EB5-BE3C2B57D5A4}" type="presParOf" srcId="{532C5CAE-EBE1-45DC-91E1-63E9E86B772B}" destId="{8F73207A-CA61-4AED-BFBD-8AC31E47771F}" srcOrd="0" destOrd="0" presId="urn:microsoft.com/office/officeart/2011/layout/TabList"/>
    <dgm:cxn modelId="{C2DDB83A-8780-45E7-9365-212FD41CB72E}" type="presParOf" srcId="{8F73207A-CA61-4AED-BFBD-8AC31E47771F}" destId="{8449B3ED-0410-46FC-8B88-7D15AC0BCD9C}" srcOrd="0" destOrd="0" presId="urn:microsoft.com/office/officeart/2011/layout/TabList"/>
    <dgm:cxn modelId="{69A18F29-8596-498D-B79A-23B2CFA8DF1C}" type="presParOf" srcId="{8F73207A-CA61-4AED-BFBD-8AC31E47771F}" destId="{2716EE5B-1546-4A25-B60B-D9AE170EABB8}" srcOrd="1" destOrd="0" presId="urn:microsoft.com/office/officeart/2011/layout/TabList"/>
    <dgm:cxn modelId="{A3C44698-A9DC-45CC-A2A6-B87E9D20A864}" type="presParOf" srcId="{8F73207A-CA61-4AED-BFBD-8AC31E47771F}" destId="{D7522B03-374E-470A-9387-048D4AB54593}" srcOrd="2" destOrd="0" presId="urn:microsoft.com/office/officeart/2011/layout/TabList"/>
    <dgm:cxn modelId="{EFED18A6-C651-4415-ADFA-FE416D229F51}" type="presParOf" srcId="{532C5CAE-EBE1-45DC-91E1-63E9E86B772B}" destId="{AB88B311-0416-48A7-80C8-6329421C97DC}" srcOrd="1" destOrd="0" presId="urn:microsoft.com/office/officeart/2011/layout/TabList"/>
    <dgm:cxn modelId="{4390D31E-7958-43F6-B551-490CAA2328EA}" type="presParOf" srcId="{532C5CAE-EBE1-45DC-91E1-63E9E86B772B}" destId="{48921157-41B2-451F-9F91-6D9656877907}" srcOrd="2" destOrd="0" presId="urn:microsoft.com/office/officeart/2011/layout/TabList"/>
    <dgm:cxn modelId="{9F62115B-0599-4C8E-8313-EB34D3A6917E}" type="presParOf" srcId="{48921157-41B2-451F-9F91-6D9656877907}" destId="{C64DBBC8-02C1-47A1-9BA9-C229E908BF8C}" srcOrd="0" destOrd="0" presId="urn:microsoft.com/office/officeart/2011/layout/TabList"/>
    <dgm:cxn modelId="{32ACA680-97B8-4395-9088-84C9E1319DA9}" type="presParOf" srcId="{48921157-41B2-451F-9F91-6D9656877907}" destId="{8858FFCF-BA32-4F55-817A-B4324E0606B4}" srcOrd="1" destOrd="0" presId="urn:microsoft.com/office/officeart/2011/layout/TabList"/>
    <dgm:cxn modelId="{FCF086B2-8DBC-40B3-A670-6B546D626987}" type="presParOf" srcId="{48921157-41B2-451F-9F91-6D9656877907}" destId="{4965EC2B-0E90-4E7E-BF53-06D8CF843432}" srcOrd="2" destOrd="0" presId="urn:microsoft.com/office/officeart/2011/layout/TabList"/>
    <dgm:cxn modelId="{200F5496-F1E2-42F2-B945-35E31E6A5A92}" type="presParOf" srcId="{532C5CAE-EBE1-45DC-91E1-63E9E86B772B}" destId="{88EF6AFD-FCAA-4039-9BCE-E6777D684108}" srcOrd="3" destOrd="0" presId="urn:microsoft.com/office/officeart/2011/layout/TabList"/>
    <dgm:cxn modelId="{E344570D-8504-4986-AB61-8FAD3ED07DF5}" type="presParOf" srcId="{532C5CAE-EBE1-45DC-91E1-63E9E86B772B}" destId="{20FA3086-AA88-4B47-8FC0-9A44BB2EE3FC}" srcOrd="4" destOrd="0" presId="urn:microsoft.com/office/officeart/2011/layout/TabList"/>
    <dgm:cxn modelId="{3B4C07E0-E5BA-47FF-A8E8-EB892E63B833}" type="presParOf" srcId="{20FA3086-AA88-4B47-8FC0-9A44BB2EE3FC}" destId="{8E0463A1-F2DA-411E-B06F-A15E01387BE5}" srcOrd="0" destOrd="0" presId="urn:microsoft.com/office/officeart/2011/layout/TabList"/>
    <dgm:cxn modelId="{6E3097F4-2FFA-4986-97BA-7A12E73A7FE4}" type="presParOf" srcId="{20FA3086-AA88-4B47-8FC0-9A44BB2EE3FC}" destId="{4E95E20A-1836-433E-A99C-6A0F4EED606C}" srcOrd="1" destOrd="0" presId="urn:microsoft.com/office/officeart/2011/layout/TabList"/>
    <dgm:cxn modelId="{1938C3A1-9260-4DE6-A884-F3F201B37168}" type="presParOf" srcId="{20FA3086-AA88-4B47-8FC0-9A44BB2EE3FC}" destId="{08E7297B-C958-4538-A813-461260ACA69F}" srcOrd="2" destOrd="0" presId="urn:microsoft.com/office/officeart/2011/layout/TabList"/>
    <dgm:cxn modelId="{753FEF77-2D2F-4774-A151-5F929595CC8B}" type="presParOf" srcId="{532C5CAE-EBE1-45DC-91E1-63E9E86B772B}" destId="{012AC0DC-3EA9-4080-B2C2-446B3E093AD9}" srcOrd="5" destOrd="0" presId="urn:microsoft.com/office/officeart/2011/layout/TabList"/>
    <dgm:cxn modelId="{236E8CB8-EDFF-4AFC-B1AB-FCD4A407F07C}" type="presParOf" srcId="{532C5CAE-EBE1-45DC-91E1-63E9E86B772B}" destId="{8285E392-34D0-485F-B21A-2D8FD976F3F4}" srcOrd="6" destOrd="0" presId="urn:microsoft.com/office/officeart/2011/layout/TabList"/>
    <dgm:cxn modelId="{88822724-E397-49E1-AC8E-C934BEADEA96}" type="presParOf" srcId="{8285E392-34D0-485F-B21A-2D8FD976F3F4}" destId="{4C8D7EFC-C050-4DB9-9CE7-6233AD81B0D6}" srcOrd="0" destOrd="0" presId="urn:microsoft.com/office/officeart/2011/layout/TabList"/>
    <dgm:cxn modelId="{9723ACF6-D011-41EF-87F0-A94046AC8FFA}" type="presParOf" srcId="{8285E392-34D0-485F-B21A-2D8FD976F3F4}" destId="{3A3B60CC-BF69-41C7-8664-32689B718F93}" srcOrd="1" destOrd="0" presId="urn:microsoft.com/office/officeart/2011/layout/TabList"/>
    <dgm:cxn modelId="{904F1C4F-BAB4-4EF7-B296-2C73B34CC5DC}" type="presParOf" srcId="{8285E392-34D0-485F-B21A-2D8FD976F3F4}" destId="{1B29C9CC-3094-4548-A1F8-DCEBF48FE0EF}" srcOrd="2" destOrd="0" presId="urn:microsoft.com/office/officeart/2011/layout/TabList"/>
    <dgm:cxn modelId="{211AB1DB-1BC5-4B08-B12E-B59256085D1C}" type="presParOf" srcId="{532C5CAE-EBE1-45DC-91E1-63E9E86B772B}" destId="{C638346F-D6FD-452E-9EB4-7109C5FE2BAC}" srcOrd="7" destOrd="0" presId="urn:microsoft.com/office/officeart/2011/layout/TabList"/>
    <dgm:cxn modelId="{EC538418-0CE5-4AE6-884E-C15F63A28B5C}" type="presParOf" srcId="{532C5CAE-EBE1-45DC-91E1-63E9E86B772B}" destId="{639C31ED-6FDE-4296-9A64-3972B95F808F}" srcOrd="8" destOrd="0" presId="urn:microsoft.com/office/officeart/2011/layout/TabList"/>
    <dgm:cxn modelId="{267B726F-D282-4FF1-B45C-5A1B9FF7B50C}" type="presParOf" srcId="{639C31ED-6FDE-4296-9A64-3972B95F808F}" destId="{62F57D36-8A74-4214-9B0C-7648DA5F0F2F}" srcOrd="0" destOrd="0" presId="urn:microsoft.com/office/officeart/2011/layout/TabList"/>
    <dgm:cxn modelId="{6E60B942-E907-46B9-9909-0F2A34B703EC}" type="presParOf" srcId="{639C31ED-6FDE-4296-9A64-3972B95F808F}" destId="{96D48365-0FFD-4DAD-84CB-68B68F71655B}" srcOrd="1" destOrd="0" presId="urn:microsoft.com/office/officeart/2011/layout/TabList"/>
    <dgm:cxn modelId="{A523437D-B87E-47DD-A877-85F3533E5379}" type="presParOf" srcId="{639C31ED-6FDE-4296-9A64-3972B95F808F}" destId="{A29588A1-D7F0-4382-A794-0929479F1519}" srcOrd="2" destOrd="0" presId="urn:microsoft.com/office/officeart/2011/layout/Tab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00F378-0D6B-4F06-90FF-BAA6BC90B44D}">
      <dsp:nvSpPr>
        <dsp:cNvPr id="0" name=""/>
        <dsp:cNvSpPr/>
      </dsp:nvSpPr>
      <dsp:spPr>
        <a:xfrm>
          <a:off x="1784874" y="2022048"/>
          <a:ext cx="210444" cy="3031680"/>
        </a:xfrm>
        <a:custGeom>
          <a:avLst/>
          <a:gdLst/>
          <a:ahLst/>
          <a:cxnLst/>
          <a:rect l="0" t="0" r="0" b="0"/>
          <a:pathLst>
            <a:path>
              <a:moveTo>
                <a:pt x="0" y="0"/>
              </a:moveTo>
              <a:lnTo>
                <a:pt x="0" y="3031680"/>
              </a:lnTo>
              <a:lnTo>
                <a:pt x="210444" y="3031680"/>
              </a:lnTo>
            </a:path>
          </a:pathLst>
        </a:custGeom>
        <a:noFill/>
        <a:ln w="26425" cap="flat" cmpd="sng" algn="ctr">
          <a:solidFill>
            <a:schemeClr val="accent3">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DDB99E7C-DBC3-4A39-B61D-0B32EBC6FA54}">
      <dsp:nvSpPr>
        <dsp:cNvPr id="0" name=""/>
        <dsp:cNvSpPr/>
      </dsp:nvSpPr>
      <dsp:spPr>
        <a:xfrm>
          <a:off x="1784874" y="2022048"/>
          <a:ext cx="210444" cy="2200602"/>
        </a:xfrm>
        <a:custGeom>
          <a:avLst/>
          <a:gdLst/>
          <a:ahLst/>
          <a:cxnLst/>
          <a:rect l="0" t="0" r="0" b="0"/>
          <a:pathLst>
            <a:path>
              <a:moveTo>
                <a:pt x="0" y="0"/>
              </a:moveTo>
              <a:lnTo>
                <a:pt x="0" y="2200602"/>
              </a:lnTo>
              <a:lnTo>
                <a:pt x="210444" y="2200602"/>
              </a:lnTo>
            </a:path>
          </a:pathLst>
        </a:custGeom>
        <a:noFill/>
        <a:ln w="26425" cap="flat" cmpd="sng" algn="ctr">
          <a:solidFill>
            <a:schemeClr val="accent3">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18C197F4-D2AF-4263-80BE-D4A88E2FE4E9}">
      <dsp:nvSpPr>
        <dsp:cNvPr id="0" name=""/>
        <dsp:cNvSpPr/>
      </dsp:nvSpPr>
      <dsp:spPr>
        <a:xfrm>
          <a:off x="1784874" y="2022048"/>
          <a:ext cx="210444" cy="1369523"/>
        </a:xfrm>
        <a:custGeom>
          <a:avLst/>
          <a:gdLst/>
          <a:ahLst/>
          <a:cxnLst/>
          <a:rect l="0" t="0" r="0" b="0"/>
          <a:pathLst>
            <a:path>
              <a:moveTo>
                <a:pt x="0" y="0"/>
              </a:moveTo>
              <a:lnTo>
                <a:pt x="0" y="1369523"/>
              </a:lnTo>
              <a:lnTo>
                <a:pt x="210444" y="1369523"/>
              </a:lnTo>
            </a:path>
          </a:pathLst>
        </a:custGeom>
        <a:noFill/>
        <a:ln w="26425" cap="flat" cmpd="sng" algn="ctr">
          <a:solidFill>
            <a:schemeClr val="accent3">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05425140-26DF-4F38-B458-C8DA9DD28A25}">
      <dsp:nvSpPr>
        <dsp:cNvPr id="0" name=""/>
        <dsp:cNvSpPr/>
      </dsp:nvSpPr>
      <dsp:spPr>
        <a:xfrm>
          <a:off x="1784874" y="2022048"/>
          <a:ext cx="210444" cy="538445"/>
        </a:xfrm>
        <a:custGeom>
          <a:avLst/>
          <a:gdLst/>
          <a:ahLst/>
          <a:cxnLst/>
          <a:rect l="0" t="0" r="0" b="0"/>
          <a:pathLst>
            <a:path>
              <a:moveTo>
                <a:pt x="0" y="0"/>
              </a:moveTo>
              <a:lnTo>
                <a:pt x="0" y="538445"/>
              </a:lnTo>
              <a:lnTo>
                <a:pt x="210444" y="538445"/>
              </a:lnTo>
            </a:path>
          </a:pathLst>
        </a:custGeom>
        <a:noFill/>
        <a:ln w="26425" cap="flat" cmpd="sng" algn="ctr">
          <a:solidFill>
            <a:schemeClr val="accent3">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AA04F8CE-22C2-4E8B-978A-78648ECA3614}">
      <dsp:nvSpPr>
        <dsp:cNvPr id="0" name=""/>
        <dsp:cNvSpPr/>
      </dsp:nvSpPr>
      <dsp:spPr>
        <a:xfrm>
          <a:off x="1524410" y="1190970"/>
          <a:ext cx="821649" cy="245811"/>
        </a:xfrm>
        <a:custGeom>
          <a:avLst/>
          <a:gdLst/>
          <a:ahLst/>
          <a:cxnLst/>
          <a:rect l="0" t="0" r="0" b="0"/>
          <a:pathLst>
            <a:path>
              <a:moveTo>
                <a:pt x="0" y="0"/>
              </a:moveTo>
              <a:lnTo>
                <a:pt x="0" y="122905"/>
              </a:lnTo>
              <a:lnTo>
                <a:pt x="821649" y="122905"/>
              </a:lnTo>
              <a:lnTo>
                <a:pt x="821649" y="245811"/>
              </a:lnTo>
            </a:path>
          </a:pathLst>
        </a:custGeom>
        <a:noFill/>
        <a:ln w="26425" cap="flat" cmpd="sng" algn="ctr">
          <a:solidFill>
            <a:schemeClr val="accent2">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2ABB24D4-97AE-41FA-AE21-64F129A01A23}">
      <dsp:nvSpPr>
        <dsp:cNvPr id="0" name=""/>
        <dsp:cNvSpPr/>
      </dsp:nvSpPr>
      <dsp:spPr>
        <a:xfrm>
          <a:off x="700021" y="1190970"/>
          <a:ext cx="824388" cy="245811"/>
        </a:xfrm>
        <a:custGeom>
          <a:avLst/>
          <a:gdLst/>
          <a:ahLst/>
          <a:cxnLst/>
          <a:rect l="0" t="0" r="0" b="0"/>
          <a:pathLst>
            <a:path>
              <a:moveTo>
                <a:pt x="824388" y="0"/>
              </a:moveTo>
              <a:lnTo>
                <a:pt x="824388" y="122905"/>
              </a:lnTo>
              <a:lnTo>
                <a:pt x="0" y="122905"/>
              </a:lnTo>
              <a:lnTo>
                <a:pt x="0" y="245811"/>
              </a:lnTo>
            </a:path>
          </a:pathLst>
        </a:custGeom>
        <a:noFill/>
        <a:ln w="26425" cap="flat" cmpd="sng" algn="ctr">
          <a:solidFill>
            <a:schemeClr val="accent2">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7AE9B7D6-6113-4541-8152-75FEB90AB7F0}">
      <dsp:nvSpPr>
        <dsp:cNvPr id="0" name=""/>
        <dsp:cNvSpPr/>
      </dsp:nvSpPr>
      <dsp:spPr>
        <a:xfrm>
          <a:off x="411028" y="605703"/>
          <a:ext cx="2226763" cy="585266"/>
        </a:xfrm>
        <a:prstGeom prst="rect">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Eligible Purchasers</a:t>
          </a:r>
          <a:endParaRPr lang="en-US" sz="1600" kern="1200" dirty="0"/>
        </a:p>
      </dsp:txBody>
      <dsp:txXfrm>
        <a:off x="411028" y="605703"/>
        <a:ext cx="2226763" cy="585266"/>
      </dsp:txXfrm>
    </dsp:sp>
    <dsp:sp modelId="{B6DB66BF-2605-4FDF-A543-DE0884E844A9}">
      <dsp:nvSpPr>
        <dsp:cNvPr id="0" name=""/>
        <dsp:cNvSpPr/>
      </dsp:nvSpPr>
      <dsp:spPr>
        <a:xfrm>
          <a:off x="1277" y="1436782"/>
          <a:ext cx="1397487" cy="585266"/>
        </a:xfrm>
        <a:prstGeom prst="rect">
          <a:avLst/>
        </a:prstGeom>
        <a:solidFill>
          <a:srgbClr val="00B05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State Agencies </a:t>
          </a:r>
          <a:endParaRPr lang="en-US" sz="1600" kern="1200" dirty="0"/>
        </a:p>
      </dsp:txBody>
      <dsp:txXfrm>
        <a:off x="1277" y="1436782"/>
        <a:ext cx="1397487" cy="585266"/>
      </dsp:txXfrm>
    </dsp:sp>
    <dsp:sp modelId="{AA8058D4-D1F2-4237-BE2E-530EA594D664}">
      <dsp:nvSpPr>
        <dsp:cNvPr id="0" name=""/>
        <dsp:cNvSpPr/>
      </dsp:nvSpPr>
      <dsp:spPr>
        <a:xfrm>
          <a:off x="1644577" y="1436782"/>
          <a:ext cx="1402965" cy="585266"/>
        </a:xfrm>
        <a:prstGeom prst="rect">
          <a:avLst/>
        </a:prstGeom>
        <a:solidFill>
          <a:srgbClr val="FFC00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Other</a:t>
          </a:r>
          <a:endParaRPr lang="en-US" sz="1600" kern="1200" dirty="0"/>
        </a:p>
      </dsp:txBody>
      <dsp:txXfrm>
        <a:off x="1644577" y="1436782"/>
        <a:ext cx="1402965" cy="585266"/>
      </dsp:txXfrm>
    </dsp:sp>
    <dsp:sp modelId="{6D328553-EB20-4431-A4F1-8A433A94579F}">
      <dsp:nvSpPr>
        <dsp:cNvPr id="0" name=""/>
        <dsp:cNvSpPr/>
      </dsp:nvSpPr>
      <dsp:spPr>
        <a:xfrm>
          <a:off x="1995319" y="2267860"/>
          <a:ext cx="1356203" cy="585266"/>
        </a:xfrm>
        <a:prstGeom prst="rect">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Political Subdivisions</a:t>
          </a:r>
          <a:endParaRPr lang="en-US" sz="1600" kern="1200" dirty="0"/>
        </a:p>
      </dsp:txBody>
      <dsp:txXfrm>
        <a:off x="1995319" y="2267860"/>
        <a:ext cx="1356203" cy="585266"/>
      </dsp:txXfrm>
    </dsp:sp>
    <dsp:sp modelId="{6FD54DD4-40EB-4317-BB41-1C4B9F12DBB1}">
      <dsp:nvSpPr>
        <dsp:cNvPr id="0" name=""/>
        <dsp:cNvSpPr/>
      </dsp:nvSpPr>
      <dsp:spPr>
        <a:xfrm>
          <a:off x="1995319" y="3098939"/>
          <a:ext cx="1354014" cy="585266"/>
        </a:xfrm>
        <a:prstGeom prst="rect">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Tribes</a:t>
          </a:r>
          <a:endParaRPr lang="en-US" sz="1600" kern="1200" dirty="0"/>
        </a:p>
      </dsp:txBody>
      <dsp:txXfrm>
        <a:off x="1995319" y="3098939"/>
        <a:ext cx="1354014" cy="585266"/>
      </dsp:txXfrm>
    </dsp:sp>
    <dsp:sp modelId="{0B49856F-B7D5-4004-9864-ED0840F7342D}">
      <dsp:nvSpPr>
        <dsp:cNvPr id="0" name=""/>
        <dsp:cNvSpPr/>
      </dsp:nvSpPr>
      <dsp:spPr>
        <a:xfrm>
          <a:off x="1995319" y="3930018"/>
          <a:ext cx="1330943" cy="585266"/>
        </a:xfrm>
        <a:prstGeom prst="rect">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Federal Agencies</a:t>
          </a:r>
          <a:endParaRPr lang="en-US" sz="1600" kern="1200" dirty="0"/>
        </a:p>
      </dsp:txBody>
      <dsp:txXfrm>
        <a:off x="1995319" y="3930018"/>
        <a:ext cx="1330943" cy="585266"/>
      </dsp:txXfrm>
    </dsp:sp>
    <dsp:sp modelId="{67F47D81-9E58-4B7D-AF1D-7469363EB4D9}">
      <dsp:nvSpPr>
        <dsp:cNvPr id="0" name=""/>
        <dsp:cNvSpPr/>
      </dsp:nvSpPr>
      <dsp:spPr>
        <a:xfrm>
          <a:off x="1995319" y="4761096"/>
          <a:ext cx="1336058" cy="585266"/>
        </a:xfrm>
        <a:prstGeom prst="rect">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sz="1600" kern="1200" dirty="0" smtClean="0"/>
            <a:t>Public Benefit Nonprofits</a:t>
          </a:r>
          <a:endParaRPr lang="en-US" sz="1600" kern="1200" dirty="0"/>
        </a:p>
      </dsp:txBody>
      <dsp:txXfrm>
        <a:off x="1995319" y="4761096"/>
        <a:ext cx="1336058" cy="5852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9588A1-D7F0-4382-A794-0929479F1519}">
      <dsp:nvSpPr>
        <dsp:cNvPr id="0" name=""/>
        <dsp:cNvSpPr/>
      </dsp:nvSpPr>
      <dsp:spPr>
        <a:xfrm>
          <a:off x="0" y="4771852"/>
          <a:ext cx="8153400" cy="0"/>
        </a:xfrm>
        <a:prstGeom prst="line">
          <a:avLst/>
        </a:prstGeom>
        <a:noFill/>
        <a:ln w="26425"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29C9CC-3094-4548-A1F8-DCEBF48FE0EF}">
      <dsp:nvSpPr>
        <dsp:cNvPr id="0" name=""/>
        <dsp:cNvSpPr/>
      </dsp:nvSpPr>
      <dsp:spPr>
        <a:xfrm>
          <a:off x="0" y="3808981"/>
          <a:ext cx="8153400" cy="0"/>
        </a:xfrm>
        <a:prstGeom prst="line">
          <a:avLst/>
        </a:prstGeom>
        <a:noFill/>
        <a:ln w="26425"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8E7297B-C958-4538-A813-461260ACA69F}">
      <dsp:nvSpPr>
        <dsp:cNvPr id="0" name=""/>
        <dsp:cNvSpPr/>
      </dsp:nvSpPr>
      <dsp:spPr>
        <a:xfrm>
          <a:off x="0" y="2846110"/>
          <a:ext cx="8153400" cy="0"/>
        </a:xfrm>
        <a:prstGeom prst="line">
          <a:avLst/>
        </a:prstGeom>
        <a:noFill/>
        <a:ln w="26425"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965EC2B-0E90-4E7E-BF53-06D8CF843432}">
      <dsp:nvSpPr>
        <dsp:cNvPr id="0" name=""/>
        <dsp:cNvSpPr/>
      </dsp:nvSpPr>
      <dsp:spPr>
        <a:xfrm>
          <a:off x="0" y="1883238"/>
          <a:ext cx="8153400" cy="0"/>
        </a:xfrm>
        <a:prstGeom prst="line">
          <a:avLst/>
        </a:prstGeom>
        <a:noFill/>
        <a:ln w="26425"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7522B03-374E-470A-9387-048D4AB54593}">
      <dsp:nvSpPr>
        <dsp:cNvPr id="0" name=""/>
        <dsp:cNvSpPr/>
      </dsp:nvSpPr>
      <dsp:spPr>
        <a:xfrm>
          <a:off x="0" y="920367"/>
          <a:ext cx="8153400" cy="0"/>
        </a:xfrm>
        <a:prstGeom prst="line">
          <a:avLst/>
        </a:prstGeom>
        <a:noFill/>
        <a:ln w="26425" cap="flat" cmpd="sng" algn="ctr">
          <a:solidFill>
            <a:schemeClr val="accent1">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449B3ED-0410-46FC-8B88-7D15AC0BCD9C}">
      <dsp:nvSpPr>
        <dsp:cNvPr id="0" name=""/>
        <dsp:cNvSpPr/>
      </dsp:nvSpPr>
      <dsp:spPr>
        <a:xfrm>
          <a:off x="2119883" y="3347"/>
          <a:ext cx="6033516" cy="9170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1435" tIns="51435" rIns="51435" bIns="51435" numCol="1" spcCol="1270" anchor="b" anchorCtr="0">
          <a:noAutofit/>
        </a:bodyPr>
        <a:lstStyle/>
        <a:p>
          <a:pPr lvl="0" algn="l" defTabSz="1200150">
            <a:lnSpc>
              <a:spcPct val="90000"/>
            </a:lnSpc>
            <a:spcBef>
              <a:spcPct val="0"/>
            </a:spcBef>
            <a:spcAft>
              <a:spcPct val="35000"/>
            </a:spcAft>
          </a:pPr>
          <a:r>
            <a:rPr lang="en-US" sz="2700" kern="1200" dirty="0" smtClean="0">
              <a:latin typeface="Calibri" panose="020F0502020204030204" pitchFamily="34" charset="0"/>
              <a:cs typeface="Calibri" panose="020F0502020204030204" pitchFamily="34" charset="0"/>
            </a:rPr>
            <a:t>_______, 20__</a:t>
          </a:r>
          <a:endParaRPr lang="en-US" sz="2700" kern="1200" dirty="0">
            <a:latin typeface="Calibri" panose="020F0502020204030204" pitchFamily="34" charset="0"/>
            <a:cs typeface="Calibri" panose="020F0502020204030204" pitchFamily="34" charset="0"/>
          </a:endParaRPr>
        </a:p>
      </dsp:txBody>
      <dsp:txXfrm>
        <a:off x="2119883" y="3347"/>
        <a:ext cx="6033516" cy="917020"/>
      </dsp:txXfrm>
    </dsp:sp>
    <dsp:sp modelId="{2716EE5B-1546-4A25-B60B-D9AE170EABB8}">
      <dsp:nvSpPr>
        <dsp:cNvPr id="0" name=""/>
        <dsp:cNvSpPr/>
      </dsp:nvSpPr>
      <dsp:spPr>
        <a:xfrm>
          <a:off x="0" y="3347"/>
          <a:ext cx="2119884" cy="917020"/>
        </a:xfrm>
        <a:prstGeom prst="round2SameRect">
          <a:avLst>
            <a:gd name="adj1" fmla="val 16670"/>
            <a:gd name="adj2" fmla="val 0"/>
          </a:avLst>
        </a:prstGeom>
        <a:solidFill>
          <a:schemeClr val="accent2">
            <a:hueOff val="0"/>
            <a:satOff val="0"/>
            <a:lumOff val="0"/>
            <a:alphaOff val="0"/>
          </a:schemeClr>
        </a:solidFill>
        <a:ln w="2642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35" tIns="51435" rIns="51435" bIns="51435" numCol="1" spcCol="1270" anchor="ctr" anchorCtr="0">
          <a:noAutofit/>
        </a:bodyPr>
        <a:lstStyle/>
        <a:p>
          <a:pPr lvl="0" algn="ctr" defTabSz="1200150">
            <a:lnSpc>
              <a:spcPct val="90000"/>
            </a:lnSpc>
            <a:spcBef>
              <a:spcPct val="0"/>
            </a:spcBef>
            <a:spcAft>
              <a:spcPct val="35000"/>
            </a:spcAft>
          </a:pPr>
          <a:r>
            <a:rPr lang="en-US" sz="2700" kern="1200" dirty="0" smtClean="0">
              <a:latin typeface="Calibri" panose="020F0502020204030204" pitchFamily="34" charset="0"/>
              <a:cs typeface="Calibri" panose="020F0502020204030204" pitchFamily="34" charset="0"/>
            </a:rPr>
            <a:t>Pre-Bid</a:t>
          </a:r>
          <a:endParaRPr lang="en-US" sz="2700" kern="1200" dirty="0">
            <a:latin typeface="Calibri" panose="020F0502020204030204" pitchFamily="34" charset="0"/>
            <a:cs typeface="Calibri" panose="020F0502020204030204" pitchFamily="34" charset="0"/>
          </a:endParaRPr>
        </a:p>
      </dsp:txBody>
      <dsp:txXfrm>
        <a:off x="44773" y="48120"/>
        <a:ext cx="2030338" cy="872247"/>
      </dsp:txXfrm>
    </dsp:sp>
    <dsp:sp modelId="{C64DBBC8-02C1-47A1-9BA9-C229E908BF8C}">
      <dsp:nvSpPr>
        <dsp:cNvPr id="0" name=""/>
        <dsp:cNvSpPr/>
      </dsp:nvSpPr>
      <dsp:spPr>
        <a:xfrm>
          <a:off x="2119883" y="966218"/>
          <a:ext cx="6033516" cy="9170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1435" tIns="51435" rIns="51435" bIns="51435" numCol="1" spcCol="1270" anchor="b" anchorCtr="0">
          <a:noAutofit/>
        </a:bodyPr>
        <a:lstStyle/>
        <a:p>
          <a:pPr lvl="0" algn="l" defTabSz="1200150">
            <a:lnSpc>
              <a:spcPct val="90000"/>
            </a:lnSpc>
            <a:spcBef>
              <a:spcPct val="0"/>
            </a:spcBef>
            <a:spcAft>
              <a:spcPct val="35000"/>
            </a:spcAft>
          </a:pPr>
          <a:r>
            <a:rPr lang="en-US" sz="2700" kern="1200" dirty="0" smtClean="0">
              <a:latin typeface="Calibri" panose="020F0502020204030204" pitchFamily="34" charset="0"/>
              <a:cs typeface="Calibri" panose="020F0502020204030204" pitchFamily="34" charset="0"/>
            </a:rPr>
            <a:t>_______, 20__</a:t>
          </a:r>
          <a:endParaRPr lang="en-US" sz="2700" kern="1200" dirty="0">
            <a:latin typeface="Calibri" panose="020F0502020204030204" pitchFamily="34" charset="0"/>
            <a:cs typeface="Calibri" panose="020F0502020204030204" pitchFamily="34" charset="0"/>
          </a:endParaRPr>
        </a:p>
      </dsp:txBody>
      <dsp:txXfrm>
        <a:off x="2119883" y="966218"/>
        <a:ext cx="6033516" cy="917020"/>
      </dsp:txXfrm>
    </dsp:sp>
    <dsp:sp modelId="{8858FFCF-BA32-4F55-817A-B4324E0606B4}">
      <dsp:nvSpPr>
        <dsp:cNvPr id="0" name=""/>
        <dsp:cNvSpPr/>
      </dsp:nvSpPr>
      <dsp:spPr>
        <a:xfrm>
          <a:off x="0" y="966218"/>
          <a:ext cx="2119884" cy="917020"/>
        </a:xfrm>
        <a:prstGeom prst="round2SameRect">
          <a:avLst>
            <a:gd name="adj1" fmla="val 16670"/>
            <a:gd name="adj2" fmla="val 0"/>
          </a:avLst>
        </a:prstGeom>
        <a:solidFill>
          <a:schemeClr val="accent3">
            <a:hueOff val="0"/>
            <a:satOff val="0"/>
            <a:lumOff val="0"/>
            <a:alphaOff val="0"/>
          </a:schemeClr>
        </a:solidFill>
        <a:ln w="2642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35" tIns="51435" rIns="51435" bIns="51435" numCol="1" spcCol="1270" anchor="ctr" anchorCtr="0">
          <a:noAutofit/>
        </a:bodyPr>
        <a:lstStyle/>
        <a:p>
          <a:pPr lvl="0" algn="ctr" defTabSz="1200150">
            <a:lnSpc>
              <a:spcPct val="90000"/>
            </a:lnSpc>
            <a:spcBef>
              <a:spcPct val="0"/>
            </a:spcBef>
            <a:spcAft>
              <a:spcPct val="35000"/>
            </a:spcAft>
          </a:pPr>
          <a:r>
            <a:rPr lang="en-US" sz="2700" kern="1200" dirty="0" smtClean="0">
              <a:latin typeface="Calibri" panose="020F0502020204030204" pitchFamily="34" charset="0"/>
              <a:cs typeface="Calibri" panose="020F0502020204030204" pitchFamily="34" charset="0"/>
            </a:rPr>
            <a:t>Q &amp; A Period Ends</a:t>
          </a:r>
          <a:endParaRPr lang="en-US" sz="2700" kern="1200" dirty="0">
            <a:latin typeface="Calibri" panose="020F0502020204030204" pitchFamily="34" charset="0"/>
            <a:cs typeface="Calibri" panose="020F0502020204030204" pitchFamily="34" charset="0"/>
          </a:endParaRPr>
        </a:p>
      </dsp:txBody>
      <dsp:txXfrm>
        <a:off x="44773" y="1010991"/>
        <a:ext cx="2030338" cy="872247"/>
      </dsp:txXfrm>
    </dsp:sp>
    <dsp:sp modelId="{8E0463A1-F2DA-411E-B06F-A15E01387BE5}">
      <dsp:nvSpPr>
        <dsp:cNvPr id="0" name=""/>
        <dsp:cNvSpPr/>
      </dsp:nvSpPr>
      <dsp:spPr>
        <a:xfrm>
          <a:off x="2119883" y="1929089"/>
          <a:ext cx="6033516" cy="9170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1435" tIns="51435" rIns="51435" bIns="51435" numCol="1" spcCol="1270" anchor="b" anchorCtr="0">
          <a:noAutofit/>
        </a:bodyPr>
        <a:lstStyle/>
        <a:p>
          <a:pPr lvl="0" algn="l" defTabSz="1200150">
            <a:lnSpc>
              <a:spcPct val="90000"/>
            </a:lnSpc>
            <a:spcBef>
              <a:spcPct val="0"/>
            </a:spcBef>
            <a:spcAft>
              <a:spcPct val="35000"/>
            </a:spcAft>
          </a:pPr>
          <a:r>
            <a:rPr lang="en-US" sz="2700" kern="1200" dirty="0" smtClean="0">
              <a:latin typeface="Calibri" panose="020F0502020204030204" pitchFamily="34" charset="0"/>
              <a:cs typeface="Calibri" panose="020F0502020204030204" pitchFamily="34" charset="0"/>
            </a:rPr>
            <a:t>_______, 20__</a:t>
          </a:r>
          <a:endParaRPr lang="en-US" sz="2700" kern="1200" dirty="0">
            <a:latin typeface="Calibri" panose="020F0502020204030204" pitchFamily="34" charset="0"/>
            <a:cs typeface="Calibri" panose="020F0502020204030204" pitchFamily="34" charset="0"/>
          </a:endParaRPr>
        </a:p>
      </dsp:txBody>
      <dsp:txXfrm>
        <a:off x="2119883" y="1929089"/>
        <a:ext cx="6033516" cy="917020"/>
      </dsp:txXfrm>
    </dsp:sp>
    <dsp:sp modelId="{4E95E20A-1836-433E-A99C-6A0F4EED606C}">
      <dsp:nvSpPr>
        <dsp:cNvPr id="0" name=""/>
        <dsp:cNvSpPr/>
      </dsp:nvSpPr>
      <dsp:spPr>
        <a:xfrm>
          <a:off x="0" y="1929089"/>
          <a:ext cx="2119884" cy="917020"/>
        </a:xfrm>
        <a:prstGeom prst="round2SameRect">
          <a:avLst>
            <a:gd name="adj1" fmla="val 16670"/>
            <a:gd name="adj2" fmla="val 0"/>
          </a:avLst>
        </a:prstGeom>
        <a:solidFill>
          <a:schemeClr val="accent4">
            <a:hueOff val="0"/>
            <a:satOff val="0"/>
            <a:lumOff val="0"/>
            <a:alphaOff val="0"/>
          </a:schemeClr>
        </a:solidFill>
        <a:ln w="2642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35" tIns="51435" rIns="51435" bIns="51435" numCol="1" spcCol="1270" anchor="ctr" anchorCtr="0">
          <a:noAutofit/>
        </a:bodyPr>
        <a:lstStyle/>
        <a:p>
          <a:pPr lvl="0" algn="ctr" defTabSz="1200150">
            <a:lnSpc>
              <a:spcPct val="90000"/>
            </a:lnSpc>
            <a:spcBef>
              <a:spcPct val="0"/>
            </a:spcBef>
            <a:spcAft>
              <a:spcPct val="35000"/>
            </a:spcAft>
          </a:pPr>
          <a:r>
            <a:rPr lang="en-US" sz="2700" kern="1200" dirty="0" smtClean="0">
              <a:latin typeface="Calibri" panose="020F0502020204030204" pitchFamily="34" charset="0"/>
              <a:cs typeface="Calibri" panose="020F0502020204030204" pitchFamily="34" charset="0"/>
            </a:rPr>
            <a:t>Bid Deadline</a:t>
          </a:r>
          <a:endParaRPr lang="en-US" sz="2700" kern="1200" dirty="0">
            <a:latin typeface="Calibri" panose="020F0502020204030204" pitchFamily="34" charset="0"/>
            <a:cs typeface="Calibri" panose="020F0502020204030204" pitchFamily="34" charset="0"/>
          </a:endParaRPr>
        </a:p>
      </dsp:txBody>
      <dsp:txXfrm>
        <a:off x="44773" y="1973862"/>
        <a:ext cx="2030338" cy="872247"/>
      </dsp:txXfrm>
    </dsp:sp>
    <dsp:sp modelId="{4C8D7EFC-C050-4DB9-9CE7-6233AD81B0D6}">
      <dsp:nvSpPr>
        <dsp:cNvPr id="0" name=""/>
        <dsp:cNvSpPr/>
      </dsp:nvSpPr>
      <dsp:spPr>
        <a:xfrm>
          <a:off x="2119883" y="2891961"/>
          <a:ext cx="6033516" cy="9170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1435" tIns="51435" rIns="51435" bIns="51435" numCol="1" spcCol="1270" anchor="b" anchorCtr="0">
          <a:noAutofit/>
        </a:bodyPr>
        <a:lstStyle/>
        <a:p>
          <a:pPr lvl="0" algn="l" defTabSz="1200150">
            <a:lnSpc>
              <a:spcPct val="90000"/>
            </a:lnSpc>
            <a:spcBef>
              <a:spcPct val="0"/>
            </a:spcBef>
            <a:spcAft>
              <a:spcPct val="35000"/>
            </a:spcAft>
          </a:pPr>
          <a:r>
            <a:rPr lang="en-US" sz="2700" kern="1200" dirty="0" smtClean="0">
              <a:latin typeface="Calibri" panose="020F0502020204030204" pitchFamily="34" charset="0"/>
              <a:cs typeface="Calibri" panose="020F0502020204030204" pitchFamily="34" charset="0"/>
            </a:rPr>
            <a:t>_______, 20__</a:t>
          </a:r>
          <a:endParaRPr lang="en-US" sz="2700" kern="1200" dirty="0">
            <a:latin typeface="Calibri" panose="020F0502020204030204" pitchFamily="34" charset="0"/>
            <a:cs typeface="Calibri" panose="020F0502020204030204" pitchFamily="34" charset="0"/>
          </a:endParaRPr>
        </a:p>
      </dsp:txBody>
      <dsp:txXfrm>
        <a:off x="2119883" y="2891961"/>
        <a:ext cx="6033516" cy="917020"/>
      </dsp:txXfrm>
    </dsp:sp>
    <dsp:sp modelId="{3A3B60CC-BF69-41C7-8664-32689B718F93}">
      <dsp:nvSpPr>
        <dsp:cNvPr id="0" name=""/>
        <dsp:cNvSpPr/>
      </dsp:nvSpPr>
      <dsp:spPr>
        <a:xfrm>
          <a:off x="0" y="2891961"/>
          <a:ext cx="2119884" cy="917020"/>
        </a:xfrm>
        <a:prstGeom prst="round2SameRect">
          <a:avLst>
            <a:gd name="adj1" fmla="val 16670"/>
            <a:gd name="adj2" fmla="val 0"/>
          </a:avLst>
        </a:prstGeom>
        <a:solidFill>
          <a:schemeClr val="accent5">
            <a:hueOff val="0"/>
            <a:satOff val="0"/>
            <a:lumOff val="0"/>
            <a:alphaOff val="0"/>
          </a:schemeClr>
        </a:solidFill>
        <a:ln w="26425"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35" tIns="51435" rIns="51435" bIns="51435" numCol="1" spcCol="1270" anchor="ctr" anchorCtr="0">
          <a:noAutofit/>
        </a:bodyPr>
        <a:lstStyle/>
        <a:p>
          <a:pPr lvl="0" algn="ctr" defTabSz="1200150">
            <a:lnSpc>
              <a:spcPct val="90000"/>
            </a:lnSpc>
            <a:spcBef>
              <a:spcPct val="0"/>
            </a:spcBef>
            <a:spcAft>
              <a:spcPct val="35000"/>
            </a:spcAft>
          </a:pPr>
          <a:r>
            <a:rPr lang="en-US" sz="2700" kern="1200" dirty="0" smtClean="0">
              <a:latin typeface="Calibri" panose="020F0502020204030204" pitchFamily="34" charset="0"/>
              <a:cs typeface="Calibri" panose="020F0502020204030204" pitchFamily="34" charset="0"/>
            </a:rPr>
            <a:t>ASB</a:t>
          </a:r>
          <a:endParaRPr lang="en-US" sz="2700" kern="1200" dirty="0">
            <a:latin typeface="Calibri" panose="020F0502020204030204" pitchFamily="34" charset="0"/>
            <a:cs typeface="Calibri" panose="020F0502020204030204" pitchFamily="34" charset="0"/>
          </a:endParaRPr>
        </a:p>
      </dsp:txBody>
      <dsp:txXfrm>
        <a:off x="44773" y="2936734"/>
        <a:ext cx="2030338" cy="872247"/>
      </dsp:txXfrm>
    </dsp:sp>
    <dsp:sp modelId="{62F57D36-8A74-4214-9B0C-7648DA5F0F2F}">
      <dsp:nvSpPr>
        <dsp:cNvPr id="0" name=""/>
        <dsp:cNvSpPr/>
      </dsp:nvSpPr>
      <dsp:spPr>
        <a:xfrm>
          <a:off x="2119883" y="3854832"/>
          <a:ext cx="6033516" cy="9170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1435" tIns="51435" rIns="51435" bIns="51435" numCol="1" spcCol="1270" anchor="b" anchorCtr="0">
          <a:noAutofit/>
        </a:bodyPr>
        <a:lstStyle/>
        <a:p>
          <a:pPr lvl="0" algn="l" defTabSz="1200150">
            <a:lnSpc>
              <a:spcPct val="90000"/>
            </a:lnSpc>
            <a:spcBef>
              <a:spcPct val="0"/>
            </a:spcBef>
            <a:spcAft>
              <a:spcPct val="35000"/>
            </a:spcAft>
          </a:pPr>
          <a:r>
            <a:rPr lang="en-US" sz="2700" kern="1200" dirty="0" smtClean="0">
              <a:latin typeface="Calibri" panose="020F0502020204030204" pitchFamily="34" charset="0"/>
              <a:cs typeface="Calibri" panose="020F0502020204030204" pitchFamily="34" charset="0"/>
            </a:rPr>
            <a:t>_______, 20__</a:t>
          </a:r>
          <a:endParaRPr lang="en-US" sz="2700" kern="1200" dirty="0">
            <a:latin typeface="Calibri" panose="020F0502020204030204" pitchFamily="34" charset="0"/>
            <a:cs typeface="Calibri" panose="020F0502020204030204" pitchFamily="34" charset="0"/>
          </a:endParaRPr>
        </a:p>
      </dsp:txBody>
      <dsp:txXfrm>
        <a:off x="2119883" y="3854832"/>
        <a:ext cx="6033516" cy="917020"/>
      </dsp:txXfrm>
    </dsp:sp>
    <dsp:sp modelId="{96D48365-0FFD-4DAD-84CB-68B68F71655B}">
      <dsp:nvSpPr>
        <dsp:cNvPr id="0" name=""/>
        <dsp:cNvSpPr/>
      </dsp:nvSpPr>
      <dsp:spPr>
        <a:xfrm>
          <a:off x="0" y="3854832"/>
          <a:ext cx="2119884" cy="917020"/>
        </a:xfrm>
        <a:prstGeom prst="round2SameRect">
          <a:avLst>
            <a:gd name="adj1" fmla="val 16670"/>
            <a:gd name="adj2" fmla="val 0"/>
          </a:avLst>
        </a:prstGeom>
        <a:solidFill>
          <a:schemeClr val="accent6">
            <a:hueOff val="0"/>
            <a:satOff val="0"/>
            <a:lumOff val="0"/>
            <a:alphaOff val="0"/>
          </a:schemeClr>
        </a:solidFill>
        <a:ln w="26425"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35" tIns="51435" rIns="51435" bIns="51435" numCol="1" spcCol="1270" anchor="ctr" anchorCtr="0">
          <a:noAutofit/>
        </a:bodyPr>
        <a:lstStyle/>
        <a:p>
          <a:pPr lvl="0" algn="ctr" defTabSz="1200150">
            <a:lnSpc>
              <a:spcPct val="90000"/>
            </a:lnSpc>
            <a:spcBef>
              <a:spcPct val="0"/>
            </a:spcBef>
            <a:spcAft>
              <a:spcPct val="35000"/>
            </a:spcAft>
          </a:pPr>
          <a:r>
            <a:rPr lang="en-US" sz="2700" kern="1200" dirty="0" smtClean="0">
              <a:latin typeface="Calibri" panose="020F0502020204030204" pitchFamily="34" charset="0"/>
              <a:cs typeface="Calibri" panose="020F0502020204030204" pitchFamily="34" charset="0"/>
            </a:rPr>
            <a:t>Contract Award</a:t>
          </a:r>
          <a:endParaRPr lang="en-US" sz="2700" kern="1200" dirty="0">
            <a:latin typeface="Calibri" panose="020F0502020204030204" pitchFamily="34" charset="0"/>
            <a:cs typeface="Calibri" panose="020F0502020204030204" pitchFamily="34" charset="0"/>
          </a:endParaRPr>
        </a:p>
      </dsp:txBody>
      <dsp:txXfrm>
        <a:off x="44773" y="3899605"/>
        <a:ext cx="2030338" cy="872247"/>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5265809" y="0"/>
            <a:ext cx="4028440" cy="350520"/>
          </a:xfrm>
          <a:prstGeom prst="rect">
            <a:avLst/>
          </a:prstGeom>
        </p:spPr>
        <p:txBody>
          <a:bodyPr vert="horz" lIns="93177" tIns="46589" rIns="93177" bIns="46589" rtlCol="0"/>
          <a:lstStyle>
            <a:lvl1pPr algn="r">
              <a:defRPr sz="1200"/>
            </a:lvl1pPr>
          </a:lstStyle>
          <a:p>
            <a:fld id="{9849E223-CB29-4382-B7EC-CAD012BF5161}" type="datetimeFigureOut">
              <a:rPr lang="en-US" smtClean="0"/>
              <a:t>12/4/2020</a:t>
            </a:fld>
            <a:endParaRPr lang="en-US" dirty="0"/>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3177" tIns="46589" rIns="93177" bIns="46589"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5265809" y="6658664"/>
            <a:ext cx="4028440" cy="350520"/>
          </a:xfrm>
          <a:prstGeom prst="rect">
            <a:avLst/>
          </a:prstGeom>
        </p:spPr>
        <p:txBody>
          <a:bodyPr vert="horz" lIns="93177" tIns="46589" rIns="93177" bIns="46589" rtlCol="0" anchor="b"/>
          <a:lstStyle>
            <a:lvl1pPr algn="r">
              <a:defRPr sz="1200"/>
            </a:lvl1pPr>
          </a:lstStyle>
          <a:p>
            <a:fld id="{F93BC628-937E-4315-A9CD-15553DC20109}" type="slidenum">
              <a:rPr lang="en-US" smtClean="0"/>
              <a:t>‹#›</a:t>
            </a:fld>
            <a:endParaRPr lang="en-US" dirty="0"/>
          </a:p>
        </p:txBody>
      </p:sp>
    </p:spTree>
    <p:extLst>
      <p:ext uri="{BB962C8B-B14F-4D97-AF65-F5344CB8AC3E}">
        <p14:creationId xmlns:p14="http://schemas.microsoft.com/office/powerpoint/2010/main" val="18111506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95600" y="525463"/>
            <a:ext cx="3505200" cy="2628900"/>
          </a:xfrm>
        </p:spPr>
      </p:sp>
      <p:sp>
        <p:nvSpPr>
          <p:cNvPr id="3" name="Notes Placeholder 2"/>
          <p:cNvSpPr>
            <a:spLocks noGrp="1"/>
          </p:cNvSpPr>
          <p:nvPr>
            <p:ph type="body" idx="1"/>
          </p:nvPr>
        </p:nvSpPr>
        <p:spPr/>
        <p:txBody>
          <a:bodyPr/>
          <a:lstStyle/>
          <a:p>
            <a:pPr marL="8851">
              <a:spcBef>
                <a:spcPts val="623"/>
              </a:spcBef>
            </a:pPr>
            <a:r>
              <a:rPr lang="en-US" baseline="0" dirty="0" smtClean="0"/>
              <a:t>Welcome to Enterprise Services.  Thank you for taking time to participate in the pre-bid conference.</a:t>
            </a:r>
          </a:p>
          <a:p>
            <a:pPr marL="8851">
              <a:spcBef>
                <a:spcPts val="623"/>
              </a:spcBef>
            </a:pPr>
            <a:endParaRPr lang="en-US" baseline="0" dirty="0" smtClean="0"/>
          </a:p>
        </p:txBody>
      </p:sp>
      <p:sp>
        <p:nvSpPr>
          <p:cNvPr id="4" name="Slide Number Placeholder 3"/>
          <p:cNvSpPr>
            <a:spLocks noGrp="1"/>
          </p:cNvSpPr>
          <p:nvPr>
            <p:ph type="sldNum" sz="quarter" idx="10"/>
          </p:nvPr>
        </p:nvSpPr>
        <p:spPr/>
        <p:txBody>
          <a:bodyPr/>
          <a:lstStyle/>
          <a:p>
            <a:fld id="{F93BC628-937E-4315-A9CD-15553DC20109}" type="slidenum">
              <a:rPr lang="en-US" smtClean="0"/>
              <a:t>1</a:t>
            </a:fld>
            <a:endParaRPr lang="en-US" dirty="0"/>
          </a:p>
        </p:txBody>
      </p:sp>
    </p:spTree>
    <p:extLst>
      <p:ext uri="{BB962C8B-B14F-4D97-AF65-F5344CB8AC3E}">
        <p14:creationId xmlns:p14="http://schemas.microsoft.com/office/powerpoint/2010/main" val="37389383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95600" y="525463"/>
            <a:ext cx="3505200" cy="2628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3BC628-937E-4315-A9CD-15553DC20109}" type="slidenum">
              <a:rPr lang="en-US" smtClean="0"/>
              <a:t>12</a:t>
            </a:fld>
            <a:endParaRPr lang="en-US" dirty="0"/>
          </a:p>
        </p:txBody>
      </p:sp>
    </p:spTree>
    <p:extLst>
      <p:ext uri="{BB962C8B-B14F-4D97-AF65-F5344CB8AC3E}">
        <p14:creationId xmlns:p14="http://schemas.microsoft.com/office/powerpoint/2010/main" val="22717231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Purpose </a:t>
            </a:r>
            <a:r>
              <a:rPr lang="en-US" baseline="0" dirty="0" smtClean="0"/>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Allows for bidders to raise questions to the Procurement Coordinator outside of the pre-bid conference</a:t>
            </a:r>
          </a:p>
          <a:p>
            <a:pPr marL="171450" indent="-171450">
              <a:buFont typeface="Arial" panose="020B0604020202020204" pitchFamily="34" charset="0"/>
              <a:buChar char="•"/>
            </a:pPr>
            <a:r>
              <a:rPr lang="en-US" dirty="0" smtClean="0"/>
              <a:t>Q&amp;A</a:t>
            </a:r>
            <a:r>
              <a:rPr lang="en-US" baseline="0" dirty="0" smtClean="0"/>
              <a:t> Period typically runs until 5 days before bid closing, that is when final Q&amp;A should be posted allowing the bidders time to adjust proposals accordingly depending on the answers to the questions</a:t>
            </a:r>
          </a:p>
          <a:p>
            <a:endParaRPr lang="en-US" baseline="0" dirty="0" smtClean="0"/>
          </a:p>
          <a:p>
            <a:pPr marL="171450" indent="-171450">
              <a:buFont typeface="Arial" panose="020B0604020202020204" pitchFamily="34" charset="0"/>
              <a:buChar char="•"/>
            </a:pPr>
            <a:r>
              <a:rPr lang="en-US" dirty="0" smtClean="0"/>
              <a:t>Bidders are encouraged</a:t>
            </a:r>
            <a:r>
              <a:rPr lang="en-US" baseline="0" dirty="0" smtClean="0"/>
              <a:t> to ask </a:t>
            </a:r>
            <a:r>
              <a:rPr lang="en-US" dirty="0" smtClean="0"/>
              <a:t>questions as their input is often invaluable to our process and helps demystify the bidding process. </a:t>
            </a:r>
          </a:p>
          <a:p>
            <a:pPr marL="171450" indent="-171450">
              <a:buFont typeface="Arial" panose="020B0604020202020204" pitchFamily="34" charset="0"/>
              <a:buChar char="•"/>
            </a:pPr>
            <a:r>
              <a:rPr lang="en-US" dirty="0" smtClean="0"/>
              <a:t>Bidder questions help the Procurement Coordinator becomes better equipped to improve the solicitation and increase the value and effectiveness of the resulting contract.</a:t>
            </a:r>
          </a:p>
          <a:p>
            <a:pPr marL="171450" indent="-171450">
              <a:buFont typeface="Arial" panose="020B0604020202020204" pitchFamily="34" charset="0"/>
              <a:buChar char="•"/>
            </a:pPr>
            <a:r>
              <a:rPr lang="en-US" dirty="0" smtClean="0"/>
              <a:t>Bidders are responsible for providing questions in writing to the Procurement Coordinator. The Procurement Coordinator may request additional information or clarifications before providing an official answer to any questions raised.</a:t>
            </a:r>
          </a:p>
          <a:p>
            <a:endParaRPr lang="en-US" dirty="0" smtClean="0"/>
          </a:p>
          <a:p>
            <a:r>
              <a:rPr lang="en-US" dirty="0" smtClean="0"/>
              <a:t>Substantive or</a:t>
            </a:r>
            <a:r>
              <a:rPr lang="en-US" baseline="0" dirty="0" smtClean="0"/>
              <a:t> procedural questions-</a:t>
            </a:r>
          </a:p>
          <a:p>
            <a:pPr marL="171450" indent="-171450">
              <a:buFont typeface="Arial" panose="020B0604020202020204" pitchFamily="34" charset="0"/>
              <a:buChar char="•"/>
            </a:pPr>
            <a:r>
              <a:rPr lang="en-US" baseline="0" dirty="0" smtClean="0"/>
              <a:t>Substantive questions are about the content of the solicitation and exhibits and help to clarify the solicitation, usually regarding the specifications/requirements or price sheets. Some of these questions may lead to changes in the solicitation documents which would require an amendment.</a:t>
            </a:r>
          </a:p>
          <a:p>
            <a:pPr marL="171450" indent="-171450">
              <a:buFont typeface="Arial" panose="020B0604020202020204" pitchFamily="34" charset="0"/>
              <a:buChar char="•"/>
            </a:pPr>
            <a:r>
              <a:rPr lang="en-US" baseline="0" dirty="0" smtClean="0"/>
              <a:t>Procedural questions are about the procedure of submitting a “bid” that has no impact on the solicitation documents. These questions can be answered by reading the solicitation. These questions will not lead to amendments of the solicitation documents and are not limited to the Q&amp;A period.</a:t>
            </a:r>
          </a:p>
          <a:p>
            <a:endParaRPr lang="en-US" baseline="0" dirty="0" smtClean="0"/>
          </a:p>
          <a:p>
            <a:r>
              <a:rPr lang="en-US" baseline="0" dirty="0" smtClean="0"/>
              <a:t>Question and Answer documents-</a:t>
            </a:r>
          </a:p>
          <a:p>
            <a:pPr marL="171450" indent="-171450">
              <a:buFont typeface="Arial" panose="020B0604020202020204" pitchFamily="34" charset="0"/>
              <a:buChar char="•"/>
            </a:pPr>
            <a:r>
              <a:rPr lang="en-US" baseline="0" dirty="0" smtClean="0"/>
              <a:t>Questions received with the official answers will be posted throughout the question and answer period to WEBS. If bidders are registered in WEBS they should receive the notice that a new document is posted. It is recommended that potential bidders check WEBS in case the notification is not sent to them.</a:t>
            </a:r>
          </a:p>
          <a:p>
            <a:endParaRPr lang="en-US" baseline="0" dirty="0" smtClean="0"/>
          </a:p>
          <a:p>
            <a:r>
              <a:rPr lang="en-US" baseline="0" dirty="0" smtClean="0"/>
              <a:t>Amendments-</a:t>
            </a:r>
          </a:p>
          <a:p>
            <a:pPr marL="171450" indent="-171450">
              <a:buFont typeface="Arial" panose="020B0604020202020204" pitchFamily="34" charset="0"/>
              <a:buChar char="•"/>
            </a:pPr>
            <a:r>
              <a:rPr lang="en-US" baseline="0" dirty="0" smtClean="0"/>
              <a:t>Responses in the question and answer may lead to solicitation amendments. It is the bidders responsibility to use the most recent form. The details of any change will be listed in the question and answer document and an amended document will be posted in WEBS.</a:t>
            </a:r>
            <a:endParaRPr lang="en-US" dirty="0"/>
          </a:p>
        </p:txBody>
      </p:sp>
      <p:sp>
        <p:nvSpPr>
          <p:cNvPr id="4" name="Slide Number Placeholder 3"/>
          <p:cNvSpPr>
            <a:spLocks noGrp="1"/>
          </p:cNvSpPr>
          <p:nvPr>
            <p:ph type="sldNum" sz="quarter" idx="10"/>
          </p:nvPr>
        </p:nvSpPr>
        <p:spPr/>
        <p:txBody>
          <a:bodyPr/>
          <a:lstStyle/>
          <a:p>
            <a:fld id="{F93BC628-937E-4315-A9CD-15553DC20109}" type="slidenum">
              <a:rPr lang="en-US" smtClean="0"/>
              <a:t>13</a:t>
            </a:fld>
            <a:endParaRPr lang="en-US" dirty="0"/>
          </a:p>
        </p:txBody>
      </p:sp>
    </p:spTree>
    <p:extLst>
      <p:ext uri="{BB962C8B-B14F-4D97-AF65-F5344CB8AC3E}">
        <p14:creationId xmlns:p14="http://schemas.microsoft.com/office/powerpoint/2010/main" val="40311540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95600" y="525463"/>
            <a:ext cx="3505200" cy="2628900"/>
          </a:xfrm>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F93BC628-937E-4315-A9CD-15553DC20109}" type="slidenum">
              <a:rPr lang="en-US" smtClean="0"/>
              <a:t>14</a:t>
            </a:fld>
            <a:endParaRPr lang="en-US" dirty="0"/>
          </a:p>
        </p:txBody>
      </p:sp>
    </p:spTree>
    <p:extLst>
      <p:ext uri="{BB962C8B-B14F-4D97-AF65-F5344CB8AC3E}">
        <p14:creationId xmlns:p14="http://schemas.microsoft.com/office/powerpoint/2010/main" val="26685438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95600" y="525463"/>
            <a:ext cx="3505200" cy="2628900"/>
          </a:xfrm>
        </p:spPr>
      </p:sp>
      <p:sp>
        <p:nvSpPr>
          <p:cNvPr id="3" name="Notes Placeholder 2"/>
          <p:cNvSpPr>
            <a:spLocks noGrp="1"/>
          </p:cNvSpPr>
          <p:nvPr>
            <p:ph type="body" idx="1"/>
          </p:nvPr>
        </p:nvSpPr>
        <p:spPr/>
        <p:txBody>
          <a:bodyPr/>
          <a:lstStyle/>
          <a:p>
            <a:r>
              <a:rPr lang="en-US" dirty="0" smtClean="0"/>
              <a:t>TO DO: Insert/summarize</a:t>
            </a:r>
            <a:r>
              <a:rPr lang="en-US" baseline="0" dirty="0" smtClean="0"/>
              <a:t> </a:t>
            </a:r>
            <a:r>
              <a:rPr lang="en-US" dirty="0" smtClean="0"/>
              <a:t>Exhibit C and</a:t>
            </a:r>
            <a:r>
              <a:rPr lang="en-US" baseline="0" dirty="0" smtClean="0"/>
              <a:t> explain pricing model for the resulting master contract (e.g. cost plus, prevailing wage plus, </a:t>
            </a:r>
            <a:r>
              <a:rPr lang="en-US" baseline="0" dirty="0" err="1" smtClean="0"/>
              <a:t>etc</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F93BC628-937E-4315-A9CD-15553DC20109}" type="slidenum">
              <a:rPr lang="en-US" smtClean="0"/>
              <a:t>15</a:t>
            </a:fld>
            <a:endParaRPr lang="en-US" dirty="0"/>
          </a:p>
        </p:txBody>
      </p:sp>
    </p:spTree>
    <p:extLst>
      <p:ext uri="{BB962C8B-B14F-4D97-AF65-F5344CB8AC3E}">
        <p14:creationId xmlns:p14="http://schemas.microsoft.com/office/powerpoint/2010/main" val="41676138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95600" y="525463"/>
            <a:ext cx="3505200" cy="2628900"/>
          </a:xfrm>
        </p:spPr>
      </p:sp>
      <p:sp>
        <p:nvSpPr>
          <p:cNvPr id="3" name="Notes Placeholder 2"/>
          <p:cNvSpPr>
            <a:spLocks noGrp="1"/>
          </p:cNvSpPr>
          <p:nvPr>
            <p:ph type="body" idx="1"/>
          </p:nvPr>
        </p:nvSpPr>
        <p:spPr/>
        <p:txBody>
          <a:bodyPr/>
          <a:lstStyle/>
          <a:p>
            <a:r>
              <a:rPr lang="en-US" dirty="0" smtClean="0"/>
              <a:t>TO DO: Update the preferences/priorities as applicable</a:t>
            </a:r>
            <a:r>
              <a:rPr lang="en-US" baseline="0" dirty="0" smtClean="0"/>
              <a:t> to your solicitation.  </a:t>
            </a:r>
          </a:p>
          <a:p>
            <a:endParaRPr lang="en-US" baseline="0" dirty="0" smtClean="0"/>
          </a:p>
          <a:p>
            <a:r>
              <a:rPr lang="en-US" baseline="0" dirty="0" smtClean="0"/>
              <a:t>Explain each preference/priority during pre-bid.</a:t>
            </a:r>
            <a:endParaRPr lang="en-US" dirty="0"/>
          </a:p>
        </p:txBody>
      </p:sp>
      <p:sp>
        <p:nvSpPr>
          <p:cNvPr id="4" name="Slide Number Placeholder 3"/>
          <p:cNvSpPr>
            <a:spLocks noGrp="1"/>
          </p:cNvSpPr>
          <p:nvPr>
            <p:ph type="sldNum" sz="quarter" idx="10"/>
          </p:nvPr>
        </p:nvSpPr>
        <p:spPr/>
        <p:txBody>
          <a:bodyPr/>
          <a:lstStyle/>
          <a:p>
            <a:fld id="{F93BC628-937E-4315-A9CD-15553DC20109}" type="slidenum">
              <a:rPr lang="en-US" smtClean="0"/>
              <a:t>16</a:t>
            </a:fld>
            <a:endParaRPr lang="en-US" dirty="0"/>
          </a:p>
        </p:txBody>
      </p:sp>
    </p:spTree>
    <p:extLst>
      <p:ext uri="{BB962C8B-B14F-4D97-AF65-F5344CB8AC3E}">
        <p14:creationId xmlns:p14="http://schemas.microsoft.com/office/powerpoint/2010/main" val="38837566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95600" y="525463"/>
            <a:ext cx="3505200" cy="2628900"/>
          </a:xfrm>
        </p:spPr>
      </p:sp>
      <p:sp>
        <p:nvSpPr>
          <p:cNvPr id="3" name="Notes Placeholder 2"/>
          <p:cNvSpPr>
            <a:spLocks noGrp="1"/>
          </p:cNvSpPr>
          <p:nvPr>
            <p:ph type="body" idx="1"/>
          </p:nvPr>
        </p:nvSpPr>
        <p:spPr/>
        <p:txBody>
          <a:bodyPr/>
          <a:lstStyle/>
          <a:p>
            <a:r>
              <a:rPr lang="en-US" dirty="0" smtClean="0"/>
              <a:t>TO DO: Insert the evaluation summary table from your solicitation here.</a:t>
            </a:r>
          </a:p>
          <a:p>
            <a:endParaRPr lang="en-US" dirty="0" smtClean="0"/>
          </a:p>
          <a:p>
            <a:r>
              <a:rPr lang="en-US" dirty="0" smtClean="0"/>
              <a:t>This can also be as slide</a:t>
            </a:r>
            <a:r>
              <a:rPr lang="en-US" baseline="0" dirty="0" smtClean="0"/>
              <a:t> 15 to show points before going into the details about cost and non-cost factors.</a:t>
            </a:r>
            <a:endParaRPr lang="en-US" dirty="0"/>
          </a:p>
        </p:txBody>
      </p:sp>
      <p:sp>
        <p:nvSpPr>
          <p:cNvPr id="4" name="Slide Number Placeholder 3"/>
          <p:cNvSpPr>
            <a:spLocks noGrp="1"/>
          </p:cNvSpPr>
          <p:nvPr>
            <p:ph type="sldNum" sz="quarter" idx="10"/>
          </p:nvPr>
        </p:nvSpPr>
        <p:spPr/>
        <p:txBody>
          <a:bodyPr/>
          <a:lstStyle/>
          <a:p>
            <a:fld id="{F93BC628-937E-4315-A9CD-15553DC20109}" type="slidenum">
              <a:rPr lang="en-US" smtClean="0"/>
              <a:t>17</a:t>
            </a:fld>
            <a:endParaRPr lang="en-US" dirty="0"/>
          </a:p>
        </p:txBody>
      </p:sp>
    </p:spTree>
    <p:extLst>
      <p:ext uri="{BB962C8B-B14F-4D97-AF65-F5344CB8AC3E}">
        <p14:creationId xmlns:p14="http://schemas.microsoft.com/office/powerpoint/2010/main" val="5657952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95600" y="525463"/>
            <a:ext cx="3505200" cy="2628900"/>
          </a:xfrm>
        </p:spPr>
      </p:sp>
      <p:sp>
        <p:nvSpPr>
          <p:cNvPr id="3" name="Notes Placeholder 2"/>
          <p:cNvSpPr>
            <a:spLocks noGrp="1"/>
          </p:cNvSpPr>
          <p:nvPr>
            <p:ph type="body" idx="1"/>
          </p:nvPr>
        </p:nvSpPr>
        <p:spPr/>
        <p:txBody>
          <a:bodyPr/>
          <a:lstStyle/>
          <a:p>
            <a:r>
              <a:rPr lang="en-US" dirty="0" smtClean="0"/>
              <a:t>TO DO: Add any other key terms from the form master contract in your solicitation.</a:t>
            </a:r>
          </a:p>
          <a:p>
            <a:endParaRPr lang="en-US" dirty="0" smtClean="0"/>
          </a:p>
          <a:p>
            <a:r>
              <a:rPr lang="en-US" dirty="0" smtClean="0"/>
              <a:t>Master Contracts will be updated for each awarded Contractor</a:t>
            </a:r>
          </a:p>
          <a:p>
            <a:endParaRPr lang="en-US" dirty="0" smtClean="0"/>
          </a:p>
          <a:p>
            <a:r>
              <a:rPr lang="en-US" dirty="0" smtClean="0"/>
              <a:t>Are</a:t>
            </a:r>
            <a:r>
              <a:rPr lang="en-US" baseline="0" dirty="0" smtClean="0"/>
              <a:t> you using a Master Contract Issues List?</a:t>
            </a:r>
            <a:endParaRPr lang="en-US" dirty="0" smtClean="0"/>
          </a:p>
        </p:txBody>
      </p:sp>
      <p:sp>
        <p:nvSpPr>
          <p:cNvPr id="4" name="Slide Number Placeholder 3"/>
          <p:cNvSpPr>
            <a:spLocks noGrp="1"/>
          </p:cNvSpPr>
          <p:nvPr>
            <p:ph type="sldNum" sz="quarter" idx="10"/>
          </p:nvPr>
        </p:nvSpPr>
        <p:spPr/>
        <p:txBody>
          <a:bodyPr/>
          <a:lstStyle/>
          <a:p>
            <a:fld id="{F93BC628-937E-4315-A9CD-15553DC20109}" type="slidenum">
              <a:rPr lang="en-US" smtClean="0"/>
              <a:t>18</a:t>
            </a:fld>
            <a:endParaRPr lang="en-US"/>
          </a:p>
        </p:txBody>
      </p:sp>
    </p:spTree>
    <p:extLst>
      <p:ext uri="{BB962C8B-B14F-4D97-AF65-F5344CB8AC3E}">
        <p14:creationId xmlns:p14="http://schemas.microsoft.com/office/powerpoint/2010/main" val="23848104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95600" y="525463"/>
            <a:ext cx="3505200" cy="2628900"/>
          </a:xfrm>
        </p:spPr>
      </p:sp>
      <p:sp>
        <p:nvSpPr>
          <p:cNvPr id="3" name="Notes Placeholder 2"/>
          <p:cNvSpPr>
            <a:spLocks noGrp="1"/>
          </p:cNvSpPr>
          <p:nvPr>
            <p:ph type="body" idx="1"/>
          </p:nvPr>
        </p:nvSpPr>
        <p:spPr/>
        <p:txBody>
          <a:bodyPr/>
          <a:lstStyle/>
          <a:p>
            <a:r>
              <a:rPr lang="en-US" dirty="0" smtClean="0"/>
              <a:t>TO DO: Update as appropriate for your solicitation.</a:t>
            </a:r>
            <a:endParaRPr lang="en-US" dirty="0"/>
          </a:p>
        </p:txBody>
      </p:sp>
      <p:sp>
        <p:nvSpPr>
          <p:cNvPr id="4" name="Slide Number Placeholder 3"/>
          <p:cNvSpPr>
            <a:spLocks noGrp="1"/>
          </p:cNvSpPr>
          <p:nvPr>
            <p:ph type="sldNum" sz="quarter" idx="10"/>
          </p:nvPr>
        </p:nvSpPr>
        <p:spPr/>
        <p:txBody>
          <a:bodyPr/>
          <a:lstStyle/>
          <a:p>
            <a:fld id="{F93BC628-937E-4315-A9CD-15553DC20109}" type="slidenum">
              <a:rPr lang="en-US" smtClean="0"/>
              <a:t>19</a:t>
            </a:fld>
            <a:endParaRPr lang="en-US" dirty="0"/>
          </a:p>
        </p:txBody>
      </p:sp>
    </p:spTree>
    <p:extLst>
      <p:ext uri="{BB962C8B-B14F-4D97-AF65-F5344CB8AC3E}">
        <p14:creationId xmlns:p14="http://schemas.microsoft.com/office/powerpoint/2010/main" val="10016858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95600" y="525463"/>
            <a:ext cx="3505200" cy="2628900"/>
          </a:xfrm>
        </p:spPr>
      </p:sp>
      <p:sp>
        <p:nvSpPr>
          <p:cNvPr id="3" name="Notes Placeholder 2"/>
          <p:cNvSpPr>
            <a:spLocks noGrp="1"/>
          </p:cNvSpPr>
          <p:nvPr>
            <p:ph type="body" idx="1"/>
          </p:nvPr>
        </p:nvSpPr>
        <p:spPr/>
        <p:txBody>
          <a:bodyPr/>
          <a:lstStyle/>
          <a:p>
            <a:r>
              <a:rPr lang="en-US" dirty="0" smtClean="0"/>
              <a:t>Complaints</a:t>
            </a:r>
          </a:p>
          <a:p>
            <a:pPr marL="640594" lvl="1" indent="-174708">
              <a:buFont typeface="Wingdings" panose="05000000000000000000" pitchFamily="2" charset="2"/>
              <a:buChar char="§"/>
            </a:pPr>
            <a:r>
              <a:rPr lang="en-US" dirty="0" smtClean="0"/>
              <a:t>Bidder complaints must comply with the Complaint &amp; Protest process set forth in the solicitation.</a:t>
            </a:r>
          </a:p>
          <a:p>
            <a:endParaRPr lang="en-US" dirty="0" smtClean="0"/>
          </a:p>
          <a:p>
            <a:endParaRPr lang="en-US" dirty="0" smtClean="0"/>
          </a:p>
          <a:p>
            <a:r>
              <a:rPr lang="en-US" dirty="0" smtClean="0"/>
              <a:t>Debrief Conferences</a:t>
            </a:r>
          </a:p>
          <a:p>
            <a:pPr marL="640594" lvl="1" indent="-174708">
              <a:buFont typeface="Wingdings" panose="05000000000000000000" pitchFamily="2" charset="2"/>
              <a:buChar char="§"/>
            </a:pPr>
            <a:r>
              <a:rPr lang="en-US" dirty="0" smtClean="0"/>
              <a:t>Bidders who are unwilling or unable to attend the Debrief Conference will lose the opportunity to protest</a:t>
            </a:r>
          </a:p>
          <a:p>
            <a:pPr marL="640594" lvl="1" indent="-174708">
              <a:buFont typeface="Wingdings" panose="05000000000000000000" pitchFamily="2" charset="2"/>
              <a:buChar char="§"/>
            </a:pPr>
            <a:endParaRPr lang="en-US" dirty="0" smtClean="0"/>
          </a:p>
          <a:p>
            <a:r>
              <a:rPr lang="en-US" dirty="0" smtClean="0"/>
              <a:t>Protests</a:t>
            </a:r>
          </a:p>
          <a:p>
            <a:endParaRPr lang="en-US" dirty="0"/>
          </a:p>
        </p:txBody>
      </p:sp>
      <p:sp>
        <p:nvSpPr>
          <p:cNvPr id="4" name="Slide Number Placeholder 3"/>
          <p:cNvSpPr>
            <a:spLocks noGrp="1"/>
          </p:cNvSpPr>
          <p:nvPr>
            <p:ph type="sldNum" sz="quarter" idx="10"/>
          </p:nvPr>
        </p:nvSpPr>
        <p:spPr/>
        <p:txBody>
          <a:bodyPr/>
          <a:lstStyle/>
          <a:p>
            <a:fld id="{F93BC628-937E-4315-A9CD-15553DC20109}" type="slidenum">
              <a:rPr lang="en-US" smtClean="0"/>
              <a:t>20</a:t>
            </a:fld>
            <a:endParaRPr lang="en-US" dirty="0"/>
          </a:p>
        </p:txBody>
      </p:sp>
    </p:spTree>
    <p:extLst>
      <p:ext uri="{BB962C8B-B14F-4D97-AF65-F5344CB8AC3E}">
        <p14:creationId xmlns:p14="http://schemas.microsoft.com/office/powerpoint/2010/main" val="25118461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95600" y="525463"/>
            <a:ext cx="3505200" cy="2628900"/>
          </a:xfrm>
        </p:spPr>
      </p:sp>
      <p:sp>
        <p:nvSpPr>
          <p:cNvPr id="3" name="Notes Placeholder 2"/>
          <p:cNvSpPr>
            <a:spLocks noGrp="1"/>
          </p:cNvSpPr>
          <p:nvPr>
            <p:ph type="body" idx="1"/>
          </p:nvPr>
        </p:nvSpPr>
        <p:spPr/>
        <p:txBody>
          <a:bodyPr/>
          <a:lstStyle/>
          <a:p>
            <a:r>
              <a:rPr lang="en-US" dirty="0" smtClean="0"/>
              <a:t>Discuss</a:t>
            </a:r>
            <a:r>
              <a:rPr lang="en-US" baseline="0" dirty="0" smtClean="0"/>
              <a:t> – high level – at Pre-Bid</a:t>
            </a:r>
            <a:endParaRPr lang="en-US" dirty="0"/>
          </a:p>
        </p:txBody>
      </p:sp>
      <p:sp>
        <p:nvSpPr>
          <p:cNvPr id="4" name="Slide Number Placeholder 3"/>
          <p:cNvSpPr>
            <a:spLocks noGrp="1"/>
          </p:cNvSpPr>
          <p:nvPr>
            <p:ph type="sldNum" sz="quarter" idx="10"/>
          </p:nvPr>
        </p:nvSpPr>
        <p:spPr/>
        <p:txBody>
          <a:bodyPr/>
          <a:lstStyle/>
          <a:p>
            <a:fld id="{F93BC628-937E-4315-A9CD-15553DC20109}" type="slidenum">
              <a:rPr lang="en-US" smtClean="0"/>
              <a:t>21</a:t>
            </a:fld>
            <a:endParaRPr lang="en-US" dirty="0"/>
          </a:p>
        </p:txBody>
      </p:sp>
    </p:spTree>
    <p:extLst>
      <p:ext uri="{BB962C8B-B14F-4D97-AF65-F5344CB8AC3E}">
        <p14:creationId xmlns:p14="http://schemas.microsoft.com/office/powerpoint/2010/main" val="13045044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95600" y="525463"/>
            <a:ext cx="3505200" cy="2628900"/>
          </a:xfrm>
        </p:spPr>
      </p:sp>
      <p:sp>
        <p:nvSpPr>
          <p:cNvPr id="3" name="Notes Placeholder 2"/>
          <p:cNvSpPr>
            <a:spLocks noGrp="1"/>
          </p:cNvSpPr>
          <p:nvPr>
            <p:ph type="body" idx="1"/>
          </p:nvPr>
        </p:nvSpPr>
        <p:spPr/>
        <p:txBody>
          <a:bodyPr/>
          <a:lstStyle/>
          <a:p>
            <a:pPr marL="0" marR="0" lvl="0" indent="-91449" algn="l" defTabSz="1219170" rtl="0" eaLnBrk="1" fontAlgn="auto" latinLnBrk="0" hangingPunct="1">
              <a:lnSpc>
                <a:spcPct val="100000"/>
              </a:lnSpc>
              <a:spcBef>
                <a:spcPct val="20000"/>
              </a:spcBef>
              <a:spcAft>
                <a:spcPts val="0"/>
              </a:spcAft>
              <a:buClr>
                <a:srgbClr val="629DD1"/>
              </a:buClr>
              <a:buSzPct val="85000"/>
              <a:buFont typeface="Wingdings" panose="05000000000000000000" pitchFamily="2" charset="2"/>
              <a:buNone/>
              <a:tabLst/>
              <a:defRPr/>
            </a:pPr>
            <a:r>
              <a:rPr lang="en-US" dirty="0" smtClean="0"/>
              <a:t>Safety</a:t>
            </a:r>
            <a:r>
              <a:rPr lang="en-US" baseline="0" dirty="0" smtClean="0"/>
              <a:t> – </a:t>
            </a:r>
            <a:r>
              <a:rPr kumimoji="0" lang="en-US" sz="3200" b="0" i="0" u="none" strike="noStrike" kern="1200" cap="none" spc="0" normalizeH="0" baseline="0" noProof="0" dirty="0" smtClean="0">
                <a:ln>
                  <a:noFill/>
                </a:ln>
                <a:solidFill>
                  <a:prstClr val="black"/>
                </a:solidFill>
                <a:effectLst/>
                <a:uLnTx/>
                <a:uFillTx/>
                <a:latin typeface="Calibri" panose="020F0502020204030204" pitchFamily="34" charset="0"/>
                <a:ea typeface="+mn-ea"/>
                <a:cs typeface="+mn-cs"/>
              </a:rPr>
              <a:t>Sign In, Building Evacuation Protocol (sign in sheet will be used for roll call), Earthquakes, First Aid kits</a:t>
            </a:r>
          </a:p>
          <a:p>
            <a:r>
              <a:rPr lang="en-US" dirty="0" smtClean="0"/>
              <a:t>Comfort –</a:t>
            </a:r>
            <a:r>
              <a:rPr lang="en-US" baseline="0" dirty="0" smtClean="0"/>
              <a:t> where are </a:t>
            </a:r>
            <a:r>
              <a:rPr lang="en-US" dirty="0" smtClean="0"/>
              <a:t>restrooms, megabytes if there is a long break</a:t>
            </a:r>
          </a:p>
          <a:p>
            <a:pPr marL="0" marR="0" lvl="0" indent="0" algn="l" defTabSz="1219170" rtl="0" eaLnBrk="1" fontAlgn="auto" latinLnBrk="0" hangingPunct="1">
              <a:lnSpc>
                <a:spcPct val="100000"/>
              </a:lnSpc>
              <a:spcBef>
                <a:spcPts val="1600"/>
              </a:spcBef>
              <a:spcAft>
                <a:spcPts val="0"/>
              </a:spcAft>
              <a:buClr>
                <a:srgbClr val="629DD1"/>
              </a:buClr>
              <a:buSzPct val="85000"/>
              <a:buFont typeface="Wingdings" panose="05000000000000000000" pitchFamily="2" charset="2"/>
              <a:buNone/>
              <a:tabLst/>
              <a:defRPr/>
            </a:pPr>
            <a:r>
              <a:rPr lang="en-US" dirty="0" smtClean="0"/>
              <a:t>Zoom – </a:t>
            </a:r>
            <a:r>
              <a:rPr lang="en-US" baseline="0" dirty="0" smtClean="0"/>
              <a:t>using Zoom; If you have a question, please state your name at the beginning; If disconnected: Re-access the conference; Session is recorded; </a:t>
            </a:r>
            <a:r>
              <a:rPr kumimoji="0" lang="en-US" sz="3200" b="0" i="0" u="none" strike="noStrike" kern="1200" cap="none" spc="0" normalizeH="0" baseline="0" noProof="0" dirty="0" smtClean="0">
                <a:ln>
                  <a:noFill/>
                </a:ln>
                <a:solidFill>
                  <a:prstClr val="black"/>
                </a:solidFill>
                <a:effectLst/>
                <a:uLnTx/>
                <a:uFillTx/>
                <a:latin typeface="Calibri" panose="020F0502020204030204" pitchFamily="34" charset="0"/>
                <a:ea typeface="+mn-ea"/>
                <a:cs typeface="+mn-cs"/>
              </a:rPr>
              <a:t>Live Participation; </a:t>
            </a:r>
            <a:r>
              <a:rPr kumimoji="0" lang="en-US" sz="2700" b="0" i="0" u="none" strike="noStrike" kern="1200" cap="none" spc="0" normalizeH="0" baseline="0" noProof="0" dirty="0" smtClean="0">
                <a:ln>
                  <a:noFill/>
                </a:ln>
                <a:solidFill>
                  <a:prstClr val="black"/>
                </a:solidFill>
                <a:effectLst/>
                <a:uLnTx/>
                <a:uFillTx/>
                <a:latin typeface="Calibri" panose="020F0502020204030204" pitchFamily="34" charset="0"/>
                <a:ea typeface="+mn-ea"/>
                <a:cs typeface="+mn-cs"/>
              </a:rPr>
              <a:t>If you have a question, please state your name at the beginning; We’ll repeat question for Virtual participants</a:t>
            </a:r>
          </a:p>
          <a:p>
            <a:r>
              <a:rPr lang="en-US" dirty="0" smtClean="0"/>
              <a:t>WEBS - Interested bidders need to sign up on WEBS to make sure that they receive information, including potential procurement changes.</a:t>
            </a:r>
            <a:r>
              <a:rPr lang="en-US" baseline="0" dirty="0" smtClean="0"/>
              <a:t> copy of Pre-Bid slides will be posted in WEBS.</a:t>
            </a:r>
            <a:endParaRPr lang="en-US" dirty="0"/>
          </a:p>
        </p:txBody>
      </p:sp>
      <p:sp>
        <p:nvSpPr>
          <p:cNvPr id="4" name="Slide Number Placeholder 3"/>
          <p:cNvSpPr>
            <a:spLocks noGrp="1"/>
          </p:cNvSpPr>
          <p:nvPr>
            <p:ph type="sldNum" sz="quarter" idx="10"/>
          </p:nvPr>
        </p:nvSpPr>
        <p:spPr/>
        <p:txBody>
          <a:bodyPr/>
          <a:lstStyle/>
          <a:p>
            <a:fld id="{F93BC628-937E-4315-A9CD-15553DC20109}" type="slidenum">
              <a:rPr lang="en-US" smtClean="0"/>
              <a:t>3</a:t>
            </a:fld>
            <a:endParaRPr lang="en-US" dirty="0"/>
          </a:p>
        </p:txBody>
      </p:sp>
    </p:spTree>
    <p:extLst>
      <p:ext uri="{BB962C8B-B14F-4D97-AF65-F5344CB8AC3E}">
        <p14:creationId xmlns:p14="http://schemas.microsoft.com/office/powerpoint/2010/main" val="12015080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95600" y="525463"/>
            <a:ext cx="3505200" cy="2628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3BC628-937E-4315-A9CD-15553DC20109}" type="slidenum">
              <a:rPr lang="en-US" smtClean="0"/>
              <a:t>22</a:t>
            </a:fld>
            <a:endParaRPr lang="en-US" dirty="0"/>
          </a:p>
        </p:txBody>
      </p:sp>
    </p:spTree>
    <p:extLst>
      <p:ext uri="{BB962C8B-B14F-4D97-AF65-F5344CB8AC3E}">
        <p14:creationId xmlns:p14="http://schemas.microsoft.com/office/powerpoint/2010/main" val="16154796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95600" y="525463"/>
            <a:ext cx="3505200" cy="2628900"/>
          </a:xfrm>
        </p:spPr>
      </p:sp>
      <p:sp>
        <p:nvSpPr>
          <p:cNvPr id="3" name="Notes Placeholder 2"/>
          <p:cNvSpPr>
            <a:spLocks noGrp="1"/>
          </p:cNvSpPr>
          <p:nvPr>
            <p:ph type="body" idx="1"/>
          </p:nvPr>
        </p:nvSpPr>
        <p:spPr/>
        <p:txBody>
          <a:bodyPr/>
          <a:lstStyle/>
          <a:p>
            <a:r>
              <a:rPr lang="en-US" dirty="0" smtClean="0"/>
              <a:t>This is our agenda today. </a:t>
            </a:r>
          </a:p>
          <a:p>
            <a:endParaRPr lang="en-US" dirty="0" smtClean="0"/>
          </a:p>
          <a:p>
            <a:r>
              <a:rPr lang="en-US" dirty="0" smtClean="0"/>
              <a:t>Designated point for questions or take</a:t>
            </a:r>
            <a:r>
              <a:rPr lang="en-US" baseline="0" dirty="0" smtClean="0"/>
              <a:t> questions throughout the presentation.</a:t>
            </a:r>
            <a:endParaRPr lang="en-US" dirty="0"/>
          </a:p>
        </p:txBody>
      </p:sp>
      <p:sp>
        <p:nvSpPr>
          <p:cNvPr id="4" name="Slide Number Placeholder 3"/>
          <p:cNvSpPr>
            <a:spLocks noGrp="1"/>
          </p:cNvSpPr>
          <p:nvPr>
            <p:ph type="sldNum" sz="quarter" idx="10"/>
          </p:nvPr>
        </p:nvSpPr>
        <p:spPr/>
        <p:txBody>
          <a:bodyPr/>
          <a:lstStyle/>
          <a:p>
            <a:fld id="{F93BC628-937E-4315-A9CD-15553DC20109}" type="slidenum">
              <a:rPr lang="en-US" smtClean="0"/>
              <a:t>4</a:t>
            </a:fld>
            <a:endParaRPr lang="en-US" dirty="0"/>
          </a:p>
        </p:txBody>
      </p:sp>
    </p:spTree>
    <p:extLst>
      <p:ext uri="{BB962C8B-B14F-4D97-AF65-F5344CB8AC3E}">
        <p14:creationId xmlns:p14="http://schemas.microsoft.com/office/powerpoint/2010/main" val="35347687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95600" y="525463"/>
            <a:ext cx="3505200" cy="2628900"/>
          </a:xfrm>
        </p:spPr>
      </p:sp>
      <p:sp>
        <p:nvSpPr>
          <p:cNvPr id="3" name="Notes Placeholder 2"/>
          <p:cNvSpPr>
            <a:spLocks noGrp="1"/>
          </p:cNvSpPr>
          <p:nvPr>
            <p:ph type="body" idx="1"/>
          </p:nvPr>
        </p:nvSpPr>
        <p:spPr/>
        <p:txBody>
          <a:bodyPr/>
          <a:lstStyle/>
          <a:p>
            <a:r>
              <a:rPr kumimoji="0" lang="en-US" sz="1200" b="0" i="0" u="none" strike="noStrike" kern="1200" cap="none" spc="0" normalizeH="0" baseline="0" noProof="0" dirty="0" smtClean="0">
                <a:ln>
                  <a:noFill/>
                </a:ln>
                <a:solidFill>
                  <a:schemeClr val="tx1"/>
                </a:solidFill>
                <a:effectLst/>
                <a:uLnTx/>
                <a:uFillTx/>
                <a:latin typeface="+mn-lt"/>
                <a:ea typeface="+mn-ea"/>
                <a:cs typeface="+mn-cs"/>
              </a:rPr>
              <a:t>Ask that everyone to introduce themselves and organization they represent.</a:t>
            </a:r>
          </a:p>
          <a:p>
            <a:r>
              <a:rPr kumimoji="0" lang="en-US" sz="1200" b="0" i="0" u="none" strike="noStrike" kern="1200" cap="none" spc="0" normalizeH="0" baseline="0" noProof="0" dirty="0" smtClean="0">
                <a:ln>
                  <a:noFill/>
                </a:ln>
                <a:solidFill>
                  <a:schemeClr val="tx1"/>
                </a:solidFill>
                <a:effectLst/>
                <a:uLnTx/>
                <a:uFillTx/>
                <a:latin typeface="+mn-lt"/>
                <a:ea typeface="+mn-ea"/>
                <a:cs typeface="+mn-cs"/>
              </a:rPr>
              <a:t>Keep in mind you will need to facilitate introductions for phone participants.</a:t>
            </a:r>
          </a:p>
          <a:p>
            <a:r>
              <a:rPr kumimoji="0" lang="en-US" sz="1200" b="0" i="0" u="none" strike="noStrike" kern="1200" cap="none" spc="0" normalizeH="0" baseline="0" noProof="0" dirty="0" smtClean="0">
                <a:ln>
                  <a:noFill/>
                </a:ln>
                <a:solidFill>
                  <a:schemeClr val="tx1"/>
                </a:solidFill>
                <a:effectLst/>
                <a:uLnTx/>
                <a:uFillTx/>
                <a:latin typeface="+mn-lt"/>
                <a:ea typeface="+mn-ea"/>
                <a:cs typeface="+mn-cs"/>
              </a:rPr>
              <a:t>Write the names and organization of the phone participants.</a:t>
            </a:r>
          </a:p>
          <a:p>
            <a:endParaRPr kumimoji="0" lang="en-US" sz="3200" b="0" i="0" u="none" strike="noStrike" kern="1200" cap="none" spc="0" normalizeH="0" baseline="0" noProof="0" dirty="0" smtClean="0">
              <a:ln>
                <a:noFill/>
              </a:ln>
              <a:solidFill>
                <a:prstClr val="black"/>
              </a:solidFill>
              <a:effectLst/>
              <a:uLnTx/>
              <a:uFillTx/>
              <a:latin typeface="Calibri" panose="020F0502020204030204" pitchFamily="34" charset="0"/>
              <a:ea typeface="+mn-ea"/>
              <a:cs typeface="+mn-cs"/>
            </a:endParaRPr>
          </a:p>
          <a:p>
            <a:endParaRPr lang="en-US" dirty="0" smtClean="0"/>
          </a:p>
          <a:p>
            <a:endParaRPr lang="en-US" dirty="0"/>
          </a:p>
        </p:txBody>
      </p:sp>
      <p:sp>
        <p:nvSpPr>
          <p:cNvPr id="4" name="Slide Number Placeholder 3"/>
          <p:cNvSpPr>
            <a:spLocks noGrp="1"/>
          </p:cNvSpPr>
          <p:nvPr>
            <p:ph type="sldNum" sz="quarter" idx="10"/>
          </p:nvPr>
        </p:nvSpPr>
        <p:spPr/>
        <p:txBody>
          <a:bodyPr/>
          <a:lstStyle/>
          <a:p>
            <a:fld id="{F93BC628-937E-4315-A9CD-15553DC20109}" type="slidenum">
              <a:rPr lang="en-US" smtClean="0"/>
              <a:t>5</a:t>
            </a:fld>
            <a:endParaRPr lang="en-US" dirty="0"/>
          </a:p>
        </p:txBody>
      </p:sp>
    </p:spTree>
    <p:extLst>
      <p:ext uri="{BB962C8B-B14F-4D97-AF65-F5344CB8AC3E}">
        <p14:creationId xmlns:p14="http://schemas.microsoft.com/office/powerpoint/2010/main" val="41443320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Authority-</a:t>
            </a:r>
          </a:p>
          <a:p>
            <a:pPr marL="171450" indent="-171450">
              <a:buFont typeface="Arial" panose="020B0604020202020204" pitchFamily="34" charset="0"/>
              <a:buChar char="•"/>
            </a:pPr>
            <a:r>
              <a:rPr lang="en-US" dirty="0" smtClean="0"/>
              <a:t>Enterprise Services is the </a:t>
            </a:r>
            <a:r>
              <a:rPr lang="en-US" b="1" dirty="0" smtClean="0"/>
              <a:t>only</a:t>
            </a:r>
            <a:r>
              <a:rPr lang="en-US" dirty="0" smtClean="0"/>
              <a:t> agency empowered to create Master Contracts for use by all agencies in the state of Washington. </a:t>
            </a:r>
            <a:r>
              <a:rPr lang="en-US" baseline="0" dirty="0" smtClean="0"/>
              <a:t> </a:t>
            </a:r>
            <a:r>
              <a:rPr lang="en-US" dirty="0" smtClean="0"/>
              <a:t>DES is the procurement arm of the state for efficient procurement.</a:t>
            </a:r>
          </a:p>
          <a:p>
            <a:pPr marL="171450" indent="-171450">
              <a:buFont typeface="Arial" panose="020B0604020202020204" pitchFamily="34" charset="0"/>
              <a:buChar char="•"/>
            </a:pPr>
            <a:r>
              <a:rPr lang="en-US" dirty="0" smtClean="0"/>
              <a:t>An example to help</a:t>
            </a:r>
            <a:r>
              <a:rPr lang="en-US" baseline="0" dirty="0" smtClean="0"/>
              <a:t> explain</a:t>
            </a:r>
            <a:r>
              <a:rPr lang="en-US" dirty="0" smtClean="0"/>
              <a:t> DES’ role... Instead of each agency entering into a contract for pens, DES enters into</a:t>
            </a:r>
            <a:r>
              <a:rPr lang="en-US" baseline="0" dirty="0" smtClean="0"/>
              <a:t> </a:t>
            </a:r>
            <a:r>
              <a:rPr lang="en-US" dirty="0" smtClean="0"/>
              <a:t>a Master Contract with vendor(s) that </a:t>
            </a:r>
            <a:r>
              <a:rPr lang="en-US" baseline="0" dirty="0" smtClean="0"/>
              <a:t>sell </a:t>
            </a:r>
            <a:r>
              <a:rPr lang="en-US" dirty="0" smtClean="0"/>
              <a:t>pens</a:t>
            </a:r>
            <a:r>
              <a:rPr lang="en-US" baseline="0" dirty="0" smtClean="0"/>
              <a:t> allowing customers (MCUA) to procure pens from vendors awarded on that contract.</a:t>
            </a:r>
            <a:r>
              <a:rPr lang="en-US" dirty="0" smtClean="0"/>
              <a:t> The point is to give new vendors that are not familiar with DES and Master Contracts an understanding how master contracts work.</a:t>
            </a:r>
          </a:p>
          <a:p>
            <a:endParaRPr lang="en-US" dirty="0" smtClean="0"/>
          </a:p>
          <a:p>
            <a:r>
              <a:rPr lang="en-US" dirty="0" smtClean="0"/>
              <a:t>Procurement</a:t>
            </a:r>
            <a:r>
              <a:rPr lang="en-US" baseline="0" dirty="0" smtClean="0"/>
              <a:t> Bridge-</a:t>
            </a:r>
            <a:endParaRPr lang="en-US" dirty="0" smtClean="0"/>
          </a:p>
          <a:p>
            <a:pPr marL="171450" indent="-171450">
              <a:buFont typeface="Arial" panose="020B0604020202020204" pitchFamily="34" charset="0"/>
              <a:buChar char="•"/>
            </a:pPr>
            <a:r>
              <a:rPr lang="en-US" dirty="0" smtClean="0"/>
              <a:t>Referencing the pen</a:t>
            </a:r>
            <a:r>
              <a:rPr lang="en-US" baseline="0" dirty="0" smtClean="0"/>
              <a:t> example above… </a:t>
            </a:r>
            <a:r>
              <a:rPr lang="en-US" dirty="0" smtClean="0"/>
              <a:t>Enterprise Services is not the</a:t>
            </a:r>
            <a:r>
              <a:rPr lang="en-US" baseline="0" dirty="0" smtClean="0"/>
              <a:t> only customer for the Master Contract </a:t>
            </a:r>
            <a:r>
              <a:rPr lang="en-US" dirty="0" smtClean="0"/>
              <a:t>goods/services; Rather, the Agency creates the procurement bridge – in accordance with the State’s competitive procurement code – between suppliers and customers to enable customers to acquire the goods/services they need – efficiently and cost-effectively – to perform their mission. Enterprise Services may be a customer since it is an agency</a:t>
            </a:r>
            <a:r>
              <a:rPr lang="en-US" baseline="0" dirty="0" smtClean="0"/>
              <a:t> that needs goods/services to operate but Master Contracts represent a large amount of state purchasers.</a:t>
            </a:r>
            <a:endParaRPr lang="en-US" dirty="0" smtClean="0"/>
          </a:p>
          <a:p>
            <a:endParaRPr lang="en-US" dirty="0" smtClean="0"/>
          </a:p>
          <a:p>
            <a:pPr marL="171450" indent="-171450">
              <a:buFont typeface="Arial" panose="020B0604020202020204" pitchFamily="34" charset="0"/>
              <a:buChar char="•"/>
            </a:pPr>
            <a:r>
              <a:rPr lang="en-US" dirty="0" smtClean="0"/>
              <a:t>‘Procurement Bridge’ between eligible purchasers (i.e., customers) and suppliers</a:t>
            </a:r>
          </a:p>
          <a:p>
            <a:pPr marL="628650" lvl="1" indent="-171450">
              <a:buFont typeface="Arial" panose="020B0604020202020204" pitchFamily="34" charset="0"/>
              <a:buChar char="•"/>
            </a:pPr>
            <a:r>
              <a:rPr lang="en-US" dirty="0" smtClean="0"/>
              <a:t>Improve the Customer (purchaser) experience</a:t>
            </a:r>
          </a:p>
          <a:p>
            <a:pPr marL="628650" lvl="1" indent="-171450">
              <a:buFont typeface="Arial" panose="020B0604020202020204" pitchFamily="34" charset="0"/>
              <a:buChar char="•"/>
            </a:pPr>
            <a:r>
              <a:rPr lang="en-US" dirty="0" smtClean="0"/>
              <a:t>Optimize the Supplier (vendor) relationship</a:t>
            </a:r>
          </a:p>
          <a:p>
            <a:pPr marL="628650" lvl="1" indent="-171450">
              <a:buFont typeface="Arial" panose="020B0604020202020204" pitchFamily="34" charset="0"/>
              <a:buChar char="•"/>
            </a:pPr>
            <a:r>
              <a:rPr lang="en-US" dirty="0" smtClean="0"/>
              <a:t>Enable cost-effective and efficient, value-added procurement of needed goods and services</a:t>
            </a:r>
          </a:p>
          <a:p>
            <a:pPr marL="628650" lvl="1" indent="-171450">
              <a:buFont typeface="Arial" panose="020B0604020202020204" pitchFamily="34" charset="0"/>
              <a:buChar char="•"/>
            </a:pPr>
            <a:r>
              <a:rPr lang="en-US" dirty="0" smtClean="0"/>
              <a:t>The procurements, of course, also implement state procurement priorities (e.g., Legislative requirements pertaining to state procurement)</a:t>
            </a:r>
          </a:p>
          <a:p>
            <a:endParaRPr lang="en-US" dirty="0" smtClean="0"/>
          </a:p>
          <a:p>
            <a:r>
              <a:rPr lang="en-US" dirty="0" smtClean="0"/>
              <a:t>Purchaser focused</a:t>
            </a:r>
          </a:p>
          <a:p>
            <a:pPr marL="171450" indent="-171450">
              <a:buFont typeface="Arial" panose="020B0604020202020204" pitchFamily="34" charset="0"/>
              <a:buChar char="•"/>
            </a:pPr>
            <a:r>
              <a:rPr lang="en-US" dirty="0" smtClean="0"/>
              <a:t>Stakeholder driven solutions</a:t>
            </a:r>
          </a:p>
          <a:p>
            <a:pPr marL="171450" indent="-171450">
              <a:buFont typeface="Arial" panose="020B0604020202020204" pitchFamily="34" charset="0"/>
              <a:buChar char="•"/>
            </a:pPr>
            <a:r>
              <a:rPr lang="en-US" dirty="0" smtClean="0"/>
              <a:t>Informed by market realities</a:t>
            </a:r>
          </a:p>
          <a:p>
            <a:pPr marL="171450" indent="-171450">
              <a:buFont typeface="Arial" panose="020B0604020202020204" pitchFamily="34" charset="0"/>
              <a:buChar char="•"/>
            </a:pPr>
            <a:r>
              <a:rPr lang="en-US" dirty="0" smtClean="0"/>
              <a:t>Aligned with state procurement code and state procurement priorities</a:t>
            </a:r>
          </a:p>
          <a:p>
            <a:endParaRPr lang="en-US" dirty="0" smtClean="0"/>
          </a:p>
          <a:p>
            <a:r>
              <a:rPr lang="en-US" dirty="0" smtClean="0"/>
              <a:t>Implements state procurement priorities – e.g.,</a:t>
            </a:r>
          </a:p>
          <a:p>
            <a:pPr marL="171450" indent="-171450">
              <a:buFont typeface="Arial" panose="020B0604020202020204" pitchFamily="34" charset="0"/>
              <a:buChar char="•"/>
            </a:pPr>
            <a:r>
              <a:rPr lang="en-US" dirty="0" smtClean="0"/>
              <a:t>Green procurement</a:t>
            </a:r>
          </a:p>
          <a:p>
            <a:pPr marL="171450" indent="-171450">
              <a:buFont typeface="Arial" panose="020B0604020202020204" pitchFamily="34" charset="0"/>
              <a:buChar char="•"/>
            </a:pPr>
            <a:r>
              <a:rPr lang="en-US" dirty="0" smtClean="0"/>
              <a:t>Small business inclusion</a:t>
            </a:r>
          </a:p>
          <a:p>
            <a:pPr marL="171450" indent="-171450">
              <a:buFont typeface="Arial" panose="020B0604020202020204" pitchFamily="34" charset="0"/>
              <a:buChar char="•"/>
            </a:pPr>
            <a:r>
              <a:rPr lang="en-US" dirty="0" smtClean="0"/>
              <a:t>Mandatory use – e.g., Correctional Industries</a:t>
            </a:r>
          </a:p>
          <a:p>
            <a:pPr marL="171450" indent="-171450">
              <a:buFont typeface="Arial" panose="020B0604020202020204" pitchFamily="34" charset="0"/>
              <a:buChar char="•"/>
            </a:pPr>
            <a:r>
              <a:rPr lang="en-US" dirty="0" smtClean="0"/>
              <a:t>Vendor preferences – e.g., Blind-made products</a:t>
            </a:r>
          </a:p>
          <a:p>
            <a:pPr marL="171450" indent="-171450">
              <a:buFont typeface="Arial" panose="020B0604020202020204" pitchFamily="34" charset="0"/>
              <a:buChar char="•"/>
            </a:pPr>
            <a:r>
              <a:rPr lang="en-US" dirty="0" smtClean="0"/>
              <a:t>Product preferences – e.g., PCB-free products</a:t>
            </a:r>
          </a:p>
          <a:p>
            <a:pPr marL="171450" indent="-171450">
              <a:buFont typeface="Arial" panose="020B0604020202020204" pitchFamily="34" charset="0"/>
              <a:buChar char="•"/>
            </a:pPr>
            <a:r>
              <a:rPr lang="en-US" dirty="0" smtClean="0"/>
              <a:t>Economic &amp; Social – e.g., Pay equality; Wage theft</a:t>
            </a:r>
          </a:p>
        </p:txBody>
      </p:sp>
      <p:sp>
        <p:nvSpPr>
          <p:cNvPr id="4" name="Slide Number Placeholder 3"/>
          <p:cNvSpPr>
            <a:spLocks noGrp="1"/>
          </p:cNvSpPr>
          <p:nvPr>
            <p:ph type="sldNum" sz="quarter" idx="10"/>
          </p:nvPr>
        </p:nvSpPr>
        <p:spPr/>
        <p:txBody>
          <a:bodyPr/>
          <a:lstStyle/>
          <a:p>
            <a:fld id="{F93BC628-937E-4315-A9CD-15553DC20109}" type="slidenum">
              <a:rPr lang="en-US" smtClean="0"/>
              <a:t>7</a:t>
            </a:fld>
            <a:endParaRPr lang="en-US" dirty="0"/>
          </a:p>
        </p:txBody>
      </p:sp>
    </p:spTree>
    <p:extLst>
      <p:ext uri="{BB962C8B-B14F-4D97-AF65-F5344CB8AC3E}">
        <p14:creationId xmlns:p14="http://schemas.microsoft.com/office/powerpoint/2010/main" val="8429204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95600" y="525463"/>
            <a:ext cx="3505200" cy="2628900"/>
          </a:xfrm>
        </p:spPr>
      </p:sp>
      <p:sp>
        <p:nvSpPr>
          <p:cNvPr id="3" name="Notes Placeholder 2"/>
          <p:cNvSpPr>
            <a:spLocks noGrp="1"/>
          </p:cNvSpPr>
          <p:nvPr>
            <p:ph type="body" idx="1"/>
          </p:nvPr>
        </p:nvSpPr>
        <p:spPr/>
        <p:txBody>
          <a:bodyPr/>
          <a:lstStyle/>
          <a:p>
            <a:r>
              <a:rPr lang="en-US" sz="1100" dirty="0" smtClean="0"/>
              <a:t>Master Contracts are a procurement bridge between Eligible Purchasers and awarded innovative vendors.  </a:t>
            </a:r>
          </a:p>
          <a:p>
            <a:endParaRPr lang="en-US" sz="1100" dirty="0" smtClean="0"/>
          </a:p>
          <a:p>
            <a:r>
              <a:rPr lang="en-US" sz="1100" dirty="0" smtClean="0"/>
              <a:t>There are two broad categories of Eligible Purchasers who can utilize the Master Contract procurement</a:t>
            </a:r>
            <a:r>
              <a:rPr lang="en-US" sz="1100" baseline="0" dirty="0" smtClean="0"/>
              <a:t> bridge:</a:t>
            </a:r>
          </a:p>
          <a:p>
            <a:pPr marL="685800" lvl="1" indent="-228600">
              <a:spcBef>
                <a:spcPts val="600"/>
              </a:spcBef>
              <a:buAutoNum type="arabicPeriod"/>
            </a:pPr>
            <a:r>
              <a:rPr lang="en-US" sz="1100" baseline="0" dirty="0" smtClean="0"/>
              <a:t>Washington State Agencies.   Note - </a:t>
            </a:r>
            <a:r>
              <a:rPr lang="en-US" sz="1100" dirty="0" smtClean="0"/>
              <a:t>DES Policy No. 090-00, Delegation of Authority:  “Agencies must use</a:t>
            </a:r>
            <a:r>
              <a:rPr lang="en-US" sz="1100" baseline="0" dirty="0" smtClean="0"/>
              <a:t> existing “qualified master contracts’ unless the contract cannot justifiably satisfy agency needs.”</a:t>
            </a:r>
          </a:p>
          <a:p>
            <a:pPr marL="685800" lvl="1" indent="-228600">
              <a:spcBef>
                <a:spcPts val="600"/>
              </a:spcBef>
              <a:buAutoNum type="arabicPeriod"/>
            </a:pPr>
            <a:r>
              <a:rPr lang="en-US" sz="1100" baseline="0" dirty="0" smtClean="0"/>
              <a:t>Other specified entities</a:t>
            </a:r>
          </a:p>
          <a:p>
            <a:pPr marL="1143000" lvl="2" indent="-228600">
              <a:buAutoNum type="arabicPeriod"/>
            </a:pPr>
            <a:r>
              <a:rPr lang="en-US" sz="1100" baseline="0" dirty="0" smtClean="0"/>
              <a:t>Political subdivisions – e.g., Cities, Counties, Cities, Towns, PUDs, Irrigation Districts</a:t>
            </a:r>
          </a:p>
          <a:p>
            <a:pPr marL="1143000" lvl="2" indent="-228600">
              <a:buAutoNum type="arabicPeriod"/>
            </a:pPr>
            <a:r>
              <a:rPr lang="en-US" sz="1100" baseline="0" dirty="0" smtClean="0"/>
              <a:t>Tribes located in Washington</a:t>
            </a:r>
          </a:p>
          <a:p>
            <a:pPr marL="1143000" lvl="2" indent="-228600">
              <a:buAutoNum type="arabicPeriod"/>
            </a:pPr>
            <a:r>
              <a:rPr lang="en-US" sz="1100" baseline="0" dirty="0" smtClean="0"/>
              <a:t>Federal Agencies</a:t>
            </a:r>
          </a:p>
          <a:p>
            <a:pPr marL="1143000" lvl="2" indent="-228600">
              <a:buAutoNum type="arabicPeriod"/>
            </a:pPr>
            <a:r>
              <a:rPr lang="en-US" sz="1100" baseline="0" dirty="0" smtClean="0"/>
              <a:t>Public Benefit Nonprofit Organizations</a:t>
            </a:r>
          </a:p>
          <a:p>
            <a:endParaRPr lang="en-US" sz="1100" dirty="0" smtClean="0"/>
          </a:p>
        </p:txBody>
      </p:sp>
      <p:sp>
        <p:nvSpPr>
          <p:cNvPr id="4" name="Slide Number Placeholder 3"/>
          <p:cNvSpPr>
            <a:spLocks noGrp="1"/>
          </p:cNvSpPr>
          <p:nvPr>
            <p:ph type="sldNum" sz="quarter" idx="10"/>
          </p:nvPr>
        </p:nvSpPr>
        <p:spPr/>
        <p:txBody>
          <a:bodyPr/>
          <a:lstStyle/>
          <a:p>
            <a:fld id="{F93BC628-937E-4315-A9CD-15553DC20109}" type="slidenum">
              <a:rPr lang="en-US" smtClean="0"/>
              <a:t>8</a:t>
            </a:fld>
            <a:endParaRPr lang="en-US" dirty="0"/>
          </a:p>
        </p:txBody>
      </p:sp>
    </p:spTree>
    <p:extLst>
      <p:ext uri="{BB962C8B-B14F-4D97-AF65-F5344CB8AC3E}">
        <p14:creationId xmlns:p14="http://schemas.microsoft.com/office/powerpoint/2010/main" val="41067403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95600" y="525463"/>
            <a:ext cx="3505200" cy="2628900"/>
          </a:xfrm>
        </p:spPr>
      </p:sp>
      <p:sp>
        <p:nvSpPr>
          <p:cNvPr id="3" name="Notes Placeholder 2"/>
          <p:cNvSpPr>
            <a:spLocks noGrp="1"/>
          </p:cNvSpPr>
          <p:nvPr>
            <p:ph type="body" idx="1"/>
          </p:nvPr>
        </p:nvSpPr>
        <p:spPr/>
        <p:txBody>
          <a:bodyPr/>
          <a:lstStyle/>
          <a:p>
            <a:r>
              <a:rPr lang="en-US" dirty="0" smtClean="0"/>
              <a:t>TO DO: Update the slide as appropriate</a:t>
            </a:r>
            <a:r>
              <a:rPr lang="en-US" baseline="0" dirty="0" smtClean="0"/>
              <a:t> for your solicitation.</a:t>
            </a:r>
            <a:endParaRPr lang="en-US" dirty="0" smtClean="0"/>
          </a:p>
          <a:p>
            <a:endParaRPr lang="en-US" dirty="0" smtClean="0"/>
          </a:p>
          <a:p>
            <a:endParaRPr lang="en-US" dirty="0" smtClean="0"/>
          </a:p>
          <a:p>
            <a:r>
              <a:rPr lang="en-US" dirty="0" smtClean="0"/>
              <a:t>This is the procurement opportunity.</a:t>
            </a:r>
          </a:p>
          <a:p>
            <a:endParaRPr lang="en-US" dirty="0" smtClean="0"/>
          </a:p>
          <a:p>
            <a:r>
              <a:rPr lang="en-US" dirty="0" smtClean="0"/>
              <a:t>We’ll walk through each of these bullet points in the next few slides</a:t>
            </a:r>
            <a:endParaRPr lang="en-US" dirty="0"/>
          </a:p>
        </p:txBody>
      </p:sp>
      <p:sp>
        <p:nvSpPr>
          <p:cNvPr id="4" name="Slide Number Placeholder 3"/>
          <p:cNvSpPr>
            <a:spLocks noGrp="1"/>
          </p:cNvSpPr>
          <p:nvPr>
            <p:ph type="sldNum" sz="quarter" idx="10"/>
          </p:nvPr>
        </p:nvSpPr>
        <p:spPr/>
        <p:txBody>
          <a:bodyPr/>
          <a:lstStyle/>
          <a:p>
            <a:fld id="{F93BC628-937E-4315-A9CD-15553DC20109}" type="slidenum">
              <a:rPr lang="en-US" smtClean="0"/>
              <a:t>9</a:t>
            </a:fld>
            <a:endParaRPr lang="en-US" dirty="0"/>
          </a:p>
        </p:txBody>
      </p:sp>
    </p:spTree>
    <p:extLst>
      <p:ext uri="{BB962C8B-B14F-4D97-AF65-F5344CB8AC3E}">
        <p14:creationId xmlns:p14="http://schemas.microsoft.com/office/powerpoint/2010/main" val="16678589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95600" y="525463"/>
            <a:ext cx="3505200" cy="2628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3BC628-937E-4315-A9CD-15553DC20109}" type="slidenum">
              <a:rPr lang="en-US" smtClean="0"/>
              <a:t>10</a:t>
            </a:fld>
            <a:endParaRPr lang="en-US" dirty="0"/>
          </a:p>
        </p:txBody>
      </p:sp>
    </p:spTree>
    <p:extLst>
      <p:ext uri="{BB962C8B-B14F-4D97-AF65-F5344CB8AC3E}">
        <p14:creationId xmlns:p14="http://schemas.microsoft.com/office/powerpoint/2010/main" val="37205626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95600" y="525463"/>
            <a:ext cx="3505200" cy="2628900"/>
          </a:xfrm>
        </p:spPr>
      </p:sp>
      <p:sp>
        <p:nvSpPr>
          <p:cNvPr id="3" name="Notes Placeholder 2"/>
          <p:cNvSpPr>
            <a:spLocks noGrp="1"/>
          </p:cNvSpPr>
          <p:nvPr>
            <p:ph type="body" idx="1"/>
          </p:nvPr>
        </p:nvSpPr>
        <p:spPr/>
        <p:txBody>
          <a:bodyPr/>
          <a:lstStyle/>
          <a:p>
            <a:r>
              <a:rPr lang="en-US" dirty="0" smtClean="0"/>
              <a:t>TO DO: Update as appropriate for your solicitation award structure.</a:t>
            </a:r>
            <a:endParaRPr lang="en-US" dirty="0"/>
          </a:p>
        </p:txBody>
      </p:sp>
      <p:sp>
        <p:nvSpPr>
          <p:cNvPr id="4" name="Slide Number Placeholder 3"/>
          <p:cNvSpPr>
            <a:spLocks noGrp="1"/>
          </p:cNvSpPr>
          <p:nvPr>
            <p:ph type="sldNum" sz="quarter" idx="10"/>
          </p:nvPr>
        </p:nvSpPr>
        <p:spPr/>
        <p:txBody>
          <a:bodyPr/>
          <a:lstStyle/>
          <a:p>
            <a:fld id="{F93BC628-937E-4315-A9CD-15553DC20109}" type="slidenum">
              <a:rPr lang="en-US" smtClean="0"/>
              <a:t>11</a:t>
            </a:fld>
            <a:endParaRPr lang="en-US" dirty="0"/>
          </a:p>
        </p:txBody>
      </p:sp>
    </p:spTree>
    <p:extLst>
      <p:ext uri="{BB962C8B-B14F-4D97-AF65-F5344CB8AC3E}">
        <p14:creationId xmlns:p14="http://schemas.microsoft.com/office/powerpoint/2010/main" val="3088688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1"/>
            <a:ext cx="7848600" cy="1927225"/>
          </a:xfrm>
        </p:spPr>
        <p:txBody>
          <a:bodyPr anchor="b">
            <a:noAutofit/>
          </a:bodyPr>
          <a:lstStyle>
            <a:lvl1pPr>
              <a:defRPr sz="7200" cap="small" baseline="0">
                <a:latin typeface="Calibri" panose="020F050202020403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latin typeface="Calibri" panose="020F0502020204030204"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8537AEFD-A9FF-4356-A006-28A12F645CB3}" type="datetime1">
              <a:rPr lang="en-US" smtClean="0"/>
              <a:t>12/4/2020</a:t>
            </a:fld>
            <a:endParaRPr lang="en-US" dirty="0"/>
          </a:p>
        </p:txBody>
      </p:sp>
      <p:sp>
        <p:nvSpPr>
          <p:cNvPr id="5" name="Footer Placeholder 4"/>
          <p:cNvSpPr>
            <a:spLocks noGrp="1"/>
          </p:cNvSpPr>
          <p:nvPr>
            <p:ph type="ftr" sz="quarter" idx="11"/>
          </p:nvPr>
        </p:nvSpPr>
        <p:spPr/>
        <p:txBody>
          <a:bodyPr/>
          <a:lstStyle>
            <a:lvl1pPr>
              <a:defRPr>
                <a:latin typeface="Calibri" panose="020F0502020204030204" pitchFamily="34" charset="0"/>
              </a:defRPr>
            </a:lvl1pPr>
          </a:lstStyle>
          <a:p>
            <a:endParaRPr lang="en-US" dirty="0"/>
          </a:p>
        </p:txBody>
      </p:sp>
      <p:sp>
        <p:nvSpPr>
          <p:cNvPr id="6" name="Slide Number Placeholder 5"/>
          <p:cNvSpPr>
            <a:spLocks noGrp="1"/>
          </p:cNvSpPr>
          <p:nvPr>
            <p:ph type="sldNum" sz="quarter" idx="12"/>
          </p:nvPr>
        </p:nvSpPr>
        <p:spPr/>
        <p:txBody>
          <a:bodyPr/>
          <a:lstStyle/>
          <a:p>
            <a:fld id="{4E2E678C-05D9-4230-9986-361A51735870}" type="slidenum">
              <a:rPr lang="en-US" smtClean="0"/>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BE2410-049B-44DB-B2B1-7A473CC4CCF5}" type="datetime1">
              <a:rPr lang="en-US" smtClean="0"/>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E2E678C-05D9-4230-9986-361A51735870}"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9E843E-86A0-4539-97D6-D002AB53E180}" type="datetime1">
              <a:rPr lang="en-US" smtClean="0"/>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E2E678C-05D9-4230-9986-361A51735870}"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small" baseline="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FC1897E6-0118-4191-B7B6-3C3B60297E97}" type="datetime1">
              <a:rPr lang="en-US" smtClean="0"/>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E2E678C-05D9-4230-9986-361A51735870}"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1"/>
            <a:ext cx="7772400" cy="2200275"/>
          </a:xfrm>
        </p:spPr>
        <p:txBody>
          <a:bodyPr anchor="b">
            <a:normAutofit/>
          </a:bodyPr>
          <a:lstStyle>
            <a:lvl1pPr algn="l">
              <a:defRPr sz="6400" b="0" cap="small" baseline="0"/>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4626865"/>
            <a:ext cx="7772400" cy="1500187"/>
          </a:xfrm>
        </p:spPr>
        <p:txBody>
          <a:bodyPr anchor="t">
            <a:normAutofit/>
          </a:bodyPr>
          <a:lstStyle>
            <a:lvl1pPr marL="0" indent="0">
              <a:buNone/>
              <a:defRPr sz="3200">
                <a:solidFill>
                  <a:schemeClr val="tx2"/>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1B4A69-8A4F-4D4E-A6A2-C17AE2AD035E}" type="datetime1">
              <a:rPr lang="en-US" smtClean="0"/>
              <a:t>12/4/2020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E2E678C-05D9-4230-9986-361A51735870}" type="slidenum">
              <a:rPr lang="en-US" smtClean="0"/>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73352"/>
            <a:ext cx="4038600" cy="4718304"/>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5CCDCED-83F7-4086-AD5A-5576BCB16180}" type="datetime1">
              <a:rPr lang="en-US" smtClean="0"/>
              <a:t>12/4/2020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E2E678C-05D9-4230-9986-361A51735870}"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Autofit/>
          </a:bodyPr>
          <a:lstStyle>
            <a:lvl1pPr marL="0" indent="0" algn="ctr">
              <a:buNone/>
              <a:defRPr sz="3733" b="1">
                <a:solidFill>
                  <a:schemeClr val="tx2"/>
                </a:solidFill>
                <a:latin typeface="Calibri" panose="020F0502020204030204" pitchFamily="34" charset="0"/>
              </a:defRPr>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dirty="0"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3733"/>
            </a:lvl1pPr>
            <a:lvl2pPr>
              <a:defRPr sz="3200"/>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Autofit/>
          </a:bodyPr>
          <a:lstStyle>
            <a:lvl1pPr marL="0" indent="0" algn="ctr">
              <a:buNone/>
              <a:defRPr lang="en-US" sz="3733" b="1" kern="1200" dirty="0" smtClean="0">
                <a:solidFill>
                  <a:schemeClr val="tx2"/>
                </a:solidFill>
                <a:latin typeface="Calibri" panose="020F0502020204030204" pitchFamily="34" charset="0"/>
                <a:ea typeface="+mn-ea"/>
                <a:cs typeface="+mn-cs"/>
              </a:defRPr>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dirty="0"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3733"/>
            </a:lvl1pPr>
            <a:lvl2pPr>
              <a:defRPr sz="3200"/>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F8090FC5-57E5-42BF-98CC-6E583F7B7AEC}" type="datetime1">
              <a:rPr lang="en-US" smtClean="0"/>
              <a:t>12/4/2020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E2E678C-05D9-4230-9986-361A51735870}" type="slidenum">
              <a:rPr lang="en-US" smtClean="0"/>
              <a:t>‹#›</a:t>
            </a:fld>
            <a:endParaRPr lang="en-US" dirty="0"/>
          </a:p>
        </p:txBody>
      </p:sp>
      <p:cxnSp>
        <p:nvCxnSpPr>
          <p:cNvPr id="11" name="Straight Connector 10"/>
          <p:cNvCxnSpPr/>
          <p:nvPr/>
        </p:nvCxnSpPr>
        <p:spPr>
          <a:xfrm rot="5400000">
            <a:off x="2217817" y="4045823"/>
            <a:ext cx="4709160" cy="795"/>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93CBBBF-B9D4-4E5C-B344-BDC1870CDF33}" type="datetime1">
              <a:rPr lang="en-US" smtClean="0"/>
              <a:t>12/4/2020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E2E678C-05D9-4230-9986-361A51735870}"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8C6D90-879F-412F-AED7-7483D19166BB}" type="datetime1">
              <a:rPr lang="en-US" smtClean="0"/>
              <a:t>12/4/2020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E2E678C-05D9-4230-9986-361A51735870}"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32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3"/>
            <a:ext cx="2139696" cy="4243615"/>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46DC19-81F2-4614-8391-6B2784970109}" type="datetime1">
              <a:rPr lang="en-US" smtClean="0"/>
              <a:t>12/4/2020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E2E678C-05D9-4230-9986-361A51735870}" type="slidenum">
              <a:rPr lang="en-US" smtClean="0"/>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32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2"/>
            <a:ext cx="5904391"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741E85-9F5D-405D-B8AC-B37CFEC8B62E}" type="datetime1">
              <a:rPr lang="en-US" smtClean="0"/>
              <a:t>12/4/2020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E2E678C-05D9-4230-9986-361A51735870}"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600">
                <a:solidFill>
                  <a:srgbClr val="FFFFFF"/>
                </a:solidFill>
                <a:latin typeface="Calibri" panose="020F0502020204030204" pitchFamily="34" charset="0"/>
              </a:defRPr>
            </a:lvl1pPr>
          </a:lstStyle>
          <a:p>
            <a:fld id="{D1B0D9EC-26A9-4115-9F4B-55C85FE63188}" type="datetime1">
              <a:rPr lang="en-US" smtClean="0"/>
              <a:t>12/4/2020</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600">
                <a:solidFill>
                  <a:srgbClr val="FFFFFF"/>
                </a:solidFill>
                <a:latin typeface="Calibri" panose="020F0502020204030204" pitchFamily="34" charset="0"/>
              </a:defRPr>
            </a:lvl1pPr>
          </a:lstStyle>
          <a:p>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867" b="1">
                <a:solidFill>
                  <a:srgbClr val="FFFFFF"/>
                </a:solidFill>
              </a:defRPr>
            </a:lvl1pPr>
          </a:lstStyle>
          <a:p>
            <a:fld id="{4E2E678C-05D9-4230-9986-361A51735870}"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1219170" rtl="0" eaLnBrk="1" latinLnBrk="0" hangingPunct="1">
        <a:spcBef>
          <a:spcPct val="0"/>
        </a:spcBef>
        <a:buNone/>
        <a:defRPr sz="5333" kern="1200" cap="small" spc="-133" baseline="0">
          <a:solidFill>
            <a:schemeClr val="tx2"/>
          </a:solidFill>
          <a:latin typeface="Calibri" panose="020F0502020204030204" pitchFamily="34" charset="0"/>
          <a:ea typeface="+mj-ea"/>
          <a:cs typeface="+mj-cs"/>
        </a:defRPr>
      </a:lvl1pPr>
    </p:titleStyle>
    <p:bodyStyle>
      <a:lvl1pPr marL="243834" indent="-243834" algn="l" defTabSz="1219170" rtl="0" eaLnBrk="1" latinLnBrk="0" hangingPunct="1">
        <a:spcBef>
          <a:spcPct val="20000"/>
        </a:spcBef>
        <a:buClr>
          <a:schemeClr val="accent1"/>
        </a:buClr>
        <a:buSzPct val="85000"/>
        <a:buFont typeface="Wingdings" panose="05000000000000000000" pitchFamily="2" charset="2"/>
        <a:buChar char="§"/>
        <a:defRPr sz="3733" kern="1200">
          <a:solidFill>
            <a:schemeClr val="tx1"/>
          </a:solidFill>
          <a:latin typeface="Calibri" panose="020F0502020204030204" pitchFamily="34" charset="0"/>
          <a:ea typeface="+mn-ea"/>
          <a:cs typeface="+mn-cs"/>
        </a:defRPr>
      </a:lvl1pPr>
      <a:lvl2pPr marL="609585" indent="-243834" algn="l" defTabSz="1219170" rtl="0" eaLnBrk="1" latinLnBrk="0" hangingPunct="1">
        <a:spcBef>
          <a:spcPct val="20000"/>
        </a:spcBef>
        <a:buClr>
          <a:schemeClr val="accent1"/>
        </a:buClr>
        <a:buSzPct val="85000"/>
        <a:buFont typeface="Wingdings" panose="05000000000000000000" pitchFamily="2" charset="2"/>
        <a:buChar char="§"/>
        <a:defRPr sz="3200" kern="1200">
          <a:solidFill>
            <a:schemeClr val="tx1"/>
          </a:solidFill>
          <a:latin typeface="Calibri" panose="020F0502020204030204" pitchFamily="34" charset="0"/>
          <a:ea typeface="+mn-ea"/>
          <a:cs typeface="+mn-cs"/>
        </a:defRPr>
      </a:lvl2pPr>
      <a:lvl3pPr marL="975336" indent="-243834" algn="l" defTabSz="1219170" rtl="0" eaLnBrk="1" latinLnBrk="0" hangingPunct="1">
        <a:spcBef>
          <a:spcPct val="20000"/>
        </a:spcBef>
        <a:buClr>
          <a:schemeClr val="accent1"/>
        </a:buClr>
        <a:buSzPct val="90000"/>
        <a:buFont typeface="Wingdings" panose="05000000000000000000" pitchFamily="2" charset="2"/>
        <a:buChar char="§"/>
        <a:defRPr sz="2667" kern="1200">
          <a:solidFill>
            <a:schemeClr val="tx1"/>
          </a:solidFill>
          <a:latin typeface="Calibri" panose="020F0502020204030204" pitchFamily="34" charset="0"/>
          <a:ea typeface="+mn-ea"/>
          <a:cs typeface="+mn-cs"/>
        </a:defRPr>
      </a:lvl3pPr>
      <a:lvl4pPr marL="1341086" indent="-243834" algn="l" defTabSz="1219170" rtl="0" eaLnBrk="1" latinLnBrk="0" hangingPunct="1">
        <a:spcBef>
          <a:spcPct val="20000"/>
        </a:spcBef>
        <a:buClr>
          <a:schemeClr val="accent1"/>
        </a:buClr>
        <a:buFont typeface="Wingdings" panose="05000000000000000000" pitchFamily="2" charset="2"/>
        <a:buChar char="§"/>
        <a:defRPr sz="2133" kern="1200">
          <a:solidFill>
            <a:schemeClr val="tx1"/>
          </a:solidFill>
          <a:latin typeface="Calibri" panose="020F0502020204030204" pitchFamily="34" charset="0"/>
          <a:ea typeface="+mn-ea"/>
          <a:cs typeface="+mn-cs"/>
        </a:defRPr>
      </a:lvl4pPr>
      <a:lvl5pPr marL="1584920" indent="-182875" algn="l" defTabSz="1219170" rtl="0" eaLnBrk="1" latinLnBrk="0" hangingPunct="1">
        <a:spcBef>
          <a:spcPct val="20000"/>
        </a:spcBef>
        <a:buClr>
          <a:schemeClr val="accent1"/>
        </a:buClr>
        <a:buSzPct val="100000"/>
        <a:buFont typeface="Wingdings" panose="05000000000000000000" pitchFamily="2" charset="2"/>
        <a:buChar char="§"/>
        <a:defRPr sz="1867" kern="1200" baseline="0">
          <a:solidFill>
            <a:schemeClr val="tx1"/>
          </a:solidFill>
          <a:latin typeface="Calibri" panose="020F0502020204030204" pitchFamily="34" charset="0"/>
          <a:ea typeface="+mn-ea"/>
          <a:cs typeface="+mn-cs"/>
        </a:defRPr>
      </a:lvl5pPr>
      <a:lvl6pPr marL="1828754" indent="-243834" algn="l" defTabSz="1219170" rtl="0" eaLnBrk="1" latinLnBrk="0" hangingPunct="1">
        <a:spcBef>
          <a:spcPct val="20000"/>
        </a:spcBef>
        <a:buClr>
          <a:schemeClr val="accent1"/>
        </a:buClr>
        <a:buFont typeface="Arial" pitchFamily="34" charset="0"/>
        <a:buChar char="•"/>
        <a:defRPr sz="1733" kern="1200">
          <a:solidFill>
            <a:schemeClr val="tx1"/>
          </a:solidFill>
          <a:latin typeface="+mn-lt"/>
          <a:ea typeface="+mn-ea"/>
          <a:cs typeface="+mn-cs"/>
        </a:defRPr>
      </a:lvl6pPr>
      <a:lvl7pPr marL="2072588" indent="-243834" algn="l" defTabSz="1219170" rtl="0" eaLnBrk="1" latinLnBrk="0" hangingPunct="1">
        <a:spcBef>
          <a:spcPct val="20000"/>
        </a:spcBef>
        <a:buClr>
          <a:schemeClr val="accent1"/>
        </a:buClr>
        <a:buFont typeface="Arial" pitchFamily="34" charset="0"/>
        <a:buChar char="•"/>
        <a:defRPr sz="1733" kern="1200">
          <a:solidFill>
            <a:schemeClr val="tx1"/>
          </a:solidFill>
          <a:latin typeface="+mn-lt"/>
          <a:ea typeface="+mn-ea"/>
          <a:cs typeface="+mn-cs"/>
        </a:defRPr>
      </a:lvl7pPr>
      <a:lvl8pPr marL="2316422" indent="-243834" algn="l" defTabSz="1219170" rtl="0" eaLnBrk="1" latinLnBrk="0" hangingPunct="1">
        <a:spcBef>
          <a:spcPct val="20000"/>
        </a:spcBef>
        <a:buClr>
          <a:schemeClr val="accent1"/>
        </a:buClr>
        <a:buFont typeface="Arial" pitchFamily="34" charset="0"/>
        <a:buChar char="•"/>
        <a:defRPr sz="1733" kern="1200">
          <a:solidFill>
            <a:schemeClr val="tx1"/>
          </a:solidFill>
          <a:latin typeface="+mn-lt"/>
          <a:ea typeface="+mn-ea"/>
          <a:cs typeface="+mn-cs"/>
        </a:defRPr>
      </a:lvl8pPr>
      <a:lvl9pPr marL="2560256" indent="-243834" algn="l" defTabSz="1219170" rtl="0" eaLnBrk="1" latinLnBrk="0" hangingPunct="1">
        <a:spcBef>
          <a:spcPct val="20000"/>
        </a:spcBef>
        <a:buClr>
          <a:schemeClr val="accent1"/>
        </a:buClr>
        <a:buFont typeface="Arial" pitchFamily="34" charset="0"/>
        <a:buChar char="•"/>
        <a:defRPr sz="1733"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___________@des.wa.gov"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dor.wa.gov/" TargetMode="External"/><Relationship Id="rId3" Type="http://schemas.openxmlformats.org/officeDocument/2006/relationships/hyperlink" Target="https://pr-webs-customer.des.wa.gov/" TargetMode="External"/><Relationship Id="rId7" Type="http://schemas.openxmlformats.org/officeDocument/2006/relationships/hyperlink" Target="https://www.dva.wa.gov/"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omwbe.wa.gov/" TargetMode="External"/><Relationship Id="rId5" Type="http://schemas.openxmlformats.org/officeDocument/2006/relationships/hyperlink" Target="https://washingtonptac.org/" TargetMode="External"/><Relationship Id="rId4" Type="http://schemas.openxmlformats.org/officeDocument/2006/relationships/hyperlink" Target="https://ofm.wa.gov/it-systems/statewide-vendorpayee-services" TargetMode="External"/><Relationship Id="rId9" Type="http://schemas.openxmlformats.org/officeDocument/2006/relationships/hyperlink" Target="https://www.sos.wa.gov/"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pr-webs-vendor.des.wa.gov/"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sz="5867" dirty="0"/>
              <a:t>Pre-Bid Conference</a:t>
            </a:r>
            <a:br>
              <a:rPr lang="en-US" sz="5867" dirty="0"/>
            </a:br>
            <a:r>
              <a:rPr lang="en-US" sz="5400" dirty="0"/>
              <a:t>[Solicitation Name and Number]</a:t>
            </a:r>
          </a:p>
        </p:txBody>
      </p:sp>
      <p:sp>
        <p:nvSpPr>
          <p:cNvPr id="5" name="Subtitle 4"/>
          <p:cNvSpPr>
            <a:spLocks noGrp="1"/>
          </p:cNvSpPr>
          <p:nvPr>
            <p:ph type="subTitle" idx="1"/>
          </p:nvPr>
        </p:nvSpPr>
        <p:spPr>
          <a:xfrm>
            <a:off x="2152650" y="3234361"/>
            <a:ext cx="4914900" cy="2057400"/>
          </a:xfrm>
        </p:spPr>
        <p:txBody>
          <a:bodyPr>
            <a:normAutofit fontScale="62500" lnSpcReduction="20000"/>
          </a:bodyPr>
          <a:lstStyle/>
          <a:p>
            <a:pPr algn="ctr"/>
            <a:endParaRPr lang="en-US" dirty="0" smtClean="0"/>
          </a:p>
          <a:p>
            <a:pPr algn="ctr"/>
            <a:r>
              <a:rPr lang="en-US" sz="5333" cap="small" dirty="0"/>
              <a:t>Enterprise Services</a:t>
            </a:r>
          </a:p>
          <a:p>
            <a:pPr algn="ctr"/>
            <a:r>
              <a:rPr lang="en-US" sz="4267" cap="small" dirty="0"/>
              <a:t>Contracts &amp; Procurement Division</a:t>
            </a:r>
          </a:p>
          <a:p>
            <a:pPr algn="ctr"/>
            <a:r>
              <a:rPr lang="en-US" dirty="0" smtClean="0"/>
              <a:t>[Procurement Coordinator]</a:t>
            </a:r>
            <a:endParaRPr lang="en-US" dirty="0"/>
          </a:p>
        </p:txBody>
      </p:sp>
      <p:pic>
        <p:nvPicPr>
          <p:cNvPr id="3" name="Picture 2" descr="For design only." title="DES Logo"/>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11300" y="5291761"/>
            <a:ext cx="6197600" cy="1046504"/>
          </a:xfrm>
          <a:prstGeom prst="rect">
            <a:avLst/>
          </a:prstGeom>
        </p:spPr>
      </p:pic>
      <p:sp>
        <p:nvSpPr>
          <p:cNvPr id="2" name="Slide Number Placeholder 1"/>
          <p:cNvSpPr>
            <a:spLocks noGrp="1"/>
          </p:cNvSpPr>
          <p:nvPr>
            <p:ph type="sldNum" sz="quarter" idx="12"/>
          </p:nvPr>
        </p:nvSpPr>
        <p:spPr/>
        <p:txBody>
          <a:bodyPr/>
          <a:lstStyle/>
          <a:p>
            <a:fld id="{4E2E678C-05D9-4230-9986-361A51735870}" type="slidenum">
              <a:rPr lang="en-US" smtClean="0"/>
              <a:t>1</a:t>
            </a:fld>
            <a:endParaRPr lang="en-US" dirty="0"/>
          </a:p>
        </p:txBody>
      </p:sp>
    </p:spTree>
    <p:extLst>
      <p:ext uri="{BB962C8B-B14F-4D97-AF65-F5344CB8AC3E}">
        <p14:creationId xmlns:p14="http://schemas.microsoft.com/office/powerpoint/2010/main" val="29669228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Procurement</a:t>
            </a:r>
            <a:r>
              <a:rPr lang="en-US" dirty="0" smtClean="0"/>
              <a:t> </a:t>
            </a:r>
            <a:r>
              <a:rPr lang="en-US" sz="4800" dirty="0" smtClean="0"/>
              <a:t>Scope</a:t>
            </a:r>
            <a:endParaRPr lang="en-US" dirty="0"/>
          </a:p>
        </p:txBody>
      </p:sp>
      <p:sp>
        <p:nvSpPr>
          <p:cNvPr id="3" name="Content Placeholder 2"/>
          <p:cNvSpPr>
            <a:spLocks noGrp="1"/>
          </p:cNvSpPr>
          <p:nvPr>
            <p:ph idx="1"/>
          </p:nvPr>
        </p:nvSpPr>
        <p:spPr/>
        <p:txBody>
          <a:bodyPr>
            <a:normAutofit/>
          </a:bodyPr>
          <a:lstStyle/>
          <a:p>
            <a:pPr hangingPunct="0"/>
            <a:r>
              <a:rPr lang="en-US" dirty="0" smtClean="0"/>
              <a:t>[Insert Brief Scope Description – what goods/services are included]</a:t>
            </a:r>
            <a:endParaRPr lang="en-US" dirty="0"/>
          </a:p>
        </p:txBody>
      </p:sp>
      <p:sp>
        <p:nvSpPr>
          <p:cNvPr id="4" name="Slide Number Placeholder 3"/>
          <p:cNvSpPr>
            <a:spLocks noGrp="1"/>
          </p:cNvSpPr>
          <p:nvPr>
            <p:ph type="sldNum" sz="quarter" idx="12"/>
          </p:nvPr>
        </p:nvSpPr>
        <p:spPr/>
        <p:txBody>
          <a:bodyPr/>
          <a:lstStyle/>
          <a:p>
            <a:fld id="{4E2E678C-05D9-4230-9986-361A51735870}" type="slidenum">
              <a:rPr lang="en-US" smtClean="0"/>
              <a:t>10</a:t>
            </a:fld>
            <a:endParaRPr lang="en-US" dirty="0"/>
          </a:p>
        </p:txBody>
      </p:sp>
    </p:spTree>
    <p:extLst>
      <p:ext uri="{BB962C8B-B14F-4D97-AF65-F5344CB8AC3E}">
        <p14:creationId xmlns:p14="http://schemas.microsoft.com/office/powerpoint/2010/main" val="8185447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Contract Award Structure</a:t>
            </a:r>
            <a:endParaRPr lang="en-US" sz="4800" dirty="0"/>
          </a:p>
        </p:txBody>
      </p:sp>
      <p:sp>
        <p:nvSpPr>
          <p:cNvPr id="3" name="Content Placeholder 2"/>
          <p:cNvSpPr>
            <a:spLocks noGrp="1"/>
          </p:cNvSpPr>
          <p:nvPr>
            <p:ph idx="1"/>
          </p:nvPr>
        </p:nvSpPr>
        <p:spPr/>
        <p:txBody>
          <a:bodyPr/>
          <a:lstStyle/>
          <a:p>
            <a:pPr>
              <a:spcBef>
                <a:spcPts val="1600"/>
              </a:spcBef>
            </a:pPr>
            <a:r>
              <a:rPr lang="en-US" sz="4267" dirty="0" smtClean="0"/>
              <a:t>Single Award v Multiple Award</a:t>
            </a:r>
            <a:endParaRPr lang="en-US" sz="4267" dirty="0"/>
          </a:p>
          <a:p>
            <a:pPr lvl="1">
              <a:spcBef>
                <a:spcPts val="800"/>
              </a:spcBef>
            </a:pPr>
            <a:r>
              <a:rPr lang="en-US" sz="3733" dirty="0" smtClean="0"/>
              <a:t>Multiple </a:t>
            </a:r>
            <a:r>
              <a:rPr lang="en-US" sz="3733" dirty="0"/>
              <a:t>Awards </a:t>
            </a:r>
            <a:r>
              <a:rPr lang="en-US" sz="3733" dirty="0" smtClean="0"/>
              <a:t>(add detail, i.e. based </a:t>
            </a:r>
            <a:r>
              <a:rPr lang="en-US" sz="3733" dirty="0"/>
              <a:t>on volume</a:t>
            </a:r>
            <a:r>
              <a:rPr lang="en-US" sz="3733" dirty="0" smtClean="0"/>
              <a:t>)</a:t>
            </a:r>
          </a:p>
          <a:p>
            <a:pPr>
              <a:spcBef>
                <a:spcPts val="800"/>
              </a:spcBef>
            </a:pPr>
            <a:r>
              <a:rPr lang="en-US" sz="4266" dirty="0" smtClean="0"/>
              <a:t>Statewide v Regional</a:t>
            </a:r>
          </a:p>
          <a:p>
            <a:pPr lvl="1">
              <a:spcBef>
                <a:spcPts val="800"/>
              </a:spcBef>
            </a:pPr>
            <a:r>
              <a:rPr lang="en-US" sz="3733" dirty="0" smtClean="0"/>
              <a:t>Regional (define the regions, i.e. counties, western v eastern, add a map?)</a:t>
            </a:r>
            <a:endParaRPr lang="en-US" sz="3733" dirty="0"/>
          </a:p>
          <a:p>
            <a:pPr marL="0" indent="0">
              <a:buNone/>
            </a:pPr>
            <a:endParaRPr lang="en-US" dirty="0"/>
          </a:p>
        </p:txBody>
      </p:sp>
      <p:sp>
        <p:nvSpPr>
          <p:cNvPr id="4" name="Slide Number Placeholder 3"/>
          <p:cNvSpPr>
            <a:spLocks noGrp="1"/>
          </p:cNvSpPr>
          <p:nvPr>
            <p:ph type="sldNum" sz="quarter" idx="12"/>
          </p:nvPr>
        </p:nvSpPr>
        <p:spPr/>
        <p:txBody>
          <a:bodyPr/>
          <a:lstStyle/>
          <a:p>
            <a:fld id="{4E2E678C-05D9-4230-9986-361A51735870}" type="slidenum">
              <a:rPr lang="en-US" smtClean="0"/>
              <a:t>11</a:t>
            </a:fld>
            <a:endParaRPr lang="en-US"/>
          </a:p>
        </p:txBody>
      </p:sp>
    </p:spTree>
    <p:extLst>
      <p:ext uri="{BB962C8B-B14F-4D97-AF65-F5344CB8AC3E}">
        <p14:creationId xmlns:p14="http://schemas.microsoft.com/office/powerpoint/2010/main" val="15284019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Procurement</a:t>
            </a:r>
            <a:r>
              <a:rPr lang="en-US" dirty="0" smtClean="0"/>
              <a:t> </a:t>
            </a:r>
            <a:r>
              <a:rPr lang="en-US" sz="4800" dirty="0" smtClean="0"/>
              <a:t>Timeline</a:t>
            </a:r>
            <a:endParaRPr lang="en-US" dirty="0"/>
          </a:p>
        </p:txBody>
      </p:sp>
      <p:graphicFrame>
        <p:nvGraphicFramePr>
          <p:cNvPr id="5" name="Content Placeholder 4" descr="Pre-Bid: (Blank), 20(blank)&#10;Q&amp;A Period Ends:  (Blank), 20(blank)&#10;Bid Deadline:  (Blank), 20(blank)&#10;ASB:  (Blank), 20(blank)&#10;Contract Award:  (Blank), 20(blank)" title="Procurement Timeline Example Graphic"/>
          <p:cNvGraphicFramePr>
            <a:graphicFrameLocks noGrp="1"/>
          </p:cNvGraphicFramePr>
          <p:nvPr>
            <p:ph idx="1"/>
            <p:extLst>
              <p:ext uri="{D42A27DB-BD31-4B8C-83A1-F6EECF244321}">
                <p14:modId xmlns:p14="http://schemas.microsoft.com/office/powerpoint/2010/main" val="3758207911"/>
              </p:ext>
            </p:extLst>
          </p:nvPr>
        </p:nvGraphicFramePr>
        <p:xfrm>
          <a:off x="457200" y="1709928"/>
          <a:ext cx="8153400" cy="4775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4E2E678C-05D9-4230-9986-361A51735870}" type="slidenum">
              <a:rPr lang="en-US" smtClean="0"/>
              <a:t>12</a:t>
            </a:fld>
            <a:endParaRPr lang="en-US" dirty="0"/>
          </a:p>
        </p:txBody>
      </p:sp>
    </p:spTree>
    <p:extLst>
      <p:ext uri="{BB962C8B-B14F-4D97-AF65-F5344CB8AC3E}">
        <p14:creationId xmlns:p14="http://schemas.microsoft.com/office/powerpoint/2010/main" val="16048515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and Answer Period</a:t>
            </a:r>
            <a:endParaRPr lang="en-US" dirty="0"/>
          </a:p>
        </p:txBody>
      </p:sp>
      <p:sp>
        <p:nvSpPr>
          <p:cNvPr id="3" name="Content Placeholder 2"/>
          <p:cNvSpPr>
            <a:spLocks noGrp="1"/>
          </p:cNvSpPr>
          <p:nvPr>
            <p:ph idx="1"/>
          </p:nvPr>
        </p:nvSpPr>
        <p:spPr/>
        <p:txBody>
          <a:bodyPr>
            <a:normAutofit/>
          </a:bodyPr>
          <a:lstStyle/>
          <a:p>
            <a:r>
              <a:rPr lang="en-US" dirty="0" smtClean="0"/>
              <a:t>Purpose of Question </a:t>
            </a:r>
            <a:r>
              <a:rPr lang="en-US" smtClean="0"/>
              <a:t>and Answer </a:t>
            </a:r>
            <a:r>
              <a:rPr lang="en-US" dirty="0" smtClean="0"/>
              <a:t>Period</a:t>
            </a:r>
          </a:p>
          <a:p>
            <a:r>
              <a:rPr lang="en-US" dirty="0" smtClean="0"/>
              <a:t>Substantive or procedural questions</a:t>
            </a:r>
          </a:p>
          <a:p>
            <a:r>
              <a:rPr lang="en-US" dirty="0" smtClean="0"/>
              <a:t>Answers are posted in WEBS as Q&amp;A documents</a:t>
            </a:r>
          </a:p>
          <a:p>
            <a:r>
              <a:rPr lang="en-US" dirty="0" smtClean="0"/>
              <a:t>Solicitation Amendments</a:t>
            </a:r>
          </a:p>
          <a:p>
            <a:endParaRPr lang="en-US" dirty="0"/>
          </a:p>
        </p:txBody>
      </p:sp>
      <p:sp>
        <p:nvSpPr>
          <p:cNvPr id="4" name="Slide Number Placeholder 3"/>
          <p:cNvSpPr>
            <a:spLocks noGrp="1"/>
          </p:cNvSpPr>
          <p:nvPr>
            <p:ph type="sldNum" sz="quarter" idx="12"/>
          </p:nvPr>
        </p:nvSpPr>
        <p:spPr/>
        <p:txBody>
          <a:bodyPr/>
          <a:lstStyle/>
          <a:p>
            <a:fld id="{4E2E678C-05D9-4230-9986-361A51735870}" type="slidenum">
              <a:rPr lang="en-US" smtClean="0"/>
              <a:t>13</a:t>
            </a:fld>
            <a:endParaRPr lang="en-US" dirty="0"/>
          </a:p>
        </p:txBody>
      </p:sp>
    </p:spTree>
    <p:extLst>
      <p:ext uri="{BB962C8B-B14F-4D97-AF65-F5344CB8AC3E}">
        <p14:creationId xmlns:p14="http://schemas.microsoft.com/office/powerpoint/2010/main" val="28982239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Exhibit B – Performance Requirements</a:t>
            </a:r>
            <a:endParaRPr lang="en-US" sz="4400" dirty="0"/>
          </a:p>
        </p:txBody>
      </p:sp>
      <p:sp>
        <p:nvSpPr>
          <p:cNvPr id="3" name="Content Placeholder 2"/>
          <p:cNvSpPr>
            <a:spLocks noGrp="1"/>
          </p:cNvSpPr>
          <p:nvPr>
            <p:ph idx="1"/>
          </p:nvPr>
        </p:nvSpPr>
        <p:spPr>
          <a:xfrm>
            <a:off x="457200" y="1690878"/>
            <a:ext cx="8229600" cy="4038600"/>
          </a:xfrm>
        </p:spPr>
        <p:txBody>
          <a:bodyPr>
            <a:normAutofit/>
          </a:bodyPr>
          <a:lstStyle/>
          <a:p>
            <a:pPr lvl="1" hangingPunct="0"/>
            <a:r>
              <a:rPr lang="en-US" dirty="0" smtClean="0"/>
              <a:t>[Cover any important minimum qualifications/requirements/specifications]</a:t>
            </a:r>
          </a:p>
          <a:p>
            <a:pPr lvl="1" hangingPunct="0"/>
            <a:r>
              <a:rPr lang="en-US" dirty="0" smtClean="0"/>
              <a:t>[Or pull up the relevant Exhibit to walk though the document itself]</a:t>
            </a:r>
            <a:endParaRPr lang="en-US" dirty="0"/>
          </a:p>
        </p:txBody>
      </p:sp>
      <p:sp>
        <p:nvSpPr>
          <p:cNvPr id="4" name="Slide Number Placeholder 3"/>
          <p:cNvSpPr>
            <a:spLocks noGrp="1"/>
          </p:cNvSpPr>
          <p:nvPr>
            <p:ph type="sldNum" sz="quarter" idx="12"/>
          </p:nvPr>
        </p:nvSpPr>
        <p:spPr/>
        <p:txBody>
          <a:bodyPr/>
          <a:lstStyle/>
          <a:p>
            <a:fld id="{4E2E678C-05D9-4230-9986-361A51735870}" type="slidenum">
              <a:rPr lang="en-US" smtClean="0"/>
              <a:t>14</a:t>
            </a:fld>
            <a:endParaRPr lang="en-US" dirty="0"/>
          </a:p>
        </p:txBody>
      </p:sp>
    </p:spTree>
    <p:extLst>
      <p:ext uri="{BB962C8B-B14F-4D97-AF65-F5344CB8AC3E}">
        <p14:creationId xmlns:p14="http://schemas.microsoft.com/office/powerpoint/2010/main" val="41502753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Exhibit C – Bid Response</a:t>
            </a:r>
            <a:endParaRPr lang="en-US" sz="4800" dirty="0"/>
          </a:p>
        </p:txBody>
      </p:sp>
      <p:sp>
        <p:nvSpPr>
          <p:cNvPr id="3" name="Content Placeholder 2"/>
          <p:cNvSpPr>
            <a:spLocks noGrp="1"/>
          </p:cNvSpPr>
          <p:nvPr>
            <p:ph idx="1"/>
          </p:nvPr>
        </p:nvSpPr>
        <p:spPr>
          <a:xfrm>
            <a:off x="457200" y="1981200"/>
            <a:ext cx="8229600" cy="4038600"/>
          </a:xfrm>
        </p:spPr>
        <p:txBody>
          <a:bodyPr/>
          <a:lstStyle/>
          <a:p>
            <a:pPr lvl="1" hangingPunct="0"/>
            <a:r>
              <a:rPr lang="en-US" dirty="0" smtClean="0"/>
              <a:t>[Explain Pricing Model]</a:t>
            </a:r>
          </a:p>
          <a:p>
            <a:pPr lvl="1" hangingPunct="0"/>
            <a:r>
              <a:rPr lang="en-US" dirty="0" smtClean="0"/>
              <a:t>[</a:t>
            </a:r>
            <a:r>
              <a:rPr lang="en-US" dirty="0"/>
              <a:t>Cover any </a:t>
            </a:r>
            <a:r>
              <a:rPr lang="en-US" dirty="0" smtClean="0"/>
              <a:t>key points in Exhibit C]</a:t>
            </a:r>
            <a:endParaRPr lang="en-US" dirty="0"/>
          </a:p>
          <a:p>
            <a:pPr lvl="1" hangingPunct="0"/>
            <a:r>
              <a:rPr lang="en-US" dirty="0"/>
              <a:t>[Or pull up the relevant Exhibit to walk though the document itself]</a:t>
            </a:r>
          </a:p>
          <a:p>
            <a:pPr marL="0" indent="0" algn="ctr">
              <a:buNone/>
            </a:pPr>
            <a:endParaRPr lang="en-US" dirty="0"/>
          </a:p>
          <a:p>
            <a:pPr marL="0" indent="0" algn="ctr">
              <a:buNone/>
            </a:pPr>
            <a:endParaRPr lang="en-US" dirty="0"/>
          </a:p>
        </p:txBody>
      </p:sp>
      <p:sp>
        <p:nvSpPr>
          <p:cNvPr id="4" name="Slide Number Placeholder 3"/>
          <p:cNvSpPr>
            <a:spLocks noGrp="1"/>
          </p:cNvSpPr>
          <p:nvPr>
            <p:ph type="sldNum" sz="quarter" idx="12"/>
          </p:nvPr>
        </p:nvSpPr>
        <p:spPr/>
        <p:txBody>
          <a:bodyPr/>
          <a:lstStyle/>
          <a:p>
            <a:fld id="{4E2E678C-05D9-4230-9986-361A51735870}" type="slidenum">
              <a:rPr lang="en-US" smtClean="0"/>
              <a:t>15</a:t>
            </a:fld>
            <a:endParaRPr lang="en-US" dirty="0"/>
          </a:p>
        </p:txBody>
      </p:sp>
    </p:spTree>
    <p:extLst>
      <p:ext uri="{BB962C8B-B14F-4D97-AF65-F5344CB8AC3E}">
        <p14:creationId xmlns:p14="http://schemas.microsoft.com/office/powerpoint/2010/main" val="8135749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State Procurement Priorities</a:t>
            </a:r>
            <a:endParaRPr lang="en-US" sz="4800" dirty="0"/>
          </a:p>
        </p:txBody>
      </p:sp>
      <p:sp>
        <p:nvSpPr>
          <p:cNvPr id="4" name="Slide Number Placeholder 3"/>
          <p:cNvSpPr>
            <a:spLocks noGrp="1"/>
          </p:cNvSpPr>
          <p:nvPr>
            <p:ph type="sldNum" sz="quarter" idx="12"/>
          </p:nvPr>
        </p:nvSpPr>
        <p:spPr/>
        <p:txBody>
          <a:bodyPr/>
          <a:lstStyle/>
          <a:p>
            <a:fld id="{4E2E678C-05D9-4230-9986-361A51735870}" type="slidenum">
              <a:rPr lang="en-US" smtClean="0"/>
              <a:t>16</a:t>
            </a:fld>
            <a:endParaRPr lang="en-US" dirty="0"/>
          </a:p>
        </p:txBody>
      </p:sp>
      <p:sp>
        <p:nvSpPr>
          <p:cNvPr id="9" name="Content Placeholder 8"/>
          <p:cNvSpPr>
            <a:spLocks noGrp="1"/>
          </p:cNvSpPr>
          <p:nvPr>
            <p:ph idx="1"/>
          </p:nvPr>
        </p:nvSpPr>
        <p:spPr>
          <a:xfrm>
            <a:off x="457200" y="1709928"/>
            <a:ext cx="8229600" cy="4767072"/>
          </a:xfrm>
        </p:spPr>
        <p:txBody>
          <a:bodyPr/>
          <a:lstStyle/>
          <a:p>
            <a:pPr>
              <a:spcBef>
                <a:spcPts val="1600"/>
              </a:spcBef>
            </a:pPr>
            <a:r>
              <a:rPr lang="en-US" dirty="0" smtClean="0"/>
              <a:t>Small </a:t>
            </a:r>
            <a:r>
              <a:rPr lang="en-US" dirty="0"/>
              <a:t>Businesses</a:t>
            </a:r>
          </a:p>
          <a:p>
            <a:pPr>
              <a:spcBef>
                <a:spcPts val="1600"/>
              </a:spcBef>
            </a:pPr>
            <a:r>
              <a:rPr lang="en-US" dirty="0"/>
              <a:t>Veteran-Owned Businesses</a:t>
            </a:r>
          </a:p>
          <a:p>
            <a:pPr>
              <a:spcBef>
                <a:spcPts val="1600"/>
              </a:spcBef>
            </a:pPr>
            <a:r>
              <a:rPr lang="en-US" dirty="0" smtClean="0"/>
              <a:t>EO-18-03</a:t>
            </a:r>
            <a:endParaRPr lang="en-US" dirty="0"/>
          </a:p>
        </p:txBody>
      </p:sp>
    </p:spTree>
    <p:extLst>
      <p:ext uri="{BB962C8B-B14F-4D97-AF65-F5344CB8AC3E}">
        <p14:creationId xmlns:p14="http://schemas.microsoft.com/office/powerpoint/2010/main" val="11584479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Bid Evaluation Summary</a:t>
            </a:r>
            <a:endParaRPr lang="en-US" sz="4800" dirty="0"/>
          </a:p>
        </p:txBody>
      </p:sp>
      <p:sp>
        <p:nvSpPr>
          <p:cNvPr id="4" name="Slide Number Placeholder 3"/>
          <p:cNvSpPr>
            <a:spLocks noGrp="1"/>
          </p:cNvSpPr>
          <p:nvPr>
            <p:ph type="sldNum" sz="quarter" idx="12"/>
          </p:nvPr>
        </p:nvSpPr>
        <p:spPr/>
        <p:txBody>
          <a:bodyPr/>
          <a:lstStyle/>
          <a:p>
            <a:fld id="{4E2E678C-05D9-4230-9986-361A51735870}" type="slidenum">
              <a:rPr lang="en-US" smtClean="0"/>
              <a:t>17</a:t>
            </a:fld>
            <a:endParaRPr lang="en-US" dirty="0"/>
          </a:p>
        </p:txBody>
      </p:sp>
      <p:graphicFrame>
        <p:nvGraphicFramePr>
          <p:cNvPr id="6" name="Content Placeholder 5" descr="Step 1: Responsiveness. (Pass/Fail)&#10;&#10;Step 2: Performance Requirements Evaluation, Exhibit B. (Pass/Fail)&#10;&#10;Step 3A: Bid Evaluation. Two parts: Part One- Cost Factors [Exhibit C- Bid Price (Bidder's Bid Margin)] (Insert Points). Part 2- Non-Cost Factors (Exhibit C- Bidder Qualifications) (Insert Points).&#10;&#10;Step 3B: State Procurement Priorities. Three Parts: Part one- Washington Small Business. (Insert points). Part two- Veteran-owned business. (Insert points.) Part three- Executive order 18-03. (Insert points).&#10;&#10;Step 4: Responsible Bidder. Responsibility analysis. (Insert points)." title="Bid Evaluation Summary"/>
          <p:cNvGraphicFramePr>
            <a:graphicFrameLocks noGrp="1"/>
          </p:cNvGraphicFramePr>
          <p:nvPr>
            <p:ph idx="1"/>
            <p:extLst>
              <p:ext uri="{D42A27DB-BD31-4B8C-83A1-F6EECF244321}">
                <p14:modId xmlns:p14="http://schemas.microsoft.com/office/powerpoint/2010/main" val="1773943610"/>
              </p:ext>
            </p:extLst>
          </p:nvPr>
        </p:nvGraphicFramePr>
        <p:xfrm>
          <a:off x="1219200" y="1371600"/>
          <a:ext cx="6400800" cy="5181600"/>
        </p:xfrm>
        <a:graphic>
          <a:graphicData uri="http://schemas.openxmlformats.org/drawingml/2006/table">
            <a:tbl>
              <a:tblPr firstRow="1" firstCol="1" bandRow="1"/>
              <a:tblGrid>
                <a:gridCol w="1470919">
                  <a:extLst>
                    <a:ext uri="{9D8B030D-6E8A-4147-A177-3AD203B41FA5}">
                      <a16:colId xmlns:a16="http://schemas.microsoft.com/office/drawing/2014/main" val="2964149072"/>
                    </a:ext>
                  </a:extLst>
                </a:gridCol>
                <a:gridCol w="3907905">
                  <a:extLst>
                    <a:ext uri="{9D8B030D-6E8A-4147-A177-3AD203B41FA5}">
                      <a16:colId xmlns:a16="http://schemas.microsoft.com/office/drawing/2014/main" val="186050313"/>
                    </a:ext>
                  </a:extLst>
                </a:gridCol>
                <a:gridCol w="1021976">
                  <a:extLst>
                    <a:ext uri="{9D8B030D-6E8A-4147-A177-3AD203B41FA5}">
                      <a16:colId xmlns:a16="http://schemas.microsoft.com/office/drawing/2014/main" val="457941815"/>
                    </a:ext>
                  </a:extLst>
                </a:gridCol>
              </a:tblGrid>
              <a:tr h="259080">
                <a:tc>
                  <a:txBody>
                    <a:bodyPr/>
                    <a:lstStyle/>
                    <a:p>
                      <a:pPr marL="0" marR="0" algn="ctr" hangingPunct="0">
                        <a:spcBef>
                          <a:spcPts val="300"/>
                        </a:spcBef>
                        <a:spcAft>
                          <a:spcPts val="300"/>
                        </a:spcAft>
                      </a:pPr>
                      <a:r>
                        <a:rPr lang="en-US" sz="1100" cap="small">
                          <a:effectLst/>
                          <a:latin typeface="Calibri" panose="020F0502020204030204" pitchFamily="34" charset="0"/>
                          <a:ea typeface="Times New Roman" panose="02020603050405020304" pitchFamily="18" charset="0"/>
                        </a:rPr>
                        <a:t>Step</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marL="0" marR="0" hangingPunct="0">
                        <a:spcBef>
                          <a:spcPts val="300"/>
                        </a:spcBef>
                        <a:spcAft>
                          <a:spcPts val="300"/>
                        </a:spcAft>
                      </a:pPr>
                      <a:r>
                        <a:rPr lang="en-US" sz="1100" cap="small">
                          <a:effectLst/>
                          <a:latin typeface="Calibri" panose="020F0502020204030204" pitchFamily="34" charset="0"/>
                          <a:ea typeface="Times New Roman" panose="02020603050405020304" pitchFamily="18" charset="0"/>
                        </a:rPr>
                        <a:t>Item</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marL="0" marR="0" algn="ctr" hangingPunct="0">
                        <a:spcBef>
                          <a:spcPts val="300"/>
                        </a:spcBef>
                        <a:spcAft>
                          <a:spcPts val="300"/>
                        </a:spcAft>
                      </a:pPr>
                      <a:r>
                        <a:rPr lang="en-US" sz="1100" cap="small">
                          <a:effectLst/>
                          <a:latin typeface="Calibri" panose="020F0502020204030204" pitchFamily="34" charset="0"/>
                          <a:ea typeface="Times New Roman" panose="02020603050405020304" pitchFamily="18" charset="0"/>
                        </a:rPr>
                        <a:t>Points</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extLst>
                  <a:ext uri="{0D108BD9-81ED-4DB2-BD59-A6C34878D82A}">
                    <a16:rowId xmlns:a16="http://schemas.microsoft.com/office/drawing/2014/main" val="2068623846"/>
                  </a:ext>
                </a:extLst>
              </a:tr>
              <a:tr h="259080">
                <a:tc>
                  <a:txBody>
                    <a:bodyPr/>
                    <a:lstStyle/>
                    <a:p>
                      <a:pPr marL="0" marR="0" algn="ctr" hangingPunct="0">
                        <a:spcBef>
                          <a:spcPts val="300"/>
                        </a:spcBef>
                        <a:spcAft>
                          <a:spcPts val="300"/>
                        </a:spcAft>
                      </a:pPr>
                      <a:r>
                        <a:rPr lang="en-US" sz="1100" dirty="0">
                          <a:effectLst/>
                          <a:latin typeface="Calibri" panose="020F0502020204030204" pitchFamily="34" charset="0"/>
                          <a:ea typeface="Times New Roman" panose="02020603050405020304" pitchFamily="18" charset="0"/>
                        </a:rPr>
                        <a:t>1</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300"/>
                        </a:spcBef>
                        <a:spcAft>
                          <a:spcPts val="300"/>
                        </a:spcAft>
                      </a:pPr>
                      <a:r>
                        <a:rPr lang="en-US" sz="1100">
                          <a:effectLst/>
                          <a:latin typeface="Calibri" panose="020F0502020204030204" pitchFamily="34" charset="0"/>
                          <a:ea typeface="Times New Roman" panose="02020603050405020304" pitchFamily="18" charset="0"/>
                        </a:rPr>
                        <a:t>Responsiveness</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300"/>
                        </a:spcBef>
                        <a:spcAft>
                          <a:spcPts val="300"/>
                        </a:spcAft>
                      </a:pPr>
                      <a:r>
                        <a:rPr lang="en-US" sz="1100">
                          <a:effectLst/>
                          <a:latin typeface="Calibri" panose="020F0502020204030204" pitchFamily="34" charset="0"/>
                          <a:ea typeface="Times New Roman" panose="02020603050405020304" pitchFamily="18" charset="0"/>
                        </a:rPr>
                        <a:t>Pass/Fail</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2138305"/>
                  </a:ext>
                </a:extLst>
              </a:tr>
              <a:tr h="777240">
                <a:tc>
                  <a:txBody>
                    <a:bodyPr/>
                    <a:lstStyle/>
                    <a:p>
                      <a:pPr marL="0" marR="0" algn="ctr" hangingPunct="0">
                        <a:spcBef>
                          <a:spcPts val="300"/>
                        </a:spcBef>
                        <a:spcAft>
                          <a:spcPts val="300"/>
                        </a:spcAft>
                      </a:pPr>
                      <a:r>
                        <a:rPr lang="en-US" sz="1100" dirty="0">
                          <a:effectLst/>
                          <a:latin typeface="Calibri" panose="020F0502020204030204" pitchFamily="34" charset="0"/>
                          <a:ea typeface="Times New Roman" panose="02020603050405020304" pitchFamily="18" charset="0"/>
                        </a:rPr>
                        <a:t>2</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hangingPunct="0">
                        <a:spcBef>
                          <a:spcPts val="300"/>
                        </a:spcBef>
                        <a:spcAft>
                          <a:spcPts val="300"/>
                        </a:spcAft>
                      </a:pPr>
                      <a:r>
                        <a:rPr lang="en-US" sz="1100" dirty="0">
                          <a:effectLst/>
                          <a:latin typeface="Calibri" panose="020F0502020204030204" pitchFamily="34" charset="0"/>
                          <a:ea typeface="Times New Roman" panose="02020603050405020304" pitchFamily="18" charset="0"/>
                        </a:rPr>
                        <a:t>Performance Requirements Evaluation</a:t>
                      </a:r>
                      <a:br>
                        <a:rPr lang="en-US" sz="1100" dirty="0">
                          <a:effectLst/>
                          <a:latin typeface="Calibri" panose="020F0502020204030204" pitchFamily="34" charset="0"/>
                          <a:ea typeface="Times New Roman" panose="02020603050405020304" pitchFamily="18" charset="0"/>
                        </a:rPr>
                      </a:br>
                      <a:r>
                        <a:rPr lang="en-US" sz="1100" dirty="0">
                          <a:effectLst/>
                          <a:latin typeface="Calibri" panose="020F0502020204030204" pitchFamily="34" charset="0"/>
                          <a:ea typeface="Times New Roman" panose="02020603050405020304" pitchFamily="18" charset="0"/>
                        </a:rPr>
                        <a:t>Exhibit B</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300"/>
                        </a:spcBef>
                        <a:spcAft>
                          <a:spcPts val="300"/>
                        </a:spcAft>
                      </a:pPr>
                      <a:r>
                        <a:rPr lang="en-US" sz="1100" dirty="0">
                          <a:effectLst/>
                          <a:latin typeface="Calibri" panose="020F0502020204030204" pitchFamily="34" charset="0"/>
                          <a:ea typeface="Times New Roman" panose="02020603050405020304" pitchFamily="18" charset="0"/>
                        </a:rPr>
                        <a:t>Pass/Fail</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32749372"/>
                  </a:ext>
                </a:extLst>
              </a:tr>
              <a:tr h="259080">
                <a:tc rowSpan="3">
                  <a:txBody>
                    <a:bodyPr/>
                    <a:lstStyle/>
                    <a:p>
                      <a:pPr marL="0" marR="0" algn="ctr" hangingPunct="0">
                        <a:spcBef>
                          <a:spcPts val="300"/>
                        </a:spcBef>
                        <a:spcAft>
                          <a:spcPts val="300"/>
                        </a:spcAft>
                      </a:pPr>
                      <a:r>
                        <a:rPr lang="en-US" sz="1100" dirty="0" smtClean="0">
                          <a:effectLst/>
                          <a:latin typeface="Calibri" panose="020F0502020204030204" pitchFamily="34" charset="0"/>
                          <a:ea typeface="Times New Roman" panose="02020603050405020304" pitchFamily="18" charset="0"/>
                        </a:rPr>
                        <a:t>3A</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hangingPunct="0">
                        <a:spcBef>
                          <a:spcPts val="300"/>
                        </a:spcBef>
                        <a:spcAft>
                          <a:spcPts val="300"/>
                        </a:spcAft>
                      </a:pPr>
                      <a:r>
                        <a:rPr lang="en-US" sz="1100">
                          <a:effectLst/>
                          <a:latin typeface="Calibri" panose="020F0502020204030204" pitchFamily="34" charset="0"/>
                          <a:ea typeface="Times New Roman" panose="02020603050405020304" pitchFamily="18" charset="0"/>
                        </a:rPr>
                        <a:t>Bid Evaluation</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3641781148"/>
                  </a:ext>
                </a:extLst>
              </a:tr>
              <a:tr h="777240">
                <a:tc vMerge="1">
                  <a:txBody>
                    <a:bodyPr/>
                    <a:lstStyle/>
                    <a:p>
                      <a:endParaRPr lang="en-US"/>
                    </a:p>
                  </a:txBody>
                  <a:tcPr/>
                </a:tc>
                <a:tc>
                  <a:txBody>
                    <a:bodyPr/>
                    <a:lstStyle/>
                    <a:p>
                      <a:pPr marL="0" marR="0" hangingPunct="0">
                        <a:spcBef>
                          <a:spcPts val="300"/>
                        </a:spcBef>
                        <a:spcAft>
                          <a:spcPts val="300"/>
                        </a:spcAft>
                      </a:pPr>
                      <a:r>
                        <a:rPr lang="en-US" sz="1100" dirty="0">
                          <a:effectLst/>
                          <a:latin typeface="Calibri" panose="020F0502020204030204" pitchFamily="34" charset="0"/>
                          <a:ea typeface="Times New Roman" panose="02020603050405020304" pitchFamily="18" charset="0"/>
                        </a:rPr>
                        <a:t>Cost Factors</a:t>
                      </a:r>
                      <a:br>
                        <a:rPr lang="en-US" sz="1100" dirty="0">
                          <a:effectLst/>
                          <a:latin typeface="Calibri" panose="020F0502020204030204" pitchFamily="34" charset="0"/>
                          <a:ea typeface="Times New Roman" panose="02020603050405020304" pitchFamily="18" charset="0"/>
                        </a:rPr>
                      </a:br>
                      <a:r>
                        <a:rPr lang="en-US" sz="1100" dirty="0">
                          <a:effectLst/>
                          <a:latin typeface="Calibri" panose="020F0502020204030204" pitchFamily="34" charset="0"/>
                          <a:ea typeface="Times New Roman" panose="02020603050405020304" pitchFamily="18" charset="0"/>
                        </a:rPr>
                        <a:t>Exhibit C – Bid Price (Bidder’s Bid Margin)</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300"/>
                        </a:spcBef>
                        <a:spcAft>
                          <a:spcPts val="300"/>
                        </a:spcAft>
                      </a:pPr>
                      <a:r>
                        <a:rPr lang="en-US" sz="1100" dirty="0">
                          <a:effectLst/>
                          <a:latin typeface="Calibri" panose="020F0502020204030204" pitchFamily="34" charset="0"/>
                          <a:ea typeface="Times New Roman" panose="02020603050405020304" pitchFamily="18" charset="0"/>
                        </a:rPr>
                        <a:t>[insert]</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4718800"/>
                  </a:ext>
                </a:extLst>
              </a:tr>
              <a:tr h="777240">
                <a:tc vMerge="1">
                  <a:txBody>
                    <a:bodyPr/>
                    <a:lstStyle/>
                    <a:p>
                      <a:endParaRPr lang="en-US"/>
                    </a:p>
                  </a:txBody>
                  <a:tcPr/>
                </a:tc>
                <a:tc>
                  <a:txBody>
                    <a:bodyPr/>
                    <a:lstStyle/>
                    <a:p>
                      <a:pPr marL="0" marR="0" hangingPunct="0">
                        <a:spcBef>
                          <a:spcPts val="300"/>
                        </a:spcBef>
                        <a:spcAft>
                          <a:spcPts val="300"/>
                        </a:spcAft>
                      </a:pPr>
                      <a:r>
                        <a:rPr lang="en-US" sz="1100">
                          <a:effectLst/>
                          <a:latin typeface="Calibri" panose="020F0502020204030204" pitchFamily="34" charset="0"/>
                          <a:ea typeface="Times New Roman" panose="02020603050405020304" pitchFamily="18" charset="0"/>
                        </a:rPr>
                        <a:t>Non-Cost Factors</a:t>
                      </a:r>
                      <a:br>
                        <a:rPr lang="en-US" sz="1100">
                          <a:effectLst/>
                          <a:latin typeface="Calibri" panose="020F0502020204030204" pitchFamily="34" charset="0"/>
                          <a:ea typeface="Times New Roman" panose="02020603050405020304" pitchFamily="18" charset="0"/>
                        </a:rPr>
                      </a:br>
                      <a:r>
                        <a:rPr lang="en-US" sz="1100">
                          <a:effectLst/>
                          <a:latin typeface="Calibri" panose="020F0502020204030204" pitchFamily="34" charset="0"/>
                          <a:ea typeface="Times New Roman" panose="02020603050405020304" pitchFamily="18" charset="0"/>
                        </a:rPr>
                        <a:t>Exhibit C – Bidder Qualifications</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300"/>
                        </a:spcBef>
                        <a:spcAft>
                          <a:spcPts val="300"/>
                        </a:spcAft>
                      </a:pPr>
                      <a:r>
                        <a:rPr lang="en-US" sz="1100" dirty="0">
                          <a:effectLst/>
                          <a:latin typeface="Calibri" panose="020F0502020204030204" pitchFamily="34" charset="0"/>
                          <a:ea typeface="Times New Roman" panose="02020603050405020304" pitchFamily="18" charset="0"/>
                        </a:rPr>
                        <a:t>[insert]</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5895089"/>
                  </a:ext>
                </a:extLst>
              </a:tr>
              <a:tr h="259080">
                <a:tc gridSpan="2">
                  <a:txBody>
                    <a:bodyPr/>
                    <a:lstStyle/>
                    <a:p>
                      <a:pPr marL="0" marR="0" algn="r" hangingPunct="0">
                        <a:spcBef>
                          <a:spcPts val="300"/>
                        </a:spcBef>
                        <a:spcAft>
                          <a:spcPts val="300"/>
                        </a:spcAft>
                      </a:pPr>
                      <a:r>
                        <a:rPr lang="en-US" sz="1100" dirty="0">
                          <a:effectLst/>
                          <a:latin typeface="Calibri" panose="020F0502020204030204" pitchFamily="34" charset="0"/>
                          <a:ea typeface="Times New Roman" panose="02020603050405020304" pitchFamily="18" charset="0"/>
                        </a:rPr>
                        <a:t>Total:</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hangingPunct="0">
                        <a:spcBef>
                          <a:spcPts val="300"/>
                        </a:spcBef>
                        <a:spcAft>
                          <a:spcPts val="300"/>
                        </a:spcAft>
                      </a:pPr>
                      <a:r>
                        <a:rPr lang="en-US" sz="1100" dirty="0" smtClean="0">
                          <a:effectLst/>
                          <a:latin typeface="Calibri" panose="020F0502020204030204" pitchFamily="34" charset="0"/>
                          <a:ea typeface="Times New Roman" panose="02020603050405020304" pitchFamily="18" charset="0"/>
                        </a:rPr>
                        <a:t>[insert]</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1662000"/>
                  </a:ext>
                </a:extLst>
              </a:tr>
              <a:tr h="259080">
                <a:tc rowSpan="4">
                  <a:txBody>
                    <a:bodyPr/>
                    <a:lstStyle/>
                    <a:p>
                      <a:pPr marL="0" marR="0" algn="ctr" hangingPunct="0">
                        <a:spcBef>
                          <a:spcPts val="300"/>
                        </a:spcBef>
                        <a:spcAft>
                          <a:spcPts val="300"/>
                        </a:spcAft>
                      </a:pPr>
                      <a:r>
                        <a:rPr lang="en-US" sz="1100" dirty="0" smtClean="0">
                          <a:effectLst/>
                          <a:latin typeface="Calibri" panose="020F0502020204030204" pitchFamily="34" charset="0"/>
                          <a:ea typeface="Times New Roman" panose="02020603050405020304" pitchFamily="18" charset="0"/>
                        </a:rPr>
                        <a:t>3B</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hangingPunct="0">
                        <a:spcBef>
                          <a:spcPts val="300"/>
                        </a:spcBef>
                        <a:spcAft>
                          <a:spcPts val="300"/>
                        </a:spcAft>
                      </a:pPr>
                      <a:r>
                        <a:rPr lang="en-US" sz="1100">
                          <a:effectLst/>
                          <a:latin typeface="Calibri" panose="020F0502020204030204" pitchFamily="34" charset="0"/>
                          <a:ea typeface="Times New Roman" panose="02020603050405020304" pitchFamily="18" charset="0"/>
                        </a:rPr>
                        <a:t>State Procurement Priorities</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3478192396"/>
                  </a:ext>
                </a:extLst>
              </a:tr>
              <a:tr h="259080">
                <a:tc vMerge="1">
                  <a:txBody>
                    <a:bodyPr/>
                    <a:lstStyle/>
                    <a:p>
                      <a:endParaRPr lang="en-US"/>
                    </a:p>
                  </a:txBody>
                  <a:tcPr/>
                </a:tc>
                <a:tc>
                  <a:txBody>
                    <a:bodyPr/>
                    <a:lstStyle/>
                    <a:p>
                      <a:pPr marL="0" marR="0" hangingPunct="0">
                        <a:spcBef>
                          <a:spcPts val="400"/>
                        </a:spcBef>
                        <a:spcAft>
                          <a:spcPts val="400"/>
                        </a:spcAft>
                      </a:pPr>
                      <a:r>
                        <a:rPr lang="en-US" sz="1100" dirty="0">
                          <a:effectLst/>
                          <a:latin typeface="Calibri" panose="020F0502020204030204" pitchFamily="34" charset="0"/>
                          <a:ea typeface="Times New Roman" panose="02020603050405020304" pitchFamily="18" charset="0"/>
                        </a:rPr>
                        <a:t>Washington Small Business</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300"/>
                        </a:spcBef>
                        <a:spcAft>
                          <a:spcPts val="300"/>
                        </a:spcAft>
                      </a:pPr>
                      <a:r>
                        <a:rPr lang="en-US" sz="1100" dirty="0">
                          <a:effectLst/>
                          <a:latin typeface="Calibri" panose="020F0502020204030204" pitchFamily="34" charset="0"/>
                          <a:ea typeface="Times New Roman" panose="02020603050405020304" pitchFamily="18" charset="0"/>
                        </a:rPr>
                        <a:t>[insert]</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906855"/>
                  </a:ext>
                </a:extLst>
              </a:tr>
              <a:tr h="259080">
                <a:tc vMerge="1">
                  <a:txBody>
                    <a:bodyPr/>
                    <a:lstStyle/>
                    <a:p>
                      <a:endParaRPr lang="en-US"/>
                    </a:p>
                  </a:txBody>
                  <a:tcPr/>
                </a:tc>
                <a:tc>
                  <a:txBody>
                    <a:bodyPr/>
                    <a:lstStyle/>
                    <a:p>
                      <a:pPr marL="0" marR="0" hangingPunct="0">
                        <a:spcBef>
                          <a:spcPts val="300"/>
                        </a:spcBef>
                        <a:spcAft>
                          <a:spcPts val="300"/>
                        </a:spcAft>
                      </a:pPr>
                      <a:r>
                        <a:rPr lang="en-US" sz="1100" dirty="0">
                          <a:effectLst/>
                          <a:latin typeface="Calibri" panose="020F0502020204030204" pitchFamily="34" charset="0"/>
                          <a:ea typeface="Times New Roman" panose="02020603050405020304" pitchFamily="18" charset="0"/>
                        </a:rPr>
                        <a:t>Veteran-Owned Business</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300"/>
                        </a:spcBef>
                        <a:spcAft>
                          <a:spcPts val="300"/>
                        </a:spcAft>
                      </a:pPr>
                      <a:r>
                        <a:rPr lang="en-US" sz="1100" dirty="0">
                          <a:effectLst/>
                          <a:latin typeface="Calibri" panose="020F0502020204030204" pitchFamily="34" charset="0"/>
                          <a:ea typeface="Times New Roman" panose="02020603050405020304" pitchFamily="18" charset="0"/>
                        </a:rPr>
                        <a:t>[insert]</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49959102"/>
                  </a:ext>
                </a:extLst>
              </a:tr>
              <a:tr h="259080">
                <a:tc vMerge="1">
                  <a:txBody>
                    <a:bodyPr/>
                    <a:lstStyle/>
                    <a:p>
                      <a:endParaRPr lang="en-US"/>
                    </a:p>
                  </a:txBody>
                  <a:tcPr/>
                </a:tc>
                <a:tc>
                  <a:txBody>
                    <a:bodyPr/>
                    <a:lstStyle/>
                    <a:p>
                      <a:pPr marL="0" marR="0" hangingPunct="0">
                        <a:spcBef>
                          <a:spcPts val="300"/>
                        </a:spcBef>
                        <a:spcAft>
                          <a:spcPts val="300"/>
                        </a:spcAft>
                      </a:pPr>
                      <a:r>
                        <a:rPr lang="en-US" sz="1100">
                          <a:effectLst/>
                          <a:latin typeface="Calibri" panose="020F0502020204030204" pitchFamily="34" charset="0"/>
                          <a:ea typeface="Times New Roman" panose="02020603050405020304" pitchFamily="18" charset="0"/>
                        </a:rPr>
                        <a:t>Executive Order 18-03</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300"/>
                        </a:spcBef>
                        <a:spcAft>
                          <a:spcPts val="300"/>
                        </a:spcAft>
                      </a:pPr>
                      <a:r>
                        <a:rPr lang="en-US" sz="1100" dirty="0" smtClean="0">
                          <a:effectLst/>
                          <a:latin typeface="Calibri" panose="020F0502020204030204" pitchFamily="34" charset="0"/>
                          <a:ea typeface="Times New Roman" panose="02020603050405020304" pitchFamily="18" charset="0"/>
                        </a:rPr>
                        <a:t>[insert]</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1239511"/>
                  </a:ext>
                </a:extLst>
              </a:tr>
              <a:tr h="259080">
                <a:tc gridSpan="2">
                  <a:txBody>
                    <a:bodyPr/>
                    <a:lstStyle/>
                    <a:p>
                      <a:pPr marL="0" marR="0" algn="r" hangingPunct="0">
                        <a:spcBef>
                          <a:spcPts val="300"/>
                        </a:spcBef>
                        <a:spcAft>
                          <a:spcPts val="300"/>
                        </a:spcAft>
                      </a:pPr>
                      <a:r>
                        <a:rPr lang="en-US" sz="1100" dirty="0">
                          <a:effectLst/>
                          <a:latin typeface="Calibri" panose="020F0502020204030204" pitchFamily="34" charset="0"/>
                          <a:ea typeface="Times New Roman" panose="02020603050405020304" pitchFamily="18" charset="0"/>
                        </a:rPr>
                        <a:t>Total:</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marL="0" marR="0" algn="ctr" hangingPunct="0">
                        <a:spcBef>
                          <a:spcPts val="300"/>
                        </a:spcBef>
                        <a:spcAft>
                          <a:spcPts val="300"/>
                        </a:spcAft>
                      </a:pPr>
                      <a:r>
                        <a:rPr lang="en-US" sz="1100" dirty="0" smtClean="0">
                          <a:effectLst/>
                          <a:latin typeface="Calibri" panose="020F0502020204030204" pitchFamily="34" charset="0"/>
                          <a:ea typeface="Times New Roman" panose="02020603050405020304" pitchFamily="18" charset="0"/>
                        </a:rPr>
                        <a:t>[insert]</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9527370"/>
                  </a:ext>
                </a:extLst>
              </a:tr>
              <a:tr h="259080">
                <a:tc rowSpan="2">
                  <a:txBody>
                    <a:bodyPr/>
                    <a:lstStyle/>
                    <a:p>
                      <a:pPr marL="0" marR="0" algn="ctr" hangingPunct="0">
                        <a:spcBef>
                          <a:spcPts val="300"/>
                        </a:spcBef>
                        <a:spcAft>
                          <a:spcPts val="300"/>
                        </a:spcAft>
                      </a:pPr>
                      <a:r>
                        <a:rPr lang="en-US" sz="1100">
                          <a:effectLst/>
                          <a:latin typeface="Calibri" panose="020F0502020204030204" pitchFamily="34" charset="0"/>
                          <a:ea typeface="Times New Roman" panose="02020603050405020304" pitchFamily="18" charset="0"/>
                        </a:rPr>
                        <a:t>4</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gn="ctr" hangingPunct="0">
                        <a:spcBef>
                          <a:spcPts val="300"/>
                        </a:spcBef>
                        <a:spcAft>
                          <a:spcPts val="300"/>
                        </a:spcAft>
                      </a:pPr>
                      <a:r>
                        <a:rPr lang="en-US" sz="1100">
                          <a:effectLst/>
                          <a:latin typeface="Calibri" panose="020F0502020204030204" pitchFamily="34" charset="0"/>
                          <a:ea typeface="Times New Roman" panose="02020603050405020304" pitchFamily="18" charset="0"/>
                        </a:rPr>
                        <a:t>Responsible Bidder</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1467297090"/>
                  </a:ext>
                </a:extLst>
              </a:tr>
              <a:tr h="259080">
                <a:tc vMerge="1">
                  <a:txBody>
                    <a:bodyPr/>
                    <a:lstStyle/>
                    <a:p>
                      <a:endParaRPr lang="en-US"/>
                    </a:p>
                  </a:txBody>
                  <a:tcPr/>
                </a:tc>
                <a:tc>
                  <a:txBody>
                    <a:bodyPr/>
                    <a:lstStyle/>
                    <a:p>
                      <a:pPr marL="0" marR="0" hangingPunct="0">
                        <a:spcBef>
                          <a:spcPts val="300"/>
                        </a:spcBef>
                        <a:spcAft>
                          <a:spcPts val="300"/>
                        </a:spcAft>
                      </a:pPr>
                      <a:r>
                        <a:rPr lang="en-US" sz="1100">
                          <a:effectLst/>
                          <a:latin typeface="Calibri" panose="020F0502020204030204" pitchFamily="34" charset="0"/>
                          <a:ea typeface="Times New Roman" panose="02020603050405020304" pitchFamily="18" charset="0"/>
                        </a:rPr>
                        <a:t>Responsibility Analysis</a:t>
                      </a:r>
                      <a:endParaRPr lang="en-US" sz="12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hangingPunct="0">
                        <a:spcBef>
                          <a:spcPts val="300"/>
                        </a:spcBef>
                        <a:spcAft>
                          <a:spcPts val="300"/>
                        </a:spcAft>
                      </a:pPr>
                      <a:r>
                        <a:rPr lang="en-US" sz="1100" dirty="0">
                          <a:effectLst/>
                          <a:latin typeface="Calibri" panose="020F0502020204030204" pitchFamily="34" charset="0"/>
                          <a:ea typeface="Times New Roman" panose="02020603050405020304" pitchFamily="18" charset="0"/>
                        </a:rPr>
                        <a:t>Pass/Fail</a:t>
                      </a:r>
                      <a:endParaRPr lang="en-US"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8854253"/>
                  </a:ext>
                </a:extLst>
              </a:tr>
            </a:tbl>
          </a:graphicData>
        </a:graphic>
      </p:graphicFrame>
    </p:spTree>
    <p:extLst>
      <p:ext uri="{BB962C8B-B14F-4D97-AF65-F5344CB8AC3E}">
        <p14:creationId xmlns:p14="http://schemas.microsoft.com/office/powerpoint/2010/main" val="8132782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Master Contract</a:t>
            </a:r>
            <a:endParaRPr lang="en-US" dirty="0"/>
          </a:p>
        </p:txBody>
      </p:sp>
      <p:sp>
        <p:nvSpPr>
          <p:cNvPr id="3" name="Content Placeholder 2"/>
          <p:cNvSpPr>
            <a:spLocks noGrp="1"/>
          </p:cNvSpPr>
          <p:nvPr>
            <p:ph idx="1"/>
          </p:nvPr>
        </p:nvSpPr>
        <p:spPr/>
        <p:txBody>
          <a:bodyPr>
            <a:normAutofit lnSpcReduction="10000"/>
          </a:bodyPr>
          <a:lstStyle/>
          <a:p>
            <a:r>
              <a:rPr lang="en-US" dirty="0" smtClean="0"/>
              <a:t>Contract Term:  ___ Years</a:t>
            </a:r>
          </a:p>
          <a:p>
            <a:pPr>
              <a:spcBef>
                <a:spcPts val="1600"/>
              </a:spcBef>
            </a:pPr>
            <a:r>
              <a:rPr lang="en-US" dirty="0" smtClean="0"/>
              <a:t>Pricing</a:t>
            </a:r>
          </a:p>
          <a:p>
            <a:pPr lvl="1">
              <a:spcBef>
                <a:spcPts val="800"/>
              </a:spcBef>
            </a:pPr>
            <a:r>
              <a:rPr lang="en-US" dirty="0" smtClean="0"/>
              <a:t>Economic Price Adjustment</a:t>
            </a:r>
          </a:p>
          <a:p>
            <a:pPr>
              <a:spcBef>
                <a:spcPts val="1600"/>
              </a:spcBef>
            </a:pPr>
            <a:r>
              <a:rPr lang="en-US" dirty="0" smtClean="0"/>
              <a:t>Standard Insurance Requirements</a:t>
            </a:r>
            <a:endParaRPr lang="en-US" dirty="0"/>
          </a:p>
          <a:p>
            <a:pPr>
              <a:spcBef>
                <a:spcPts val="1600"/>
              </a:spcBef>
            </a:pPr>
            <a:r>
              <a:rPr lang="en-US" dirty="0" smtClean="0"/>
              <a:t>Quarterly Sales Reporting</a:t>
            </a:r>
          </a:p>
          <a:p>
            <a:pPr>
              <a:spcBef>
                <a:spcPts val="1600"/>
              </a:spcBef>
            </a:pPr>
            <a:r>
              <a:rPr lang="en-US" dirty="0" smtClean="0"/>
              <a:t>Vendor Management Fee</a:t>
            </a:r>
          </a:p>
          <a:p>
            <a:pPr lvl="1">
              <a:spcBef>
                <a:spcPts val="800"/>
              </a:spcBef>
            </a:pPr>
            <a:r>
              <a:rPr lang="en-US" dirty="0" smtClean="0"/>
              <a:t>Due 30 Days after Invoice is received</a:t>
            </a:r>
          </a:p>
          <a:p>
            <a:endParaRPr lang="en-US" dirty="0"/>
          </a:p>
        </p:txBody>
      </p:sp>
      <p:sp>
        <p:nvSpPr>
          <p:cNvPr id="4" name="Slide Number Placeholder 3"/>
          <p:cNvSpPr>
            <a:spLocks noGrp="1"/>
          </p:cNvSpPr>
          <p:nvPr>
            <p:ph type="sldNum" sz="quarter" idx="12"/>
          </p:nvPr>
        </p:nvSpPr>
        <p:spPr/>
        <p:txBody>
          <a:bodyPr/>
          <a:lstStyle/>
          <a:p>
            <a:fld id="{4E2E678C-05D9-4230-9986-361A51735870}" type="slidenum">
              <a:rPr lang="en-US" smtClean="0"/>
              <a:t>18</a:t>
            </a:fld>
            <a:endParaRPr lang="en-US"/>
          </a:p>
        </p:txBody>
      </p:sp>
    </p:spTree>
    <p:extLst>
      <p:ext uri="{BB962C8B-B14F-4D97-AF65-F5344CB8AC3E}">
        <p14:creationId xmlns:p14="http://schemas.microsoft.com/office/powerpoint/2010/main" val="385170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Provide a Bid</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Read and understand all Contract terms</a:t>
            </a:r>
          </a:p>
          <a:p>
            <a:r>
              <a:rPr lang="en-US" dirty="0" smtClean="0"/>
              <a:t>Submit on Time</a:t>
            </a:r>
          </a:p>
          <a:p>
            <a:r>
              <a:rPr lang="en-US" dirty="0" smtClean="0"/>
              <a:t>Email Bid Submittals to:</a:t>
            </a:r>
          </a:p>
          <a:p>
            <a:pPr marL="0" indent="0">
              <a:buNone/>
            </a:pPr>
            <a:r>
              <a:rPr lang="en-US" dirty="0" smtClean="0"/>
              <a:t>	 </a:t>
            </a:r>
            <a:r>
              <a:rPr lang="en-US" dirty="0" smtClean="0">
                <a:hlinkClick r:id="rId3"/>
              </a:rPr>
              <a:t>___________@des.wa.gov</a:t>
            </a:r>
            <a:r>
              <a:rPr lang="en-US" dirty="0" smtClean="0"/>
              <a:t> </a:t>
            </a:r>
          </a:p>
          <a:p>
            <a:pPr marL="0" indent="0">
              <a:buNone/>
            </a:pPr>
            <a:endParaRPr lang="en-US" sz="2400" dirty="0"/>
          </a:p>
          <a:p>
            <a:r>
              <a:rPr lang="en-US" dirty="0" smtClean="0"/>
              <a:t>Provide all completed Exhibits:</a:t>
            </a:r>
          </a:p>
          <a:p>
            <a:pPr lvl="1"/>
            <a:r>
              <a:rPr lang="en-US" sz="3733" dirty="0"/>
              <a:t>Exhibit A1 – Bidder’s Certification</a:t>
            </a:r>
          </a:p>
          <a:p>
            <a:pPr lvl="1"/>
            <a:r>
              <a:rPr lang="en-US" sz="3733" dirty="0"/>
              <a:t>Exhibit A2 – Bidder’s Profile</a:t>
            </a:r>
          </a:p>
          <a:p>
            <a:pPr lvl="1"/>
            <a:r>
              <a:rPr lang="en-US" sz="3733" dirty="0"/>
              <a:t>Exhibit B – Performance Requirements</a:t>
            </a:r>
          </a:p>
          <a:p>
            <a:pPr lvl="1"/>
            <a:r>
              <a:rPr lang="en-US" sz="3733" dirty="0"/>
              <a:t>Exhibit C – Bid Submission</a:t>
            </a:r>
          </a:p>
          <a:p>
            <a:pPr lvl="1"/>
            <a:r>
              <a:rPr lang="en-US" sz="3733" dirty="0"/>
              <a:t>Exhibit D2 – Contract Issues List (if applicable)</a:t>
            </a:r>
          </a:p>
        </p:txBody>
      </p:sp>
      <p:sp>
        <p:nvSpPr>
          <p:cNvPr id="4" name="Slide Number Placeholder 3"/>
          <p:cNvSpPr>
            <a:spLocks noGrp="1"/>
          </p:cNvSpPr>
          <p:nvPr>
            <p:ph type="sldNum" sz="quarter" idx="12"/>
          </p:nvPr>
        </p:nvSpPr>
        <p:spPr/>
        <p:txBody>
          <a:bodyPr/>
          <a:lstStyle/>
          <a:p>
            <a:fld id="{4E2E678C-05D9-4230-9986-361A51735870}" type="slidenum">
              <a:rPr lang="en-US" smtClean="0"/>
              <a:t>19</a:t>
            </a:fld>
            <a:endParaRPr lang="en-US" dirty="0"/>
          </a:p>
        </p:txBody>
      </p:sp>
    </p:spTree>
    <p:extLst>
      <p:ext uri="{BB962C8B-B14F-4D97-AF65-F5344CB8AC3E}">
        <p14:creationId xmlns:p14="http://schemas.microsoft.com/office/powerpoint/2010/main" val="80394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Disclaimer</a:t>
            </a:r>
            <a:endParaRPr lang="en-US" dirty="0"/>
          </a:p>
        </p:txBody>
      </p:sp>
      <p:sp>
        <p:nvSpPr>
          <p:cNvPr id="3" name="Content Placeholder 2"/>
          <p:cNvSpPr>
            <a:spLocks noGrp="1"/>
          </p:cNvSpPr>
          <p:nvPr>
            <p:ph idx="1"/>
          </p:nvPr>
        </p:nvSpPr>
        <p:spPr/>
        <p:txBody>
          <a:bodyPr/>
          <a:lstStyle/>
          <a:p>
            <a:pPr marL="0" indent="0">
              <a:buNone/>
            </a:pPr>
            <a:r>
              <a:rPr lang="en-US" dirty="0"/>
              <a:t>Note: This is the DES Master Contract </a:t>
            </a:r>
            <a:r>
              <a:rPr lang="en-US" dirty="0" smtClean="0"/>
              <a:t>Pre- </a:t>
            </a:r>
            <a:r>
              <a:rPr lang="en-US" dirty="0"/>
              <a:t>Bid template. This covers a lot of the standard information we share during pre-bid conferences. The idea is that each procurement coordinator will modify the template to include only the applicable information by deleting and expanding on some of the slides.</a:t>
            </a:r>
          </a:p>
          <a:p>
            <a:endParaRPr lang="en-US" dirty="0"/>
          </a:p>
        </p:txBody>
      </p:sp>
      <p:sp>
        <p:nvSpPr>
          <p:cNvPr id="4" name="Slide Number Placeholder 3"/>
          <p:cNvSpPr>
            <a:spLocks noGrp="1"/>
          </p:cNvSpPr>
          <p:nvPr>
            <p:ph type="sldNum" sz="quarter" idx="12"/>
          </p:nvPr>
        </p:nvSpPr>
        <p:spPr/>
        <p:txBody>
          <a:bodyPr/>
          <a:lstStyle/>
          <a:p>
            <a:fld id="{4E2E678C-05D9-4230-9986-361A51735870}" type="slidenum">
              <a:rPr lang="en-US" smtClean="0"/>
              <a:t>2</a:t>
            </a:fld>
            <a:endParaRPr lang="en-US" dirty="0"/>
          </a:p>
        </p:txBody>
      </p:sp>
    </p:spTree>
    <p:extLst>
      <p:ext uri="{BB962C8B-B14F-4D97-AF65-F5344CB8AC3E}">
        <p14:creationId xmlns:p14="http://schemas.microsoft.com/office/powerpoint/2010/main" val="30219508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Complaints/Debriefs/Protests</a:t>
            </a:r>
            <a:endParaRPr lang="en-US" sz="4800" dirty="0"/>
          </a:p>
        </p:txBody>
      </p:sp>
      <p:sp>
        <p:nvSpPr>
          <p:cNvPr id="3" name="Content Placeholder 2"/>
          <p:cNvSpPr>
            <a:spLocks noGrp="1"/>
          </p:cNvSpPr>
          <p:nvPr>
            <p:ph idx="1"/>
          </p:nvPr>
        </p:nvSpPr>
        <p:spPr>
          <a:xfrm>
            <a:off x="266700" y="1709928"/>
            <a:ext cx="8610600" cy="4728972"/>
          </a:xfrm>
        </p:spPr>
        <p:txBody>
          <a:bodyPr>
            <a:normAutofit fontScale="92500" lnSpcReduction="20000"/>
          </a:bodyPr>
          <a:lstStyle/>
          <a:p>
            <a:r>
              <a:rPr lang="en-US" sz="3200" dirty="0" smtClean="0"/>
              <a:t>Complaints</a:t>
            </a:r>
          </a:p>
          <a:p>
            <a:pPr lvl="1"/>
            <a:r>
              <a:rPr lang="en-US" sz="2400" dirty="0" smtClean="0"/>
              <a:t>Complaint </a:t>
            </a:r>
            <a:r>
              <a:rPr lang="en-US" sz="2400" dirty="0"/>
              <a:t>period ends five </a:t>
            </a:r>
            <a:r>
              <a:rPr lang="en-US" sz="2400" dirty="0" smtClean="0"/>
              <a:t>business </a:t>
            </a:r>
            <a:r>
              <a:rPr lang="en-US" sz="2400" dirty="0"/>
              <a:t>days before the bid due date.  </a:t>
            </a:r>
          </a:p>
          <a:p>
            <a:pPr>
              <a:spcBef>
                <a:spcPts val="1600"/>
              </a:spcBef>
            </a:pPr>
            <a:r>
              <a:rPr lang="en-US" sz="3200" dirty="0" smtClean="0"/>
              <a:t>Debrief Conferences</a:t>
            </a:r>
          </a:p>
          <a:p>
            <a:pPr lvl="1"/>
            <a:r>
              <a:rPr lang="en-US" sz="2400" dirty="0" smtClean="0"/>
              <a:t>Bidders </a:t>
            </a:r>
            <a:r>
              <a:rPr lang="en-US" sz="2400" dirty="0"/>
              <a:t>will have three </a:t>
            </a:r>
            <a:r>
              <a:rPr lang="en-US" sz="2400" dirty="0" smtClean="0"/>
              <a:t>business </a:t>
            </a:r>
            <a:r>
              <a:rPr lang="en-US" sz="2400" dirty="0"/>
              <a:t>days to request a Debrief </a:t>
            </a:r>
            <a:r>
              <a:rPr lang="en-US" sz="2400" dirty="0" smtClean="0"/>
              <a:t>Conference after announcement of ASB..</a:t>
            </a:r>
          </a:p>
          <a:p>
            <a:pPr>
              <a:spcBef>
                <a:spcPts val="1600"/>
              </a:spcBef>
            </a:pPr>
            <a:r>
              <a:rPr lang="en-US" sz="3200" dirty="0" smtClean="0"/>
              <a:t>Protests</a:t>
            </a:r>
          </a:p>
          <a:p>
            <a:pPr lvl="1"/>
            <a:r>
              <a:rPr lang="en-US" sz="2400" dirty="0" smtClean="0"/>
              <a:t>Must have participated in debrief conference</a:t>
            </a:r>
          </a:p>
          <a:p>
            <a:pPr lvl="1"/>
            <a:r>
              <a:rPr lang="en-US" sz="2400" dirty="0" smtClean="0"/>
              <a:t>Bidders </a:t>
            </a:r>
            <a:r>
              <a:rPr lang="en-US" sz="2400" dirty="0"/>
              <a:t>may protest the award of the Master </a:t>
            </a:r>
            <a:r>
              <a:rPr lang="en-US" sz="2400" dirty="0" smtClean="0"/>
              <a:t>Contract </a:t>
            </a:r>
            <a:r>
              <a:rPr lang="en-US" sz="2400" b="1" dirty="0" smtClean="0"/>
              <a:t>only</a:t>
            </a:r>
            <a:r>
              <a:rPr lang="en-US" sz="2400" dirty="0" smtClean="0"/>
              <a:t> for three reasons: </a:t>
            </a:r>
          </a:p>
          <a:p>
            <a:pPr lvl="2"/>
            <a:r>
              <a:rPr lang="x-none" sz="2000" dirty="0" smtClean="0"/>
              <a:t>Bias</a:t>
            </a:r>
            <a:r>
              <a:rPr lang="x-none" sz="2000" dirty="0"/>
              <a:t>, discrimination</a:t>
            </a:r>
            <a:r>
              <a:rPr lang="en-US" sz="2000" dirty="0"/>
              <a:t>,</a:t>
            </a:r>
            <a:r>
              <a:rPr lang="x-none" sz="2000" dirty="0"/>
              <a:t> or conflict of interest on the part of an evaluator;</a:t>
            </a:r>
            <a:r>
              <a:rPr lang="en-US" sz="2000" dirty="0"/>
              <a:t> </a:t>
            </a:r>
          </a:p>
          <a:p>
            <a:pPr lvl="2"/>
            <a:r>
              <a:rPr lang="x-none" sz="2000" dirty="0" smtClean="0"/>
              <a:t>Error </a:t>
            </a:r>
            <a:r>
              <a:rPr lang="x-none" sz="2000" dirty="0"/>
              <a:t>in computing evaluation scores; </a:t>
            </a:r>
            <a:r>
              <a:rPr lang="x-none" sz="2000" dirty="0" smtClean="0"/>
              <a:t>or</a:t>
            </a:r>
            <a:endParaRPr lang="en-US" sz="2000" dirty="0"/>
          </a:p>
          <a:p>
            <a:pPr lvl="2"/>
            <a:r>
              <a:rPr lang="x-none" sz="2000" dirty="0" smtClean="0"/>
              <a:t>Non-compliance </a:t>
            </a:r>
            <a:r>
              <a:rPr lang="x-none" sz="2000" dirty="0"/>
              <a:t>with any procedures described in the </a:t>
            </a:r>
            <a:r>
              <a:rPr lang="en-US" sz="2000" dirty="0"/>
              <a:t>Competitive Solicitation.</a:t>
            </a:r>
          </a:p>
          <a:p>
            <a:pPr marL="0" indent="0">
              <a:buNone/>
            </a:pPr>
            <a:endParaRPr lang="en-US" sz="3200" dirty="0"/>
          </a:p>
        </p:txBody>
      </p:sp>
      <p:sp>
        <p:nvSpPr>
          <p:cNvPr id="4" name="Slide Number Placeholder 3"/>
          <p:cNvSpPr>
            <a:spLocks noGrp="1"/>
          </p:cNvSpPr>
          <p:nvPr>
            <p:ph type="sldNum" sz="quarter" idx="12"/>
          </p:nvPr>
        </p:nvSpPr>
        <p:spPr/>
        <p:txBody>
          <a:bodyPr/>
          <a:lstStyle/>
          <a:p>
            <a:fld id="{4E2E678C-05D9-4230-9986-361A51735870}" type="slidenum">
              <a:rPr lang="en-US" smtClean="0"/>
              <a:t>20</a:t>
            </a:fld>
            <a:endParaRPr lang="en-US" dirty="0"/>
          </a:p>
        </p:txBody>
      </p:sp>
    </p:spTree>
    <p:extLst>
      <p:ext uri="{BB962C8B-B14F-4D97-AF65-F5344CB8AC3E}">
        <p14:creationId xmlns:p14="http://schemas.microsoft.com/office/powerpoint/2010/main" val="40771514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Additional Resources</a:t>
            </a:r>
            <a:endParaRPr lang="en-US" sz="4800" dirty="0"/>
          </a:p>
        </p:txBody>
      </p:sp>
      <p:sp>
        <p:nvSpPr>
          <p:cNvPr id="3" name="Content Placeholder 2"/>
          <p:cNvSpPr>
            <a:spLocks noGrp="1"/>
          </p:cNvSpPr>
          <p:nvPr>
            <p:ph idx="1"/>
          </p:nvPr>
        </p:nvSpPr>
        <p:spPr/>
        <p:txBody>
          <a:bodyPr>
            <a:normAutofit fontScale="77500" lnSpcReduction="20000"/>
          </a:bodyPr>
          <a:lstStyle/>
          <a:p>
            <a:pPr>
              <a:spcBef>
                <a:spcPts val="2400"/>
              </a:spcBef>
            </a:pPr>
            <a:r>
              <a:rPr lang="en-US" dirty="0" smtClean="0">
                <a:hlinkClick r:id="rId3"/>
              </a:rPr>
              <a:t>WEBS</a:t>
            </a:r>
            <a:endParaRPr lang="en-US" dirty="0" smtClean="0"/>
          </a:p>
          <a:p>
            <a:pPr>
              <a:spcBef>
                <a:spcPts val="2400"/>
              </a:spcBef>
            </a:pPr>
            <a:r>
              <a:rPr lang="en-US" dirty="0" smtClean="0">
                <a:hlinkClick r:id="rId4"/>
              </a:rPr>
              <a:t>Statewide Payee Desk</a:t>
            </a:r>
            <a:endParaRPr lang="en-US" dirty="0" smtClean="0"/>
          </a:p>
          <a:p>
            <a:pPr>
              <a:spcBef>
                <a:spcPts val="2400"/>
              </a:spcBef>
            </a:pPr>
            <a:r>
              <a:rPr lang="en-US" dirty="0" smtClean="0">
                <a:hlinkClick r:id="rId5"/>
              </a:rPr>
              <a:t>Procurement Technical Assistance Center (PTAC)</a:t>
            </a:r>
            <a:endParaRPr lang="en-US" dirty="0" smtClean="0"/>
          </a:p>
          <a:p>
            <a:pPr>
              <a:spcBef>
                <a:spcPts val="2400"/>
              </a:spcBef>
            </a:pPr>
            <a:r>
              <a:rPr lang="en-US" dirty="0" smtClean="0">
                <a:hlinkClick r:id="rId6"/>
              </a:rPr>
              <a:t>OMWBE</a:t>
            </a:r>
            <a:endParaRPr lang="en-US" dirty="0" smtClean="0"/>
          </a:p>
          <a:p>
            <a:pPr>
              <a:spcBef>
                <a:spcPts val="2400"/>
              </a:spcBef>
            </a:pPr>
            <a:r>
              <a:rPr lang="en-US" dirty="0" smtClean="0">
                <a:hlinkClick r:id="rId7"/>
              </a:rPr>
              <a:t>WA Department of Veteran’s Affairs</a:t>
            </a:r>
            <a:endParaRPr lang="en-US" dirty="0" smtClean="0"/>
          </a:p>
          <a:p>
            <a:pPr>
              <a:spcBef>
                <a:spcPts val="2400"/>
              </a:spcBef>
            </a:pPr>
            <a:r>
              <a:rPr lang="en-US" dirty="0" smtClean="0">
                <a:hlinkClick r:id="rId8"/>
              </a:rPr>
              <a:t>Washington Department of Revenue</a:t>
            </a:r>
            <a:endParaRPr lang="en-US" dirty="0" smtClean="0"/>
          </a:p>
          <a:p>
            <a:pPr>
              <a:spcBef>
                <a:spcPts val="2400"/>
              </a:spcBef>
            </a:pPr>
            <a:r>
              <a:rPr lang="en-US" dirty="0" smtClean="0">
                <a:hlinkClick r:id="rId9"/>
              </a:rPr>
              <a:t>Washington State Secretary of State</a:t>
            </a:r>
            <a:endParaRPr lang="en-US" dirty="0"/>
          </a:p>
        </p:txBody>
      </p:sp>
      <p:sp>
        <p:nvSpPr>
          <p:cNvPr id="4" name="Slide Number Placeholder 3"/>
          <p:cNvSpPr>
            <a:spLocks noGrp="1"/>
          </p:cNvSpPr>
          <p:nvPr>
            <p:ph type="sldNum" sz="quarter" idx="12"/>
          </p:nvPr>
        </p:nvSpPr>
        <p:spPr/>
        <p:txBody>
          <a:bodyPr/>
          <a:lstStyle/>
          <a:p>
            <a:fld id="{4E2E678C-05D9-4230-9986-361A51735870}" type="slidenum">
              <a:rPr lang="en-US" smtClean="0"/>
              <a:t>21</a:t>
            </a:fld>
            <a:endParaRPr lang="en-US" dirty="0"/>
          </a:p>
        </p:txBody>
      </p:sp>
    </p:spTree>
    <p:extLst>
      <p:ext uri="{BB962C8B-B14F-4D97-AF65-F5344CB8AC3E}">
        <p14:creationId xmlns:p14="http://schemas.microsoft.com/office/powerpoint/2010/main" val="21936412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Thank You</a:t>
            </a:r>
            <a:endParaRPr lang="en-US" dirty="0"/>
          </a:p>
        </p:txBody>
      </p:sp>
      <p:sp>
        <p:nvSpPr>
          <p:cNvPr id="5" name="Text Placeholder 4"/>
          <p:cNvSpPr>
            <a:spLocks noGrp="1"/>
          </p:cNvSpPr>
          <p:nvPr>
            <p:ph type="body" idx="1"/>
          </p:nvPr>
        </p:nvSpPr>
        <p:spPr/>
        <p:txBody>
          <a:bodyPr>
            <a:normAutofit fontScale="92500" lnSpcReduction="20000"/>
          </a:bodyPr>
          <a:lstStyle/>
          <a:p>
            <a:r>
              <a:rPr lang="en-US" dirty="0" smtClean="0"/>
              <a:t>Procurement Coordinator:</a:t>
            </a:r>
          </a:p>
          <a:p>
            <a:r>
              <a:rPr lang="en-US" dirty="0" smtClean="0"/>
              <a:t>NAME</a:t>
            </a:r>
          </a:p>
          <a:p>
            <a:r>
              <a:rPr lang="en-US" dirty="0" smtClean="0"/>
              <a:t>Email@des.wa.gov</a:t>
            </a:r>
          </a:p>
        </p:txBody>
      </p:sp>
      <p:sp>
        <p:nvSpPr>
          <p:cNvPr id="2" name="Slide Number Placeholder 1"/>
          <p:cNvSpPr>
            <a:spLocks noGrp="1"/>
          </p:cNvSpPr>
          <p:nvPr>
            <p:ph type="sldNum" sz="quarter" idx="12"/>
          </p:nvPr>
        </p:nvSpPr>
        <p:spPr/>
        <p:txBody>
          <a:bodyPr/>
          <a:lstStyle/>
          <a:p>
            <a:fld id="{4E2E678C-05D9-4230-9986-361A51735870}" type="slidenum">
              <a:rPr lang="en-US" smtClean="0"/>
              <a:t>22</a:t>
            </a:fld>
            <a:endParaRPr lang="en-US" dirty="0"/>
          </a:p>
        </p:txBody>
      </p:sp>
    </p:spTree>
    <p:extLst>
      <p:ext uri="{BB962C8B-B14F-4D97-AF65-F5344CB8AC3E}">
        <p14:creationId xmlns:p14="http://schemas.microsoft.com/office/powerpoint/2010/main" val="34825005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Pre-Bid Administration</a:t>
            </a:r>
            <a:endParaRPr lang="en-US" sz="4800" dirty="0"/>
          </a:p>
        </p:txBody>
      </p:sp>
      <p:sp>
        <p:nvSpPr>
          <p:cNvPr id="3" name="Content Placeholder 2"/>
          <p:cNvSpPr>
            <a:spLocks noGrp="1"/>
          </p:cNvSpPr>
          <p:nvPr>
            <p:ph idx="1"/>
          </p:nvPr>
        </p:nvSpPr>
        <p:spPr/>
        <p:txBody>
          <a:bodyPr>
            <a:normAutofit/>
          </a:bodyPr>
          <a:lstStyle/>
          <a:p>
            <a:r>
              <a:rPr lang="en-US" dirty="0" smtClean="0"/>
              <a:t>Safety</a:t>
            </a:r>
          </a:p>
          <a:p>
            <a:pPr>
              <a:spcBef>
                <a:spcPts val="1600"/>
              </a:spcBef>
            </a:pPr>
            <a:r>
              <a:rPr lang="en-US" dirty="0" smtClean="0"/>
              <a:t>Comfort</a:t>
            </a:r>
          </a:p>
          <a:p>
            <a:pPr>
              <a:spcBef>
                <a:spcPts val="1600"/>
              </a:spcBef>
            </a:pPr>
            <a:r>
              <a:rPr lang="en-US" dirty="0" smtClean="0"/>
              <a:t>Zoom Meeting</a:t>
            </a:r>
          </a:p>
          <a:p>
            <a:pPr>
              <a:spcBef>
                <a:spcPts val="1600"/>
              </a:spcBef>
            </a:pPr>
            <a:r>
              <a:rPr lang="en-US" dirty="0" smtClean="0"/>
              <a:t>Washington’s Electronic Business Solution (</a:t>
            </a:r>
            <a:r>
              <a:rPr lang="en-US" dirty="0" smtClean="0">
                <a:hlinkClick r:id="rId3"/>
              </a:rPr>
              <a:t>WEBS</a:t>
            </a:r>
            <a:r>
              <a:rPr lang="en-US" dirty="0" smtClean="0"/>
              <a:t>)</a:t>
            </a:r>
          </a:p>
          <a:p>
            <a:pPr>
              <a:spcBef>
                <a:spcPts val="1600"/>
              </a:spcBef>
            </a:pPr>
            <a:r>
              <a:rPr lang="en-US" dirty="0" smtClean="0"/>
              <a:t>Please silence cell phones</a:t>
            </a:r>
          </a:p>
        </p:txBody>
      </p:sp>
      <p:sp>
        <p:nvSpPr>
          <p:cNvPr id="4" name="Slide Number Placeholder 3"/>
          <p:cNvSpPr>
            <a:spLocks noGrp="1"/>
          </p:cNvSpPr>
          <p:nvPr>
            <p:ph type="sldNum" sz="quarter" idx="12"/>
          </p:nvPr>
        </p:nvSpPr>
        <p:spPr/>
        <p:txBody>
          <a:bodyPr/>
          <a:lstStyle/>
          <a:p>
            <a:fld id="{4E2E678C-05D9-4230-9986-361A51735870}" type="slidenum">
              <a:rPr lang="en-US" smtClean="0"/>
              <a:t>3</a:t>
            </a:fld>
            <a:endParaRPr lang="en-US" dirty="0"/>
          </a:p>
        </p:txBody>
      </p:sp>
    </p:spTree>
    <p:extLst>
      <p:ext uri="{BB962C8B-B14F-4D97-AF65-F5344CB8AC3E}">
        <p14:creationId xmlns:p14="http://schemas.microsoft.com/office/powerpoint/2010/main" val="19274823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t>A</a:t>
            </a:r>
            <a:r>
              <a:rPr lang="en-US" sz="4800" dirty="0" smtClean="0"/>
              <a:t>genda</a:t>
            </a:r>
            <a:endParaRPr lang="en-US" sz="4800" dirty="0"/>
          </a:p>
        </p:txBody>
      </p:sp>
      <p:sp>
        <p:nvSpPr>
          <p:cNvPr id="3" name="Content Placeholder 2"/>
          <p:cNvSpPr>
            <a:spLocks noGrp="1"/>
          </p:cNvSpPr>
          <p:nvPr>
            <p:ph idx="1"/>
          </p:nvPr>
        </p:nvSpPr>
        <p:spPr/>
        <p:txBody>
          <a:bodyPr>
            <a:normAutofit fontScale="92500" lnSpcReduction="10000"/>
          </a:bodyPr>
          <a:lstStyle/>
          <a:p>
            <a:pPr>
              <a:spcBef>
                <a:spcPts val="2400"/>
              </a:spcBef>
            </a:pPr>
            <a:r>
              <a:rPr lang="en-US" dirty="0" smtClean="0"/>
              <a:t>Introductions</a:t>
            </a:r>
          </a:p>
          <a:p>
            <a:pPr>
              <a:spcBef>
                <a:spcPts val="2400"/>
              </a:spcBef>
            </a:pPr>
            <a:r>
              <a:rPr lang="en-US" dirty="0" smtClean="0"/>
              <a:t>Enterprise Services – Master Contract Overview</a:t>
            </a:r>
          </a:p>
          <a:p>
            <a:pPr>
              <a:spcBef>
                <a:spcPts val="2400"/>
              </a:spcBef>
            </a:pPr>
            <a:r>
              <a:rPr lang="en-US" dirty="0" smtClean="0"/>
              <a:t>Current Opportunity (retitle to solicitation title?)</a:t>
            </a:r>
          </a:p>
          <a:p>
            <a:pPr>
              <a:spcBef>
                <a:spcPts val="2400"/>
              </a:spcBef>
            </a:pPr>
            <a:r>
              <a:rPr lang="en-US" dirty="0" smtClean="0"/>
              <a:t>Next Steps</a:t>
            </a:r>
          </a:p>
          <a:p>
            <a:pPr>
              <a:spcBef>
                <a:spcPts val="2400"/>
              </a:spcBef>
            </a:pPr>
            <a:r>
              <a:rPr lang="en-US" dirty="0" smtClean="0"/>
              <a:t>Additional Resources</a:t>
            </a:r>
            <a:endParaRPr lang="en-US" dirty="0"/>
          </a:p>
        </p:txBody>
      </p:sp>
      <p:sp>
        <p:nvSpPr>
          <p:cNvPr id="4" name="Slide Number Placeholder 3"/>
          <p:cNvSpPr>
            <a:spLocks noGrp="1"/>
          </p:cNvSpPr>
          <p:nvPr>
            <p:ph type="sldNum" sz="quarter" idx="12"/>
          </p:nvPr>
        </p:nvSpPr>
        <p:spPr/>
        <p:txBody>
          <a:bodyPr/>
          <a:lstStyle/>
          <a:p>
            <a:fld id="{4E2E678C-05D9-4230-9986-361A51735870}" type="slidenum">
              <a:rPr lang="en-US" smtClean="0"/>
              <a:t>4</a:t>
            </a:fld>
            <a:endParaRPr lang="en-US" dirty="0"/>
          </a:p>
        </p:txBody>
      </p:sp>
    </p:spTree>
    <p:extLst>
      <p:ext uri="{BB962C8B-B14F-4D97-AF65-F5344CB8AC3E}">
        <p14:creationId xmlns:p14="http://schemas.microsoft.com/office/powerpoint/2010/main" val="14740897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r>
              <a:rPr lang="en-US" dirty="0" smtClean="0"/>
              <a:t>Introductions</a:t>
            </a:r>
            <a:endParaRPr lang="en-US" dirty="0"/>
          </a:p>
        </p:txBody>
      </p:sp>
      <p:sp>
        <p:nvSpPr>
          <p:cNvPr id="3" name="Content Placeholder 2" title="Introductions."/>
          <p:cNvSpPr>
            <a:spLocks noGrp="1"/>
          </p:cNvSpPr>
          <p:nvPr>
            <p:ph idx="1"/>
          </p:nvPr>
        </p:nvSpPr>
        <p:spPr/>
        <p:txBody>
          <a:bodyPr/>
          <a:lstStyle/>
          <a:p>
            <a:pPr marL="0" indent="0">
              <a:buNone/>
            </a:pPr>
            <a:endParaRPr lang="en-US" dirty="0" smtClean="0"/>
          </a:p>
        </p:txBody>
      </p:sp>
      <p:sp>
        <p:nvSpPr>
          <p:cNvPr id="4" name="Slide Number Placeholder 3"/>
          <p:cNvSpPr>
            <a:spLocks noGrp="1"/>
          </p:cNvSpPr>
          <p:nvPr>
            <p:ph type="sldNum" sz="quarter" idx="12"/>
          </p:nvPr>
        </p:nvSpPr>
        <p:spPr/>
        <p:txBody>
          <a:bodyPr/>
          <a:lstStyle/>
          <a:p>
            <a:fld id="{4E2E678C-05D9-4230-9986-361A51735870}" type="slidenum">
              <a:rPr lang="en-US" smtClean="0"/>
              <a:pPr/>
              <a:t>5</a:t>
            </a:fld>
            <a:endParaRPr lang="en-US" dirty="0"/>
          </a:p>
        </p:txBody>
      </p:sp>
      <p:pic>
        <p:nvPicPr>
          <p:cNvPr id="8" name="Picture 7" descr="Introduction Key For Productive Networking - TDKtalks SpeakCas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0600" y="2209800"/>
            <a:ext cx="7162800" cy="3810000"/>
          </a:xfrm>
          <a:prstGeom prst="rect">
            <a:avLst/>
          </a:prstGeom>
        </p:spPr>
      </p:pic>
    </p:spTree>
    <p:extLst>
      <p:ext uri="{BB962C8B-B14F-4D97-AF65-F5344CB8AC3E}">
        <p14:creationId xmlns:p14="http://schemas.microsoft.com/office/powerpoint/2010/main" val="38372973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Disclaimer</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a:t>All oral and written communications will be considered unofficial and non-binding on DES. Should bidders rely on any other communication, including statements made by state employees other than the Procurement Coordinator, they do so at their own risk and expense. Bidders should only rely on written amendments issued via WEBS.</a:t>
            </a:r>
          </a:p>
        </p:txBody>
      </p:sp>
      <p:sp>
        <p:nvSpPr>
          <p:cNvPr id="4" name="Slide Number Placeholder 3"/>
          <p:cNvSpPr>
            <a:spLocks noGrp="1"/>
          </p:cNvSpPr>
          <p:nvPr>
            <p:ph type="sldNum" sz="quarter" idx="12"/>
          </p:nvPr>
        </p:nvSpPr>
        <p:spPr/>
        <p:txBody>
          <a:bodyPr/>
          <a:lstStyle/>
          <a:p>
            <a:fld id="{4E2E678C-05D9-4230-9986-361A51735870}" type="slidenum">
              <a:rPr lang="en-US" smtClean="0"/>
              <a:t>6</a:t>
            </a:fld>
            <a:endParaRPr lang="en-US" dirty="0"/>
          </a:p>
        </p:txBody>
      </p:sp>
    </p:spTree>
    <p:extLst>
      <p:ext uri="{BB962C8B-B14F-4D97-AF65-F5344CB8AC3E}">
        <p14:creationId xmlns:p14="http://schemas.microsoft.com/office/powerpoint/2010/main" val="2990921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Enterprise Services</a:t>
            </a:r>
            <a:endParaRPr lang="en-US" dirty="0"/>
          </a:p>
        </p:txBody>
      </p:sp>
      <p:sp>
        <p:nvSpPr>
          <p:cNvPr id="3" name="Content Placeholder 2"/>
          <p:cNvSpPr>
            <a:spLocks noGrp="1"/>
          </p:cNvSpPr>
          <p:nvPr>
            <p:ph idx="1"/>
          </p:nvPr>
        </p:nvSpPr>
        <p:spPr/>
        <p:txBody>
          <a:bodyPr/>
          <a:lstStyle/>
          <a:p>
            <a:r>
              <a:rPr lang="en-US" dirty="0" smtClean="0"/>
              <a:t>Authority to create Master Contracts for the State</a:t>
            </a:r>
          </a:p>
          <a:p>
            <a:r>
              <a:rPr lang="en-US" dirty="0" smtClean="0"/>
              <a:t>Procurement Bridge between Purchasers and Contractors</a:t>
            </a:r>
          </a:p>
          <a:p>
            <a:r>
              <a:rPr lang="en-US" dirty="0" smtClean="0"/>
              <a:t>Purchaser Focused</a:t>
            </a:r>
          </a:p>
          <a:p>
            <a:r>
              <a:rPr lang="en-US" dirty="0" smtClean="0"/>
              <a:t>State Procurement Priorities</a:t>
            </a:r>
            <a:endParaRPr lang="en-US" dirty="0"/>
          </a:p>
          <a:p>
            <a:endParaRPr lang="en-US" dirty="0"/>
          </a:p>
        </p:txBody>
      </p:sp>
      <p:sp>
        <p:nvSpPr>
          <p:cNvPr id="4" name="Slide Number Placeholder 3"/>
          <p:cNvSpPr>
            <a:spLocks noGrp="1"/>
          </p:cNvSpPr>
          <p:nvPr>
            <p:ph type="sldNum" sz="quarter" idx="12"/>
          </p:nvPr>
        </p:nvSpPr>
        <p:spPr/>
        <p:txBody>
          <a:bodyPr/>
          <a:lstStyle/>
          <a:p>
            <a:fld id="{4E2E678C-05D9-4230-9986-361A51735870}" type="slidenum">
              <a:rPr lang="en-US" smtClean="0"/>
              <a:t>7</a:t>
            </a:fld>
            <a:endParaRPr lang="en-US" dirty="0"/>
          </a:p>
        </p:txBody>
      </p:sp>
    </p:spTree>
    <p:extLst>
      <p:ext uri="{BB962C8B-B14F-4D97-AF65-F5344CB8AC3E}">
        <p14:creationId xmlns:p14="http://schemas.microsoft.com/office/powerpoint/2010/main" val="1008572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Eligible</a:t>
            </a:r>
            <a:r>
              <a:rPr lang="en-US" dirty="0" smtClean="0"/>
              <a:t> </a:t>
            </a:r>
            <a:r>
              <a:rPr lang="en-US" sz="4800" dirty="0" smtClean="0"/>
              <a:t>Purchasers</a:t>
            </a:r>
            <a:endParaRPr lang="en-US" dirty="0"/>
          </a:p>
        </p:txBody>
      </p:sp>
      <p:sp>
        <p:nvSpPr>
          <p:cNvPr id="3" name="Content Placeholder 2"/>
          <p:cNvSpPr>
            <a:spLocks noGrp="1"/>
          </p:cNvSpPr>
          <p:nvPr>
            <p:ph sz="half" idx="1"/>
          </p:nvPr>
        </p:nvSpPr>
        <p:spPr>
          <a:xfrm>
            <a:off x="457200" y="1673352"/>
            <a:ext cx="4876800" cy="4651248"/>
          </a:xfrm>
        </p:spPr>
        <p:txBody>
          <a:bodyPr>
            <a:normAutofit/>
          </a:bodyPr>
          <a:lstStyle/>
          <a:p>
            <a:r>
              <a:rPr lang="en-US" sz="3200" dirty="0" smtClean="0"/>
              <a:t>State Agencies</a:t>
            </a:r>
          </a:p>
          <a:p>
            <a:pPr lvl="1"/>
            <a:r>
              <a:rPr lang="en-US" sz="2800" dirty="0" smtClean="0"/>
              <a:t>Use Master Contracts unless the contract cannot justifiably satisfy the agency needs.</a:t>
            </a:r>
          </a:p>
          <a:p>
            <a:pPr>
              <a:spcBef>
                <a:spcPts val="2400"/>
              </a:spcBef>
            </a:pPr>
            <a:r>
              <a:rPr lang="en-US" sz="3200" dirty="0" smtClean="0"/>
              <a:t>Other Eligible Purchasers</a:t>
            </a:r>
          </a:p>
          <a:p>
            <a:pPr lvl="1">
              <a:spcBef>
                <a:spcPts val="800"/>
              </a:spcBef>
            </a:pPr>
            <a:r>
              <a:rPr lang="en-US" sz="2800" dirty="0" smtClean="0"/>
              <a:t>Optional Use with Master Contract Usage Agreement</a:t>
            </a:r>
          </a:p>
        </p:txBody>
      </p:sp>
      <p:graphicFrame>
        <p:nvGraphicFramePr>
          <p:cNvPr id="5" name="Content Placeholder 4" descr="A chart for Eligible purchasers. It branches down to State Agencies and Other. From Other it goes down to Political Subdivisions, Tribes, Federal Agencies and Public Benefit Nonprofits." title="Chart"/>
          <p:cNvGraphicFramePr>
            <a:graphicFrameLocks noGrp="1"/>
          </p:cNvGraphicFramePr>
          <p:nvPr>
            <p:ph sz="half" idx="2"/>
            <p:extLst>
              <p:ext uri="{D42A27DB-BD31-4B8C-83A1-F6EECF244321}">
                <p14:modId xmlns:p14="http://schemas.microsoft.com/office/powerpoint/2010/main" val="3518487479"/>
              </p:ext>
            </p:extLst>
          </p:nvPr>
        </p:nvGraphicFramePr>
        <p:xfrm>
          <a:off x="5334000" y="905933"/>
          <a:ext cx="3352800" cy="59520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4E2E678C-05D9-4230-9986-361A51735870}" type="slidenum">
              <a:rPr lang="en-US" smtClean="0"/>
              <a:t>8</a:t>
            </a:fld>
            <a:endParaRPr lang="en-US" dirty="0"/>
          </a:p>
        </p:txBody>
      </p:sp>
    </p:spTree>
    <p:extLst>
      <p:ext uri="{BB962C8B-B14F-4D97-AF65-F5344CB8AC3E}">
        <p14:creationId xmlns:p14="http://schemas.microsoft.com/office/powerpoint/2010/main" val="26111813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[Insert Solicitation Name and Number]</a:t>
            </a:r>
            <a:endParaRPr lang="en-US" dirty="0"/>
          </a:p>
        </p:txBody>
      </p:sp>
      <p:sp>
        <p:nvSpPr>
          <p:cNvPr id="3" name="Content Placeholder 2"/>
          <p:cNvSpPr>
            <a:spLocks noGrp="1"/>
          </p:cNvSpPr>
          <p:nvPr>
            <p:ph idx="1"/>
          </p:nvPr>
        </p:nvSpPr>
        <p:spPr>
          <a:xfrm>
            <a:off x="609600" y="1924050"/>
            <a:ext cx="8229600" cy="4876800"/>
          </a:xfrm>
        </p:spPr>
        <p:txBody>
          <a:bodyPr>
            <a:normAutofit fontScale="70000" lnSpcReduction="20000"/>
          </a:bodyPr>
          <a:lstStyle/>
          <a:p>
            <a:pPr>
              <a:spcBef>
                <a:spcPts val="1600"/>
              </a:spcBef>
            </a:pPr>
            <a:r>
              <a:rPr lang="en-US" dirty="0" smtClean="0"/>
              <a:t>Procurement Scope</a:t>
            </a:r>
          </a:p>
          <a:p>
            <a:pPr>
              <a:spcBef>
                <a:spcPts val="1600"/>
              </a:spcBef>
            </a:pPr>
            <a:r>
              <a:rPr lang="en-US" dirty="0" smtClean="0"/>
              <a:t>Procurement Overview – Process </a:t>
            </a:r>
          </a:p>
          <a:p>
            <a:pPr>
              <a:spcBef>
                <a:spcPts val="1600"/>
              </a:spcBef>
            </a:pPr>
            <a:r>
              <a:rPr lang="en-US" dirty="0" smtClean="0"/>
              <a:t>Timeline</a:t>
            </a:r>
          </a:p>
          <a:p>
            <a:pPr>
              <a:spcBef>
                <a:spcPts val="1600"/>
              </a:spcBef>
            </a:pPr>
            <a:r>
              <a:rPr lang="en-US" dirty="0" smtClean="0"/>
              <a:t>Contract Award Structure</a:t>
            </a:r>
          </a:p>
          <a:p>
            <a:pPr>
              <a:spcBef>
                <a:spcPts val="1600"/>
              </a:spcBef>
            </a:pPr>
            <a:r>
              <a:rPr lang="en-US" dirty="0" smtClean="0"/>
              <a:t>Exhibit B – Performance Requirements</a:t>
            </a:r>
          </a:p>
          <a:p>
            <a:pPr>
              <a:spcBef>
                <a:spcPts val="1600"/>
              </a:spcBef>
            </a:pPr>
            <a:r>
              <a:rPr lang="en-US" dirty="0" smtClean="0"/>
              <a:t>Exhibit C – Bid Price Response</a:t>
            </a:r>
          </a:p>
          <a:p>
            <a:pPr>
              <a:spcBef>
                <a:spcPts val="1600"/>
              </a:spcBef>
            </a:pPr>
            <a:r>
              <a:rPr lang="en-US" dirty="0" smtClean="0"/>
              <a:t>State Procurement Priorities</a:t>
            </a:r>
          </a:p>
          <a:p>
            <a:pPr>
              <a:spcBef>
                <a:spcPts val="1600"/>
              </a:spcBef>
            </a:pPr>
            <a:r>
              <a:rPr lang="en-US" dirty="0" smtClean="0"/>
              <a:t>Bid Evaluation</a:t>
            </a:r>
          </a:p>
          <a:p>
            <a:pPr>
              <a:spcBef>
                <a:spcPts val="1600"/>
              </a:spcBef>
            </a:pPr>
            <a:r>
              <a:rPr lang="en-US" dirty="0" smtClean="0"/>
              <a:t>Master Contract</a:t>
            </a:r>
          </a:p>
        </p:txBody>
      </p:sp>
      <p:sp>
        <p:nvSpPr>
          <p:cNvPr id="4" name="Slide Number Placeholder 3"/>
          <p:cNvSpPr>
            <a:spLocks noGrp="1"/>
          </p:cNvSpPr>
          <p:nvPr>
            <p:ph type="sldNum" sz="quarter" idx="12"/>
          </p:nvPr>
        </p:nvSpPr>
        <p:spPr/>
        <p:txBody>
          <a:bodyPr/>
          <a:lstStyle/>
          <a:p>
            <a:fld id="{4E2E678C-05D9-4230-9986-361A51735870}" type="slidenum">
              <a:rPr lang="en-US" smtClean="0"/>
              <a:t>9</a:t>
            </a:fld>
            <a:endParaRPr lang="en-US" dirty="0"/>
          </a:p>
        </p:txBody>
      </p:sp>
    </p:spTree>
    <p:extLst>
      <p:ext uri="{BB962C8B-B14F-4D97-AF65-F5344CB8AC3E}">
        <p14:creationId xmlns:p14="http://schemas.microsoft.com/office/powerpoint/2010/main" val="411538739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8B848503616A74292EA15D8ED0BAC5C" ma:contentTypeVersion="2" ma:contentTypeDescription="Create a new document." ma:contentTypeScope="" ma:versionID="74e93e715af496f365e52b1734e326f8">
  <xsd:schema xmlns:xsd="http://www.w3.org/2001/XMLSchema" xmlns:xs="http://www.w3.org/2001/XMLSchema" xmlns:p="http://schemas.microsoft.com/office/2006/metadata/properties" xmlns:ns1="http://schemas.microsoft.com/sharepoint/v3" xmlns:ns2="4f5804d5-49c0-4153-b9d4-3ac3acf566d3" targetNamespace="http://schemas.microsoft.com/office/2006/metadata/properties" ma:root="true" ma:fieldsID="a3e8e9eb7caebc7715859487e3817114" ns1:_="" ns2:_="">
    <xsd:import namespace="http://schemas.microsoft.com/sharepoint/v3"/>
    <xsd:import namespace="4f5804d5-49c0-4153-b9d4-3ac3acf566d3"/>
    <xsd:element name="properties">
      <xsd:complexType>
        <xsd:sequence>
          <xsd:element name="documentManagement">
            <xsd:complexType>
              <xsd:all>
                <xsd:element ref="ns1:PublishingStartDate" minOccurs="0"/>
                <xsd:element ref="ns1:PublishingExpirationDate" minOccurs="0"/>
                <xsd:element ref="ns2: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internalName="PublishingStartDate">
      <xsd:simpleType>
        <xsd:restriction base="dms:Unknown"/>
      </xsd:simpleType>
    </xsd:element>
    <xsd:element name="PublishingExpirationDate" ma:index="9" nillable="true" ma:displayName="Scheduling End Da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f5804d5-49c0-4153-b9d4-3ac3acf566d3" elementFormDefault="qualified">
    <xsd:import namespace="http://schemas.microsoft.com/office/2006/documentManagement/types"/>
    <xsd:import namespace="http://schemas.microsoft.com/office/infopath/2007/PartnerControls"/>
    <xsd:element name="Category" ma:index="10" nillable="true" ma:displayName="Category" ma:format="Dropdown" ma:internalName="Category">
      <xsd:simpleType>
        <xsd:restriction base="dms:Choice">
          <xsd:enumeration value="Event Fliers"/>
          <xsd:enumeration value="Fact Sheets"/>
          <xsd:enumeration value="Form"/>
          <xsd:enumeration value="Policy"/>
          <xsd:enumeration value="Presentations"/>
          <xsd:enumeration value="Procedure"/>
          <xsd:enumeration value="Publication"/>
          <xsd:enumeration value="Template"/>
          <xsd:enumeration value="Get Help"/>
          <xsd:enumeration value="Other"/>
          <xsd:enumeration value="News"/>
          <xsd:enumeration value="Newsletters"/>
          <xsd:enumeration value="Tenant Bulletins"/>
          <xsd:enumeration value="CF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Category xmlns="4f5804d5-49c0-4153-b9d4-3ac3acf566d3" xsi:nil="true"/>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D2ED99D-7C06-4209-8D5E-397C3020942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f5804d5-49c0-4153-b9d4-3ac3acf566d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5884FF3-1191-4567-8279-DC7853BF6EB4}">
  <ds:schemaRefs>
    <ds:schemaRef ds:uri="http://schemas.microsoft.com/office/2006/metadata/properties"/>
    <ds:schemaRef ds:uri="http://schemas.microsoft.com/sharepoint/v3"/>
    <ds:schemaRef ds:uri="4f5804d5-49c0-4153-b9d4-3ac3acf566d3"/>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www.w3.org/XML/1998/namespace"/>
    <ds:schemaRef ds:uri="http://purl.org/dc/dcmitype/"/>
  </ds:schemaRefs>
</ds:datastoreItem>
</file>

<file path=customXml/itemProps3.xml><?xml version="1.0" encoding="utf-8"?>
<ds:datastoreItem xmlns:ds="http://schemas.openxmlformats.org/officeDocument/2006/customXml" ds:itemID="{81573106-AC65-42B7-9A32-9DE56D5BC6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Clarity</Template>
  <TotalTime>962</TotalTime>
  <Words>1924</Words>
  <Application>Microsoft Office PowerPoint</Application>
  <PresentationFormat>On-screen Show (4:3)</PresentationFormat>
  <Paragraphs>292</Paragraphs>
  <Slides>22</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Times New Roman</vt:lpstr>
      <vt:lpstr>Wingdings</vt:lpstr>
      <vt:lpstr>Clarity</vt:lpstr>
      <vt:lpstr>Pre-Bid Conference [Solicitation Name and Number]</vt:lpstr>
      <vt:lpstr>Disclaimer</vt:lpstr>
      <vt:lpstr>Pre-Bid Administration</vt:lpstr>
      <vt:lpstr>Agenda</vt:lpstr>
      <vt:lpstr>Introductions</vt:lpstr>
      <vt:lpstr>Disclaimer</vt:lpstr>
      <vt:lpstr>Enterprise Services</vt:lpstr>
      <vt:lpstr>Eligible Purchasers</vt:lpstr>
      <vt:lpstr>[Insert Solicitation Name and Number]</vt:lpstr>
      <vt:lpstr>Procurement Scope</vt:lpstr>
      <vt:lpstr>Contract Award Structure</vt:lpstr>
      <vt:lpstr>Procurement Timeline</vt:lpstr>
      <vt:lpstr>Question and Answer Period</vt:lpstr>
      <vt:lpstr>Exhibit B – Performance Requirements</vt:lpstr>
      <vt:lpstr>Exhibit C – Bid Response</vt:lpstr>
      <vt:lpstr>State Procurement Priorities</vt:lpstr>
      <vt:lpstr>Bid Evaluation Summary</vt:lpstr>
      <vt:lpstr>Master Contract</vt:lpstr>
      <vt:lpstr>How to Provide a Bid</vt:lpstr>
      <vt:lpstr>Complaints/Debriefs/Protests</vt:lpstr>
      <vt:lpstr>Additional Resources</vt:lpstr>
      <vt:lpstr>Thank You</vt:lpstr>
    </vt:vector>
  </TitlesOfParts>
  <Company>State of Washington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Tolbert, Greg (DES)</dc:creator>
  <cp:lastModifiedBy>Fiser, Maddie (DES)</cp:lastModifiedBy>
  <cp:revision>113</cp:revision>
  <cp:lastPrinted>2019-09-24T16:57:03Z</cp:lastPrinted>
  <dcterms:created xsi:type="dcterms:W3CDTF">2016-02-22T22:01:47Z</dcterms:created>
  <dcterms:modified xsi:type="dcterms:W3CDTF">2020-12-04T22:11:36Z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0x01010058B848503616A74292EA15D8ED0BAC5C</vt:lpwstr>
  </property>
</Properties>
</file>