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5"/>
  </p:notesMasterIdLst>
  <p:handoutMasterIdLst>
    <p:handoutMasterId r:id="rId16"/>
  </p:handoutMasterIdLst>
  <p:sldIdLst>
    <p:sldId id="447" r:id="rId6"/>
    <p:sldId id="455" r:id="rId7"/>
    <p:sldId id="481" r:id="rId8"/>
    <p:sldId id="484" r:id="rId9"/>
    <p:sldId id="487" r:id="rId10"/>
    <p:sldId id="483" r:id="rId11"/>
    <p:sldId id="485" r:id="rId12"/>
    <p:sldId id="486" r:id="rId13"/>
    <p:sldId id="451" r:id="rId1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B6D"/>
    <a:srgbClr val="63A139"/>
    <a:srgbClr val="6DB33F"/>
    <a:srgbClr val="ADA6B4"/>
    <a:srgbClr val="A4A3B7"/>
    <a:srgbClr val="021F4E"/>
    <a:srgbClr val="243962"/>
    <a:srgbClr val="28315E"/>
    <a:srgbClr val="055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7117" autoAdjust="0"/>
  </p:normalViewPr>
  <p:slideViewPr>
    <p:cSldViewPr>
      <p:cViewPr>
        <p:scale>
          <a:sx n="90" d="100"/>
          <a:sy n="90" d="100"/>
        </p:scale>
        <p:origin x="-88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21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301" cy="350281"/>
          </a:xfrm>
          <a:prstGeom prst="rect">
            <a:avLst/>
          </a:prstGeom>
        </p:spPr>
        <p:txBody>
          <a:bodyPr vert="horz" lIns="91293" tIns="45646" rIns="91293" bIns="456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999" y="0"/>
            <a:ext cx="4028301" cy="350281"/>
          </a:xfrm>
          <a:prstGeom prst="rect">
            <a:avLst/>
          </a:prstGeom>
        </p:spPr>
        <p:txBody>
          <a:bodyPr vert="horz" lIns="91293" tIns="45646" rIns="91293" bIns="45646" rtlCol="0"/>
          <a:lstStyle>
            <a:lvl1pPr algn="r">
              <a:defRPr sz="1200"/>
            </a:lvl1pPr>
          </a:lstStyle>
          <a:p>
            <a:fld id="{C928AD77-28E1-4F8C-A836-0055990D16EA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924"/>
            <a:ext cx="4028301" cy="350281"/>
          </a:xfrm>
          <a:prstGeom prst="rect">
            <a:avLst/>
          </a:prstGeom>
        </p:spPr>
        <p:txBody>
          <a:bodyPr vert="horz" lIns="91293" tIns="45646" rIns="91293" bIns="456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999" y="6658924"/>
            <a:ext cx="4028301" cy="350281"/>
          </a:xfrm>
          <a:prstGeom prst="rect">
            <a:avLst/>
          </a:prstGeom>
        </p:spPr>
        <p:txBody>
          <a:bodyPr vert="horz" lIns="91293" tIns="45646" rIns="91293" bIns="45646" rtlCol="0" anchor="b"/>
          <a:lstStyle>
            <a:lvl1pPr algn="r">
              <a:defRPr sz="1200"/>
            </a:lvl1pPr>
          </a:lstStyle>
          <a:p>
            <a:fld id="{5AE7113A-F638-4800-A527-4F86C39CE4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8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5294D073-375B-4414-951B-1CB3216E2BB8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74" tIns="46587" rIns="93174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906C41FE-50D3-409A-B028-0F48A32A3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8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 a logo for the main page of your presentation.  Delet</a:t>
            </a:r>
            <a:r>
              <a:rPr lang="en-US" baseline="0" dirty="0" smtClean="0"/>
              <a:t>e the other logo.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 a logo for the main page of your presentation.  Delet</a:t>
            </a:r>
            <a:r>
              <a:rPr lang="en-US" baseline="0" dirty="0" smtClean="0"/>
              <a:t>e the other logo.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66F246E-941F-4AB9-B9F8-5331F944BE73}" type="datetime1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0FD821-E601-46CB-9E90-FB70935A2E37}" type="datetime1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6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1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6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C1904-10A1-4BF5-886D-A801CD1608CF}" type="datetime1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C409-97E4-4FBA-B694-9CF34CD0F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33DB-60EA-4E8C-BBF5-C69050585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bctc.edu/college/admin/2015-17-SBCTC-Minor-Project-Allocation-Notes-22Jul15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Deakins@des.w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057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Meet DES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793" y="3238500"/>
            <a:ext cx="8001000" cy="2590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6DB33F"/>
                </a:solidFill>
                <a:ea typeface="+mj-ea"/>
              </a:rPr>
              <a:t>Planning the Biennium to Avoid </a:t>
            </a:r>
            <a:r>
              <a:rPr lang="en-US" sz="4400" b="1" dirty="0">
                <a:solidFill>
                  <a:srgbClr val="6DB33F"/>
                </a:solidFill>
                <a:ea typeface="+mj-ea"/>
              </a:rPr>
              <a:t>the </a:t>
            </a:r>
            <a:r>
              <a:rPr lang="en-US" sz="4400" b="1" dirty="0" smtClean="0">
                <a:solidFill>
                  <a:srgbClr val="6DB33F"/>
                </a:solidFill>
                <a:ea typeface="+mj-ea"/>
              </a:rPr>
              <a:t>Last Minute Rush</a:t>
            </a:r>
            <a:endParaRPr lang="en-US" sz="4400" b="1" dirty="0">
              <a:solidFill>
                <a:srgbClr val="6DB33F"/>
              </a:solidFill>
              <a:ea typeface="+mj-ea"/>
            </a:endParaRPr>
          </a:p>
          <a:p>
            <a:r>
              <a:rPr lang="en-US" b="1" dirty="0" smtClean="0"/>
              <a:t>Nancy Deakins, P.E.</a:t>
            </a:r>
            <a:br>
              <a:rPr lang="en-US" b="1" dirty="0" smtClean="0"/>
            </a:br>
            <a:r>
              <a:rPr lang="en-US" b="1" dirty="0" smtClean="0"/>
              <a:t>E&amp;AS Assistant Program Manager</a:t>
            </a:r>
          </a:p>
        </p:txBody>
      </p:sp>
      <p:pic>
        <p:nvPicPr>
          <p:cNvPr id="5" name="Picture 4" descr="Logo 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7274" y="5845668"/>
            <a:ext cx="4577052" cy="772865"/>
          </a:xfrm>
          <a:prstGeom prst="rect">
            <a:avLst/>
          </a:prstGeom>
        </p:spPr>
      </p:pic>
      <p:pic>
        <p:nvPicPr>
          <p:cNvPr id="2050" name="Picture 2" descr="J:\SAME\Capitol Dome Interior from Web Home 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8686800" cy="3111689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76400" y="35052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45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We Provide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3581400"/>
            <a:ext cx="72390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Centralized leadership </a:t>
            </a:r>
            <a:r>
              <a:rPr lang="en-US" sz="2800" b="1" dirty="0" smtClean="0"/>
              <a:t>in</a:t>
            </a:r>
          </a:p>
          <a:p>
            <a:pPr lvl="1">
              <a:buNone/>
            </a:pPr>
            <a:r>
              <a:rPr lang="en-US" b="1" dirty="0" smtClean="0"/>
              <a:t> efficiently and </a:t>
            </a:r>
          </a:p>
          <a:p>
            <a:pPr lvl="1">
              <a:buNone/>
            </a:pPr>
            <a:r>
              <a:rPr lang="en-US" b="1" dirty="0" smtClean="0"/>
              <a:t> cost-effectively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managing resources    </a:t>
            </a:r>
          </a:p>
          <a:p>
            <a:pPr lvl="1">
              <a:buNone/>
            </a:pPr>
            <a:r>
              <a:rPr lang="en-US" b="1" dirty="0" smtClean="0"/>
              <a:t>  necessary to support the delivery </a:t>
            </a:r>
          </a:p>
          <a:p>
            <a:pPr lvl="1">
              <a:buNone/>
            </a:pPr>
            <a:r>
              <a:rPr lang="en-US" b="1" dirty="0" smtClean="0"/>
              <a:t>  of state government services. </a:t>
            </a:r>
          </a:p>
          <a:p>
            <a:endParaRPr lang="en-US" dirty="0"/>
          </a:p>
        </p:txBody>
      </p:sp>
      <p:pic>
        <p:nvPicPr>
          <p:cNvPr id="8" name="Picture 7" descr="Printing from DES 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60780"/>
            <a:ext cx="8229600" cy="29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37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Autofit/>
          </a:bodyPr>
          <a:lstStyle/>
          <a:p>
            <a:r>
              <a:rPr lang="en-US" dirty="0"/>
              <a:t>No More Minor Works </a:t>
            </a:r>
            <a:r>
              <a:rPr lang="en-US" dirty="0" err="1"/>
              <a:t>Reapprops</a:t>
            </a:r>
            <a:r>
              <a:rPr lang="en-US" dirty="0">
                <a:solidFill>
                  <a:srgbClr val="032B6D"/>
                </a:solidFill>
              </a:rPr>
              <a:t/>
            </a:r>
            <a:br>
              <a:rPr lang="en-US" dirty="0">
                <a:solidFill>
                  <a:srgbClr val="032B6D"/>
                </a:solidFill>
              </a:rPr>
            </a:b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3581400"/>
            <a:ext cx="7239000" cy="3124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3533" y="1371600"/>
            <a:ext cx="7899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SBCTC won’t be requesting in 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Before 2015-17	</a:t>
            </a:r>
            <a:r>
              <a:rPr lang="en-US" sz="2800" b="1" dirty="0" err="1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Reapprops</a:t>
            </a:r>
            <a:r>
              <a:rPr lang="en-US" sz="28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 at 40%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2015-17  		</a:t>
            </a:r>
            <a:r>
              <a:rPr lang="en-US" sz="2800" b="1" dirty="0" err="1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Reapproped</a:t>
            </a:r>
            <a:r>
              <a:rPr lang="en-US" sz="28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 ~ 10%</a:t>
            </a:r>
          </a:p>
          <a:p>
            <a:pPr lvl="1"/>
            <a:r>
              <a:rPr lang="en-US" sz="2800" b="1" dirty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1"/>
            <a:r>
              <a:rPr lang="en-US" sz="2800" b="1" dirty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		&amp; Lapsed Millions Unspent $</a:t>
            </a:r>
          </a:p>
          <a:p>
            <a:endParaRPr lang="en-US" sz="24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(and the Legislature wants it spent)</a:t>
            </a:r>
          </a:p>
          <a:p>
            <a:endParaRPr lang="en-US" sz="2400" b="1" dirty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4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Master Schedule Early in Bien</a:t>
            </a:r>
            <a:r>
              <a:rPr lang="en-US" dirty="0">
                <a:solidFill>
                  <a:srgbClr val="032B6D"/>
                </a:solidFill>
              </a:rPr>
              <a:t/>
            </a:r>
            <a:br>
              <a:rPr lang="en-US" dirty="0">
                <a:solidFill>
                  <a:srgbClr val="032B6D"/>
                </a:solidFill>
              </a:rPr>
            </a:b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3581400"/>
            <a:ext cx="7239000" cy="3124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15240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 PMs will help you:</a:t>
            </a:r>
          </a:p>
          <a:p>
            <a:pPr algn="ctr"/>
            <a:endParaRPr lang="en-US" sz="30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Strategize the packaging</a:t>
            </a:r>
          </a:p>
          <a:p>
            <a:pPr lvl="2"/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Schedule all the work </a:t>
            </a:r>
          </a:p>
          <a:p>
            <a:pPr algn="ctr"/>
            <a:endParaRPr lang="en-US" sz="3000" b="1" dirty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To get done by June 2017</a:t>
            </a:r>
          </a:p>
          <a:p>
            <a:pPr algn="ctr"/>
            <a:endParaRPr lang="en-US" sz="3000" b="1" dirty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23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Master Schedule Early in Bien</a:t>
            </a:r>
            <a:r>
              <a:rPr lang="en-US" dirty="0">
                <a:solidFill>
                  <a:srgbClr val="032B6D"/>
                </a:solidFill>
              </a:rPr>
              <a:t/>
            </a:r>
            <a:br>
              <a:rPr lang="en-US" dirty="0">
                <a:solidFill>
                  <a:srgbClr val="032B6D"/>
                </a:solidFill>
              </a:rPr>
            </a:b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3581400"/>
            <a:ext cx="7239000" cy="3124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10397" r="15254" b="5810"/>
          <a:stretch/>
        </p:blipFill>
        <p:spPr bwMode="auto">
          <a:xfrm>
            <a:off x="321732" y="1168399"/>
            <a:ext cx="8373535" cy="4639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23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Schedule Considerations</a:t>
            </a: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3581400"/>
            <a:ext cx="7239000" cy="3124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1524000"/>
            <a:ext cx="762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Staff workload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Class/Client Schedules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Weather Sensitivity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Project Delivery Methods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Bundling into larger packages </a:t>
            </a:r>
          </a:p>
          <a:p>
            <a:pPr algn="ctr"/>
            <a:endParaRPr lang="en-US" sz="3000" b="1" dirty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80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4280" t="3226" r="2521" b="4855"/>
          <a:stretch/>
        </p:blipFill>
        <p:spPr>
          <a:xfrm>
            <a:off x="381000" y="1176867"/>
            <a:ext cx="8314267" cy="47667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Typical Schedule Durations</a:t>
            </a: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5943600"/>
            <a:ext cx="6705600" cy="76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200" dirty="0" smtClean="0"/>
              <a:t>Source:  SBCTC Minor </a:t>
            </a:r>
            <a:r>
              <a:rPr lang="en-US" sz="2200" dirty="0"/>
              <a:t>Project Allocation Notes </a:t>
            </a:r>
            <a:r>
              <a:rPr lang="en-US" sz="2200" u="sng" dirty="0" smtClean="0">
                <a:hlinkClick r:id="rId4"/>
              </a:rPr>
              <a:t>http</a:t>
            </a:r>
            <a:r>
              <a:rPr lang="en-US" sz="2200" u="sng" dirty="0">
                <a:hlinkClick r:id="rId4"/>
              </a:rPr>
              <a:t>://www.sbctc.edu/college/admin/2015-17-SBCTC-Minor-Project-Allocation-Notes-22Jul15.pdf</a:t>
            </a: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77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How You Can Help Us Help You</a:t>
            </a: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3581400"/>
            <a:ext cx="7239000" cy="3124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1524000"/>
            <a:ext cx="762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Set up a minor works strategy meeting with your PM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Communicate expectations early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Discuss all projects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Funded &amp; trying to get funds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32B6D"/>
                </a:solidFill>
                <a:latin typeface="Arial" pitchFamily="34" charset="0"/>
                <a:cs typeface="Arial" pitchFamily="34" charset="0"/>
              </a:rPr>
              <a:t>Be open to schedule options</a:t>
            </a:r>
          </a:p>
          <a:p>
            <a:pPr algn="ctr"/>
            <a:endParaRPr lang="en-US" sz="3000" b="1" dirty="0">
              <a:solidFill>
                <a:srgbClr val="032B6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51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057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Meet DES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2057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Nancy Deakins, P.E.</a:t>
            </a:r>
            <a:br>
              <a:rPr lang="en-US" b="1" dirty="0" smtClean="0"/>
            </a:br>
            <a:r>
              <a:rPr lang="en-US" b="1" dirty="0" smtClean="0"/>
              <a:t>Assistant Program Manager</a:t>
            </a:r>
          </a:p>
          <a:p>
            <a:r>
              <a:rPr lang="en-US" b="1" dirty="0" smtClean="0">
                <a:hlinkClick r:id="rId3"/>
              </a:rPr>
              <a:t>Nancy.Deakins@des.wa.gov</a:t>
            </a:r>
            <a:endParaRPr lang="en-US" b="1" dirty="0" smtClean="0"/>
          </a:p>
          <a:p>
            <a:r>
              <a:rPr lang="en-US" b="1" dirty="0" smtClean="0"/>
              <a:t>(360) 407-9333</a:t>
            </a:r>
            <a:endParaRPr lang="en-US" b="1" dirty="0"/>
          </a:p>
        </p:txBody>
      </p:sp>
      <p:pic>
        <p:nvPicPr>
          <p:cNvPr id="5" name="Picture 4" descr="Logo 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581400"/>
            <a:ext cx="5415252" cy="914400"/>
          </a:xfrm>
          <a:prstGeom prst="rect">
            <a:avLst/>
          </a:prstGeom>
        </p:spPr>
      </p:pic>
      <p:pic>
        <p:nvPicPr>
          <p:cNvPr id="2050" name="Picture 2" descr="J:\SAME\Capitol Dome Interior from Web Home page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0"/>
            <a:ext cx="9143999" cy="3275462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76400" y="35052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52400"/>
            <a:ext cx="3505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Any Questions?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413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b0572839a5f1b379d340e89a57fe4ebe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b8b80030ab68ff9f9ef10e2a8494e4c4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EWUPACEUPKES-170-11305</_dlc_DocId>
    <_dlc_DocIdUrl xmlns="ab5d7b00-834a-4efe-8968-9d97478a3691">
      <Url>http://stage-des/_layouts/DocIdRedir.aspx?ID=EWUPACEUPKES-170-11305</Url>
      <Description>EWUPACEUPKES-170-11305</Description>
    </_dlc_DocIdUrl>
  </documentManagement>
</p:properties>
</file>

<file path=customXml/itemProps1.xml><?xml version="1.0" encoding="utf-8"?>
<ds:datastoreItem xmlns:ds="http://schemas.openxmlformats.org/officeDocument/2006/customXml" ds:itemID="{086ABB92-09BB-4AAD-AC16-231455AE209B}"/>
</file>

<file path=customXml/itemProps2.xml><?xml version="1.0" encoding="utf-8"?>
<ds:datastoreItem xmlns:ds="http://schemas.openxmlformats.org/officeDocument/2006/customXml" ds:itemID="{4974561D-C6CD-461A-8789-B24A75CC09D3}"/>
</file>

<file path=customXml/itemProps3.xml><?xml version="1.0" encoding="utf-8"?>
<ds:datastoreItem xmlns:ds="http://schemas.openxmlformats.org/officeDocument/2006/customXml" ds:itemID="{A5F5B747-C14C-49C7-92DF-4153A47C5F99}"/>
</file>

<file path=customXml/itemProps4.xml><?xml version="1.0" encoding="utf-8"?>
<ds:datastoreItem xmlns:ds="http://schemas.openxmlformats.org/officeDocument/2006/customXml" ds:itemID="{ACCE7D81-4E8A-47AC-BB6E-4D2F8F316D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3921</TotalTime>
  <Words>190</Words>
  <Application>Microsoft Office PowerPoint</Application>
  <PresentationFormat>On-screen Show (4:3)</PresentationFormat>
  <Paragraphs>79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DES-PPT-Template</vt:lpstr>
      <vt:lpstr>2_DES-PPT-Template</vt:lpstr>
      <vt:lpstr>Meet DES</vt:lpstr>
      <vt:lpstr>We Provide </vt:lpstr>
      <vt:lpstr>No More Minor Works Reapprops </vt:lpstr>
      <vt:lpstr>Master Schedule Early in Bien </vt:lpstr>
      <vt:lpstr>Master Schedule Early in Bien </vt:lpstr>
      <vt:lpstr>Schedule Considerations</vt:lpstr>
      <vt:lpstr>Typical Schedule Durations</vt:lpstr>
      <vt:lpstr>How You Can Help Us Help You</vt:lpstr>
      <vt:lpstr>Meet DES</vt:lpstr>
    </vt:vector>
  </TitlesOfParts>
  <Company>Department of Enterprise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the Biennium</dc:title>
  <dc:creator>nancyd</dc:creator>
  <cp:lastModifiedBy>Regan, Trina L. (DES)</cp:lastModifiedBy>
  <cp:revision>303</cp:revision>
  <cp:lastPrinted>2015-11-03T23:24:12Z</cp:lastPrinted>
  <dcterms:created xsi:type="dcterms:W3CDTF">2012-07-19T21:11:51Z</dcterms:created>
  <dcterms:modified xsi:type="dcterms:W3CDTF">2015-11-06T17:25:29Z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Category">
    <vt:lpwstr>Template</vt:lpwstr>
  </property>
  <property fmtid="{D5CDD505-2E9C-101B-9397-08002B2CF9AE}" pid="4" name="Order">
    <vt:r8>1500</vt:r8>
  </property>
  <property fmtid="{D5CDD505-2E9C-101B-9397-08002B2CF9AE}" pid="5" name="_dlc_DocIdItemGuid">
    <vt:lpwstr>f0c60136-1656-4057-9509-5e16098e1a86</vt:lpwstr>
  </property>
</Properties>
</file>