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slides/slide13.xml" ContentType="application/vnd.openxmlformats-officedocument.presentationml.slide+xml"/>
  <Override PartName="/ppt/drawings/drawing2.xml" ContentType="application/vnd.openxmlformats-officedocument.drawingml.chartshapes+xml"/>
  <Override PartName="/ppt/drawings/drawing1.xml" ContentType="application/vnd.openxmlformats-officedocument.drawingml.chartshapes+xml"/>
  <Override PartName="/ppt/slides/slide14.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Layouts/slideLayout4.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1" r:id="rId6"/>
  </p:sldMasterIdLst>
  <p:notesMasterIdLst>
    <p:notesMasterId r:id="rId21"/>
  </p:notesMasterIdLst>
  <p:handoutMasterIdLst>
    <p:handoutMasterId r:id="rId22"/>
  </p:handoutMasterIdLst>
  <p:sldIdLst>
    <p:sldId id="383" r:id="rId7"/>
    <p:sldId id="371" r:id="rId8"/>
    <p:sldId id="422" r:id="rId9"/>
    <p:sldId id="434" r:id="rId10"/>
    <p:sldId id="406" r:id="rId11"/>
    <p:sldId id="423" r:id="rId12"/>
    <p:sldId id="435" r:id="rId13"/>
    <p:sldId id="429" r:id="rId14"/>
    <p:sldId id="430" r:id="rId15"/>
    <p:sldId id="433" r:id="rId16"/>
    <p:sldId id="431" r:id="rId17"/>
    <p:sldId id="432" r:id="rId18"/>
    <p:sldId id="426" r:id="rId19"/>
    <p:sldId id="419" r:id="rId20"/>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BE7"/>
    <a:srgbClr val="6DB33F"/>
    <a:srgbClr val="032B6D"/>
    <a:srgbClr val="ADA6B4"/>
    <a:srgbClr val="A4A3B7"/>
    <a:srgbClr val="021F4E"/>
    <a:srgbClr val="243962"/>
    <a:srgbClr val="283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74245" autoAdjust="0"/>
  </p:normalViewPr>
  <p:slideViewPr>
    <p:cSldViewPr>
      <p:cViewPr>
        <p:scale>
          <a:sx n="78" d="100"/>
          <a:sy n="78" d="100"/>
        </p:scale>
        <p:origin x="-249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1" d="100"/>
        <a:sy n="5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4526722203202861"/>
          <c:y val="0.18372649847340511"/>
          <c:w val="0.55535946593632313"/>
          <c:h val="0.78203679897155709"/>
        </c:manualLayout>
      </c:layout>
      <c:pieChart>
        <c:varyColors val="1"/>
        <c:ser>
          <c:idx val="0"/>
          <c:order val="0"/>
          <c:dLbls>
            <c:dLbl>
              <c:idx val="2"/>
              <c:layout>
                <c:manualLayout>
                  <c:x val="8.924835482521206E-3"/>
                  <c:y val="1.5075526273501526E-2"/>
                </c:manualLayout>
              </c:layout>
              <c:dLblPos val="bestFit"/>
              <c:showLegendKey val="0"/>
              <c:showVal val="0"/>
              <c:showCatName val="1"/>
              <c:showSerName val="0"/>
              <c:showPercent val="1"/>
              <c:showBubbleSize val="0"/>
            </c:dLbl>
            <c:dLbl>
              <c:idx val="3"/>
              <c:layout>
                <c:manualLayout>
                  <c:x val="-1.828721409823772E-2"/>
                  <c:y val="3.3458005249343829E-2"/>
                </c:manualLayout>
              </c:layout>
              <c:dLblPos val="bestFit"/>
              <c:showLegendKey val="0"/>
              <c:showVal val="0"/>
              <c:showCatName val="1"/>
              <c:showSerName val="0"/>
              <c:showPercent val="1"/>
              <c:showBubbleSize val="0"/>
            </c:dLbl>
            <c:dLbl>
              <c:idx val="5"/>
              <c:layout>
                <c:manualLayout>
                  <c:x val="0.11994959869146792"/>
                  <c:y val="-0.20923697037870267"/>
                </c:manualLayout>
              </c:layout>
              <c:dLblPos val="bestFit"/>
              <c:showLegendKey val="0"/>
              <c:showVal val="0"/>
              <c:showCatName val="1"/>
              <c:showSerName val="0"/>
              <c:showPercent val="1"/>
              <c:showBubbleSize val="0"/>
            </c:dLbl>
            <c:dLbl>
              <c:idx val="6"/>
              <c:layout>
                <c:manualLayout>
                  <c:x val="0.16663014949218305"/>
                  <c:y val="0.18804890460121057"/>
                </c:manualLayout>
              </c:layout>
              <c:dLblPos val="bestFit"/>
              <c:showLegendKey val="0"/>
              <c:showVal val="0"/>
              <c:showCatName val="1"/>
              <c:showSerName val="0"/>
              <c:showPercent val="1"/>
              <c:showBubbleSize val="0"/>
            </c:dLbl>
            <c:dLbl>
              <c:idx val="7"/>
              <c:layout>
                <c:manualLayout>
                  <c:x val="7.849437570303712E-2"/>
                  <c:y val="0.14874890638670166"/>
                </c:manualLayout>
              </c:layout>
              <c:dLblPos val="bestFit"/>
              <c:showLegendKey val="0"/>
              <c:showVal val="0"/>
              <c:showCatName val="1"/>
              <c:showSerName val="0"/>
              <c:showPercent val="1"/>
              <c:showBubbleSize val="0"/>
            </c:dLbl>
            <c:txPr>
              <a:bodyPr rot="60000" vert="horz"/>
              <a:lstStyle/>
              <a:p>
                <a:pPr>
                  <a:defRPr sz="1000" b="0" baseline="0">
                    <a:latin typeface="Arial" panose="020B0604020202020204" pitchFamily="34" charset="0"/>
                  </a:defRPr>
                </a:pPr>
                <a:endParaRPr lang="en-US"/>
              </a:p>
            </c:txPr>
            <c:dLblPos val="inEnd"/>
            <c:showLegendKey val="0"/>
            <c:showVal val="0"/>
            <c:showCatName val="1"/>
            <c:showSerName val="0"/>
            <c:showPercent val="1"/>
            <c:showBubbleSize val="0"/>
            <c:showLeaderLines val="1"/>
          </c:dLbls>
          <c:cat>
            <c:strRef>
              <c:f>'Roll-up'!$J$1:$Q$1</c:f>
              <c:strCache>
                <c:ptCount val="8"/>
                <c:pt idx="0">
                  <c:v>Cities</c:v>
                </c:pt>
                <c:pt idx="1">
                  <c:v>Counties</c:v>
                </c:pt>
                <c:pt idx="2">
                  <c:v>Port</c:v>
                </c:pt>
                <c:pt idx="3">
                  <c:v>Other Muncipalities</c:v>
                </c:pt>
                <c:pt idx="4">
                  <c:v>State</c:v>
                </c:pt>
                <c:pt idx="5">
                  <c:v>Schools </c:v>
                </c:pt>
                <c:pt idx="6">
                  <c:v>Community Colleges </c:v>
                </c:pt>
                <c:pt idx="7">
                  <c:v>Universities</c:v>
                </c:pt>
              </c:strCache>
            </c:strRef>
          </c:cat>
          <c:val>
            <c:numRef>
              <c:f>'Roll-up'!$J$16:$Q$16</c:f>
              <c:numCache>
                <c:formatCode>General</c:formatCode>
                <c:ptCount val="8"/>
                <c:pt idx="0">
                  <c:v>31</c:v>
                </c:pt>
                <c:pt idx="1">
                  <c:v>20</c:v>
                </c:pt>
                <c:pt idx="2">
                  <c:v>3</c:v>
                </c:pt>
                <c:pt idx="3">
                  <c:v>16</c:v>
                </c:pt>
                <c:pt idx="4">
                  <c:v>22</c:v>
                </c:pt>
                <c:pt idx="5">
                  <c:v>79</c:v>
                </c:pt>
                <c:pt idx="6">
                  <c:v>30</c:v>
                </c:pt>
                <c:pt idx="7">
                  <c:v>14</c:v>
                </c:pt>
              </c:numCache>
            </c:numRef>
          </c:val>
        </c:ser>
        <c:dLbls>
          <c:dLblPos val="inEnd"/>
          <c:showLegendKey val="0"/>
          <c:showVal val="0"/>
          <c:showCatName val="1"/>
          <c:showSerName val="0"/>
          <c:showPercent val="1"/>
          <c:showBubbleSize val="0"/>
          <c:showLeaderLines val="1"/>
        </c:dLbls>
        <c:firstSliceAng val="0"/>
      </c:pieChart>
    </c:plotArea>
    <c:plotVisOnly val="1"/>
    <c:dispBlanksAs val="gap"/>
    <c:showDLblsOverMax val="0"/>
  </c:chart>
  <c:spPr>
    <a:solidFill>
      <a:schemeClr val="accent1">
        <a:lumMod val="40000"/>
        <a:lumOff val="60000"/>
      </a:schemeClr>
    </a:solidFill>
    <a:ln w="25400" cap="flat" cmpd="sng" algn="ctr">
      <a:solidFill>
        <a:schemeClr val="tx1">
          <a:lumMod val="65000"/>
          <a:lumOff val="35000"/>
        </a:schemeClr>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11811023622047"/>
          <c:y val="4.392199803149606E-2"/>
          <c:w val="0.54547736220472443"/>
          <c:h val="0.83584867125984252"/>
        </c:manualLayout>
      </c:layout>
      <c:barChart>
        <c:barDir val="col"/>
        <c:grouping val="clustered"/>
        <c:varyColors val="0"/>
        <c:ser>
          <c:idx val="0"/>
          <c:order val="0"/>
          <c:tx>
            <c:strRef>
              <c:f>Sheet1!$B$1</c:f>
              <c:strCache>
                <c:ptCount val="1"/>
                <c:pt idx="0">
                  <c:v>Energy Use per Square Foot</c:v>
                </c:pt>
              </c:strCache>
            </c:strRef>
          </c:tx>
          <c:spPr>
            <a:solidFill>
              <a:schemeClr val="accent2"/>
            </a:solidFill>
          </c:spPr>
          <c:invertIfNegative val="0"/>
          <c:cat>
            <c:strRef>
              <c:f>Sheet1!$A$2:$A$5</c:f>
              <c:strCache>
                <c:ptCount val="4"/>
                <c:pt idx="0">
                  <c:v>Bldg 1</c:v>
                </c:pt>
                <c:pt idx="1">
                  <c:v>Bldg 2</c:v>
                </c:pt>
                <c:pt idx="2">
                  <c:v>Bldg 3</c:v>
                </c:pt>
                <c:pt idx="3">
                  <c:v>Bldg 4</c:v>
                </c:pt>
              </c:strCache>
            </c:strRef>
          </c:cat>
          <c:val>
            <c:numRef>
              <c:f>Sheet1!$B$2:$B$5</c:f>
              <c:numCache>
                <c:formatCode>General</c:formatCode>
                <c:ptCount val="4"/>
                <c:pt idx="0">
                  <c:v>100</c:v>
                </c:pt>
                <c:pt idx="1">
                  <c:v>200</c:v>
                </c:pt>
                <c:pt idx="2">
                  <c:v>70</c:v>
                </c:pt>
                <c:pt idx="3">
                  <c:v>170</c:v>
                </c:pt>
              </c:numCache>
            </c:numRef>
          </c:val>
        </c:ser>
        <c:dLbls>
          <c:showLegendKey val="0"/>
          <c:showVal val="0"/>
          <c:showCatName val="0"/>
          <c:showSerName val="0"/>
          <c:showPercent val="0"/>
          <c:showBubbleSize val="0"/>
        </c:dLbls>
        <c:gapWidth val="150"/>
        <c:axId val="153132032"/>
        <c:axId val="153150208"/>
      </c:barChart>
      <c:catAx>
        <c:axId val="153132032"/>
        <c:scaling>
          <c:orientation val="minMax"/>
        </c:scaling>
        <c:delete val="0"/>
        <c:axPos val="b"/>
        <c:majorTickMark val="out"/>
        <c:minorTickMark val="none"/>
        <c:tickLblPos val="nextTo"/>
        <c:crossAx val="153150208"/>
        <c:crosses val="autoZero"/>
        <c:auto val="1"/>
        <c:lblAlgn val="ctr"/>
        <c:lblOffset val="100"/>
        <c:noMultiLvlLbl val="0"/>
      </c:catAx>
      <c:valAx>
        <c:axId val="153150208"/>
        <c:scaling>
          <c:orientation val="minMax"/>
        </c:scaling>
        <c:delete val="0"/>
        <c:axPos val="l"/>
        <c:majorGridlines/>
        <c:numFmt formatCode="General" sourceLinked="1"/>
        <c:majorTickMark val="out"/>
        <c:minorTickMark val="none"/>
        <c:tickLblPos val="nextTo"/>
        <c:crossAx val="1531320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11811023622047"/>
          <c:y val="4.392199803149606E-2"/>
          <c:w val="0.54547736220472443"/>
          <c:h val="0.83584867125984252"/>
        </c:manualLayout>
      </c:layout>
      <c:barChart>
        <c:barDir val="col"/>
        <c:grouping val="clustered"/>
        <c:varyColors val="0"/>
        <c:ser>
          <c:idx val="0"/>
          <c:order val="0"/>
          <c:tx>
            <c:strRef>
              <c:f>Sheet1!$B$1</c:f>
              <c:strCache>
                <c:ptCount val="1"/>
                <c:pt idx="0">
                  <c:v>Energy Use per Square Foot</c:v>
                </c:pt>
              </c:strCache>
            </c:strRef>
          </c:tx>
          <c:spPr>
            <a:solidFill>
              <a:schemeClr val="accent2"/>
            </a:solidFill>
          </c:spPr>
          <c:invertIfNegative val="0"/>
          <c:cat>
            <c:strRef>
              <c:f>Sheet1!$A$2:$A$5</c:f>
              <c:strCache>
                <c:ptCount val="4"/>
                <c:pt idx="0">
                  <c:v>Bldg 1</c:v>
                </c:pt>
                <c:pt idx="1">
                  <c:v>Bldg 2</c:v>
                </c:pt>
                <c:pt idx="2">
                  <c:v>Bldg 3</c:v>
                </c:pt>
                <c:pt idx="3">
                  <c:v>Bldg 4</c:v>
                </c:pt>
              </c:strCache>
            </c:strRef>
          </c:cat>
          <c:val>
            <c:numRef>
              <c:f>Sheet1!$B$2:$B$5</c:f>
              <c:numCache>
                <c:formatCode>General</c:formatCode>
                <c:ptCount val="4"/>
                <c:pt idx="0">
                  <c:v>100</c:v>
                </c:pt>
                <c:pt idx="1">
                  <c:v>200</c:v>
                </c:pt>
                <c:pt idx="2">
                  <c:v>70</c:v>
                </c:pt>
                <c:pt idx="3">
                  <c:v>170</c:v>
                </c:pt>
              </c:numCache>
            </c:numRef>
          </c:val>
        </c:ser>
        <c:dLbls>
          <c:showLegendKey val="0"/>
          <c:showVal val="0"/>
          <c:showCatName val="0"/>
          <c:showSerName val="0"/>
          <c:showPercent val="0"/>
          <c:showBubbleSize val="0"/>
        </c:dLbls>
        <c:gapWidth val="150"/>
        <c:axId val="155429120"/>
        <c:axId val="155430912"/>
      </c:barChart>
      <c:catAx>
        <c:axId val="155429120"/>
        <c:scaling>
          <c:orientation val="minMax"/>
        </c:scaling>
        <c:delete val="0"/>
        <c:axPos val="b"/>
        <c:majorTickMark val="out"/>
        <c:minorTickMark val="none"/>
        <c:tickLblPos val="nextTo"/>
        <c:crossAx val="155430912"/>
        <c:crosses val="autoZero"/>
        <c:auto val="1"/>
        <c:lblAlgn val="ctr"/>
        <c:lblOffset val="100"/>
        <c:noMultiLvlLbl val="0"/>
      </c:catAx>
      <c:valAx>
        <c:axId val="155430912"/>
        <c:scaling>
          <c:orientation val="minMax"/>
        </c:scaling>
        <c:delete val="0"/>
        <c:axPos val="l"/>
        <c:majorGridlines/>
        <c:numFmt formatCode="General" sourceLinked="1"/>
        <c:majorTickMark val="out"/>
        <c:minorTickMark val="none"/>
        <c:tickLblPos val="nextTo"/>
        <c:crossAx val="1554291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0.11594</cdr:x>
      <cdr:y>0.01961</cdr:y>
    </cdr:from>
    <cdr:to>
      <cdr:x>0.94286</cdr:x>
      <cdr:y>0.19608</cdr:y>
    </cdr:to>
    <cdr:sp macro="" textlink="">
      <cdr:nvSpPr>
        <cdr:cNvPr id="2" name="TextBox 1"/>
        <cdr:cNvSpPr txBox="1"/>
      </cdr:nvSpPr>
      <cdr:spPr>
        <a:xfrm xmlns:a="http://schemas.openxmlformats.org/drawingml/2006/main">
          <a:off x="618435" y="76200"/>
          <a:ext cx="4410765"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800" b="1" i="0" u="none" strike="noStrike" kern="1200" baseline="0">
              <a:solidFill>
                <a:prstClr val="black"/>
              </a:solidFill>
              <a:latin typeface="+mn-lt"/>
              <a:ea typeface="+mn-ea"/>
              <a:cs typeface="+mn-cs"/>
            </a:defRPr>
          </a:pPr>
          <a:r>
            <a:rPr lang="en-US" sz="2000" dirty="0" smtClean="0"/>
            <a:t>DES  Energy Program </a:t>
          </a:r>
        </a:p>
        <a:p xmlns:a="http://schemas.openxmlformats.org/drawingml/2006/main">
          <a:pPr algn="ctr" rtl="0">
            <a:defRPr sz="1800" b="1" i="0" u="none" strike="noStrike" kern="1200" baseline="0">
              <a:solidFill>
                <a:prstClr val="black"/>
              </a:solidFill>
              <a:latin typeface="+mn-lt"/>
              <a:ea typeface="+mn-ea"/>
              <a:cs typeface="+mn-cs"/>
            </a:defRPr>
          </a:pPr>
          <a:r>
            <a:rPr lang="en-US" sz="2000" dirty="0" smtClean="0"/>
            <a:t>Active ESPC Project Activity</a:t>
          </a:r>
          <a:endParaRPr lang="en-US"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0.53333</cdr:x>
      <cdr:y>0.20625</cdr:y>
    </cdr:from>
    <cdr:to>
      <cdr:x>0.675</cdr:x>
      <cdr:y>1</cdr:y>
    </cdr:to>
    <cdr:sp macro="" textlink="">
      <cdr:nvSpPr>
        <cdr:cNvPr id="3" name="Oval 2"/>
        <cdr:cNvSpPr/>
      </cdr:nvSpPr>
      <cdr:spPr>
        <a:xfrm xmlns:a="http://schemas.openxmlformats.org/drawingml/2006/main">
          <a:off x="3251200" y="838200"/>
          <a:ext cx="863600" cy="3225800"/>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804" cy="350916"/>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sz="quarter" idx="1"/>
          </p:nvPr>
        </p:nvSpPr>
        <p:spPr>
          <a:xfrm>
            <a:off x="5273194" y="0"/>
            <a:ext cx="4033804" cy="350916"/>
          </a:xfrm>
          <a:prstGeom prst="rect">
            <a:avLst/>
          </a:prstGeom>
        </p:spPr>
        <p:txBody>
          <a:bodyPr vert="horz" lIns="91431" tIns="45715" rIns="91431" bIns="45715" rtlCol="0"/>
          <a:lstStyle>
            <a:lvl1pPr algn="r">
              <a:defRPr sz="1200"/>
            </a:lvl1pPr>
          </a:lstStyle>
          <a:p>
            <a:fld id="{C928AD77-28E1-4F8C-A836-0055990D16EA}" type="datetimeFigureOut">
              <a:rPr lang="en-US" smtClean="0"/>
              <a:pPr/>
              <a:t>10/7/2014</a:t>
            </a:fld>
            <a:endParaRPr lang="en-US" dirty="0"/>
          </a:p>
        </p:txBody>
      </p:sp>
      <p:sp>
        <p:nvSpPr>
          <p:cNvPr id="4" name="Footer Placeholder 3"/>
          <p:cNvSpPr>
            <a:spLocks noGrp="1"/>
          </p:cNvSpPr>
          <p:nvPr>
            <p:ph type="ftr" sz="quarter" idx="2"/>
          </p:nvPr>
        </p:nvSpPr>
        <p:spPr>
          <a:xfrm>
            <a:off x="1" y="6670988"/>
            <a:ext cx="4033804" cy="350916"/>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194" y="6670988"/>
            <a:ext cx="4033804" cy="350916"/>
          </a:xfrm>
          <a:prstGeom prst="rect">
            <a:avLst/>
          </a:prstGeom>
        </p:spPr>
        <p:txBody>
          <a:bodyPr vert="horz" lIns="91431" tIns="45715" rIns="91431" bIns="45715" rtlCol="0" anchor="b"/>
          <a:lstStyle>
            <a:lvl1pPr algn="r">
              <a:defRPr sz="1200"/>
            </a:lvl1pPr>
          </a:lstStyle>
          <a:p>
            <a:fld id="{5AE7113A-F638-4800-A527-4F86C39CE476}" type="slidenum">
              <a:rPr lang="en-US" smtClean="0"/>
              <a:pPr/>
              <a:t>‹#›</a:t>
            </a:fld>
            <a:endParaRPr lang="en-US" dirty="0"/>
          </a:p>
        </p:txBody>
      </p:sp>
    </p:spTree>
    <p:extLst>
      <p:ext uri="{BB962C8B-B14F-4D97-AF65-F5344CB8AC3E}">
        <p14:creationId xmlns:p14="http://schemas.microsoft.com/office/powerpoint/2010/main" val="350628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idx="1"/>
          </p:nvPr>
        </p:nvSpPr>
        <p:spPr>
          <a:xfrm>
            <a:off x="5273005" y="0"/>
            <a:ext cx="4033943" cy="351155"/>
          </a:xfrm>
          <a:prstGeom prst="rect">
            <a:avLst/>
          </a:prstGeom>
        </p:spPr>
        <p:txBody>
          <a:bodyPr vert="horz" lIns="93315" tIns="46657" rIns="93315" bIns="46657" rtlCol="0"/>
          <a:lstStyle>
            <a:lvl1pPr algn="r">
              <a:defRPr sz="1200"/>
            </a:lvl1pPr>
          </a:lstStyle>
          <a:p>
            <a:fld id="{5294D073-375B-4414-951B-1CB3216E2BB8}" type="datetimeFigureOut">
              <a:rPr lang="en-US" smtClean="0"/>
              <a:pPr/>
              <a:t>10/7/2014</a:t>
            </a:fld>
            <a:endParaRPr lang="en-US" dirty="0"/>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15" tIns="46657" rIns="93315" bIns="46657" rtlCol="0" anchor="ctr"/>
          <a:lstStyle/>
          <a:p>
            <a:endParaRPr lang="en-US" dirty="0"/>
          </a:p>
        </p:txBody>
      </p:sp>
      <p:sp>
        <p:nvSpPr>
          <p:cNvPr id="5" name="Notes Placeholder 4"/>
          <p:cNvSpPr>
            <a:spLocks noGrp="1"/>
          </p:cNvSpPr>
          <p:nvPr>
            <p:ph type="body" sz="quarter" idx="3"/>
          </p:nvPr>
        </p:nvSpPr>
        <p:spPr>
          <a:xfrm>
            <a:off x="930910" y="3335974"/>
            <a:ext cx="7447280" cy="3160395"/>
          </a:xfrm>
          <a:prstGeom prst="rect">
            <a:avLst/>
          </a:prstGeom>
        </p:spPr>
        <p:txBody>
          <a:bodyPr vert="horz" lIns="93315" tIns="46657" rIns="93315" bIns="466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70727"/>
            <a:ext cx="4033943" cy="351155"/>
          </a:xfrm>
          <a:prstGeom prst="rect">
            <a:avLst/>
          </a:prstGeom>
        </p:spPr>
        <p:txBody>
          <a:bodyPr vert="horz" lIns="93315" tIns="46657" rIns="93315"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5" y="6670727"/>
            <a:ext cx="4033943" cy="351155"/>
          </a:xfrm>
          <a:prstGeom prst="rect">
            <a:avLst/>
          </a:prstGeom>
        </p:spPr>
        <p:txBody>
          <a:bodyPr vert="horz" lIns="93315" tIns="46657" rIns="93315" bIns="46657" rtlCol="0" anchor="b"/>
          <a:lstStyle>
            <a:lvl1pPr algn="r">
              <a:defRPr sz="1200"/>
            </a:lvl1pPr>
          </a:lstStyle>
          <a:p>
            <a:fld id="{906C41FE-50D3-409A-B028-0F48A32A3A64}" type="slidenum">
              <a:rPr lang="en-US" smtClean="0"/>
              <a:pPr/>
              <a:t>‹#›</a:t>
            </a:fld>
            <a:endParaRPr lang="en-US" dirty="0"/>
          </a:p>
        </p:txBody>
      </p:sp>
    </p:spTree>
    <p:extLst>
      <p:ext uri="{BB962C8B-B14F-4D97-AF65-F5344CB8AC3E}">
        <p14:creationId xmlns:p14="http://schemas.microsoft.com/office/powerpoint/2010/main" val="107168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myself</a:t>
            </a:r>
            <a:r>
              <a:rPr lang="en-US" baseline="0" dirty="0" smtClean="0"/>
              <a:t> and DES Energy.</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84398-F307-463B-82C9-391AA998C40B}" type="slidenum">
              <a:rPr lang="en-US"/>
              <a:pPr/>
              <a:t>10</a:t>
            </a:fld>
            <a:endParaRPr lang="en-US"/>
          </a:p>
        </p:txBody>
      </p:sp>
      <p:sp>
        <p:nvSpPr>
          <p:cNvPr id="287746" name="Rectangle 2"/>
          <p:cNvSpPr>
            <a:spLocks noGrp="1" noRot="1" noChangeAspect="1" noChangeArrowheads="1" noTextEdit="1"/>
          </p:cNvSpPr>
          <p:nvPr>
            <p:ph type="sldImg"/>
          </p:nvPr>
        </p:nvSpPr>
        <p:spPr>
          <a:xfrm>
            <a:off x="2901950" y="527050"/>
            <a:ext cx="3508375" cy="2630488"/>
          </a:xfrm>
          <a:ln/>
        </p:spPr>
      </p:sp>
      <p:sp>
        <p:nvSpPr>
          <p:cNvPr id="287747" name="Rectangle 3"/>
          <p:cNvSpPr>
            <a:spLocks noGrp="1" noChangeArrowheads="1"/>
          </p:cNvSpPr>
          <p:nvPr>
            <p:ph type="body" idx="1"/>
          </p:nvPr>
        </p:nvSpPr>
        <p:spPr>
          <a:xfrm>
            <a:off x="1241636" y="3336453"/>
            <a:ext cx="6825830" cy="3158956"/>
          </a:xfrm>
        </p:spPr>
        <p:txBody>
          <a:bodyPr lIns="91137" tIns="45567" rIns="91137" bIns="45567"/>
          <a:lstStyle/>
          <a:p>
            <a:r>
              <a:rPr lang="en-US" sz="1000" dirty="0" smtClean="0"/>
              <a:t>I want</a:t>
            </a:r>
            <a:r>
              <a:rPr lang="en-US" sz="1000" baseline="0" dirty="0" smtClean="0"/>
              <a:t> to show you the potential for energy savings, if we benchmark and closely manage the energy use of our buildings.  </a:t>
            </a:r>
            <a:r>
              <a:rPr lang="en-US" sz="1000" dirty="0" smtClean="0"/>
              <a:t>This </a:t>
            </a:r>
            <a:r>
              <a:rPr lang="en-US" sz="1000" dirty="0"/>
              <a:t>is a typical </a:t>
            </a:r>
            <a:r>
              <a:rPr lang="en-US" sz="1000" dirty="0" smtClean="0"/>
              <a:t>office building </a:t>
            </a:r>
            <a:r>
              <a:rPr lang="en-US" sz="1000" dirty="0"/>
              <a:t>energy use distribution from EPA.  One startling thing about this distribution is the wide variation of energy use per sq. ft. </a:t>
            </a:r>
            <a:r>
              <a:rPr lang="en-US" sz="1000" b="1" dirty="0"/>
              <a:t>Buildings in the worst performing 25% use more than TWICE as much energy on average as buildings in the best performing 25%.</a:t>
            </a:r>
          </a:p>
          <a:p>
            <a:endParaRPr lang="en-US" sz="1000" dirty="0"/>
          </a:p>
          <a:p>
            <a:r>
              <a:rPr lang="en-US" sz="1000" b="1" dirty="0"/>
              <a:t>Age of the building and the presence of efficient technologies are not significant predictors of energy use.  </a:t>
            </a:r>
            <a:r>
              <a:rPr lang="en-US" sz="1000" dirty="0"/>
              <a:t>As many new buildings and good technologies are among the top as they are in the bottom.</a:t>
            </a:r>
          </a:p>
          <a:p>
            <a:endParaRPr lang="en-US" sz="1000" dirty="0"/>
          </a:p>
          <a:p>
            <a:r>
              <a:rPr lang="en-US" sz="1000" dirty="0"/>
              <a:t>There is a tremendous amount of energy wasted in buildings.  There is huge savings possible if we properly maintain and operate our buildings, and create a culture of sustainability throughout all our agencies, top to bottom</a:t>
            </a:r>
            <a:r>
              <a:rPr lang="en-US" sz="1000" dirty="0" smtClean="0"/>
              <a:t>.  (Look at graph,</a:t>
            </a:r>
            <a:r>
              <a:rPr lang="en-US" sz="1000" baseline="0" dirty="0" smtClean="0"/>
              <a:t> explain percentiles, quartiles and EUI)</a:t>
            </a: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use Portfolio Manager to identify lowest performing campuses or buildings, by comparing similar facilities across your portfolio.  Then track your progress toward goals.  Which buildings do you think have the greatest potential for energy conservation?</a:t>
            </a:r>
            <a:endParaRPr lang="en-US" dirty="0"/>
          </a:p>
        </p:txBody>
      </p:sp>
      <p:sp>
        <p:nvSpPr>
          <p:cNvPr id="4" name="Slide Number Placeholder 3"/>
          <p:cNvSpPr>
            <a:spLocks noGrp="1"/>
          </p:cNvSpPr>
          <p:nvPr>
            <p:ph type="sldNum" sz="quarter" idx="10"/>
          </p:nvPr>
        </p:nvSpPr>
        <p:spPr/>
        <p:txBody>
          <a:bodyPr/>
          <a:lstStyle/>
          <a:p>
            <a:pPr>
              <a:defRPr/>
            </a:pPr>
            <a:fld id="{14F467A2-2418-4E43-8253-1E88109F40A5}" type="slidenum">
              <a:rPr lang="en-US" smtClean="0"/>
              <a:pPr>
                <a:defRPr/>
              </a:pPr>
              <a:t>11</a:t>
            </a:fld>
            <a:endParaRPr lang="en-US" dirty="0"/>
          </a:p>
        </p:txBody>
      </p:sp>
    </p:spTree>
    <p:extLst>
      <p:ext uri="{BB962C8B-B14F-4D97-AF65-F5344CB8AC3E}">
        <p14:creationId xmlns:p14="http://schemas.microsoft.com/office/powerpoint/2010/main" val="189639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two buildings use more energy per square foot.  They have a higher Energy Use Intensity, or EUI.  You can use Portfolio Manager to identify poor performing campuses or buildings, by comparing similar facilities across your portfolio.  Then track your progress toward goals.  How did we know how much energy these buildings use?  They are metered!</a:t>
            </a:r>
            <a:endParaRPr lang="en-US" dirty="0"/>
          </a:p>
        </p:txBody>
      </p:sp>
      <p:sp>
        <p:nvSpPr>
          <p:cNvPr id="4" name="Slide Number Placeholder 3"/>
          <p:cNvSpPr>
            <a:spLocks noGrp="1"/>
          </p:cNvSpPr>
          <p:nvPr>
            <p:ph type="sldNum" sz="quarter" idx="10"/>
          </p:nvPr>
        </p:nvSpPr>
        <p:spPr/>
        <p:txBody>
          <a:bodyPr/>
          <a:lstStyle/>
          <a:p>
            <a:pPr>
              <a:defRPr/>
            </a:pPr>
            <a:fld id="{14F467A2-2418-4E43-8253-1E88109F40A5}" type="slidenum">
              <a:rPr lang="en-US" smtClean="0"/>
              <a:pPr>
                <a:defRPr/>
              </a:pPr>
              <a:t>12</a:t>
            </a:fld>
            <a:endParaRPr lang="en-US" dirty="0"/>
          </a:p>
        </p:txBody>
      </p:sp>
    </p:spTree>
    <p:extLst>
      <p:ext uri="{BB962C8B-B14F-4D97-AF65-F5344CB8AC3E}">
        <p14:creationId xmlns:p14="http://schemas.microsoft.com/office/powerpoint/2010/main" val="189639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Millions of square</a:t>
            </a:r>
            <a:r>
              <a:rPr lang="en-US" baseline="0" dirty="0" smtClean="0"/>
              <a:t> feet of buildings on college and agency campuses are not metered.  This has been the norm in the past, due to cheap energy.  However, this is not good energy management practice.  You can’t manage what you don’t measure.  Metering guidelines will be provided by DES in the coming months.  Two separate guidelines will be coming out soon.  One is for Colleges, the other for State Agencies.  These guidelines provide recent metering experiences of agencies and colleges that have metered their campuses.  The guideline will help you determine what buildings to meter, how to set budgets, and how to find funds to meter your campuses.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13</a:t>
            </a:fld>
            <a:endParaRPr lang="en-US" dirty="0"/>
          </a:p>
        </p:txBody>
      </p:sp>
    </p:spTree>
    <p:extLst>
      <p:ext uri="{BB962C8B-B14F-4D97-AF65-F5344CB8AC3E}">
        <p14:creationId xmlns:p14="http://schemas.microsoft.com/office/powerpoint/2010/main" val="67628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Sidney, DES Green Building Advisor</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a:t>
            </a:fld>
            <a:endParaRPr lang="en-US" dirty="0"/>
          </a:p>
        </p:txBody>
      </p:sp>
    </p:spTree>
    <p:extLst>
      <p:ext uri="{BB962C8B-B14F-4D97-AF65-F5344CB8AC3E}">
        <p14:creationId xmlns:p14="http://schemas.microsoft.com/office/powerpoint/2010/main" val="381165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services DES Energy</a:t>
            </a:r>
            <a:r>
              <a:rPr lang="en-US" baseline="0" dirty="0" smtClean="0"/>
              <a:t> offers.  I am going to talk about Energy Savings Performance Contracting, and Building Energy Benchmarking.</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a:t>
            </a:fld>
            <a:endParaRPr lang="en-US" dirty="0"/>
          </a:p>
        </p:txBody>
      </p:sp>
    </p:spTree>
    <p:extLst>
      <p:ext uri="{BB962C8B-B14F-4D97-AF65-F5344CB8AC3E}">
        <p14:creationId xmlns:p14="http://schemas.microsoft.com/office/powerpoint/2010/main" val="322191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 done a DES Energy</a:t>
            </a:r>
            <a:r>
              <a:rPr lang="en-US" baseline="0" dirty="0" smtClean="0"/>
              <a:t> Savings Performance Contracting project?  (Go into more or less detail depending on the response)</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a:t>
            </a:fld>
            <a:endParaRPr lang="en-US" dirty="0"/>
          </a:p>
        </p:txBody>
      </p:sp>
    </p:spTree>
    <p:extLst>
      <p:ext uri="{BB962C8B-B14F-4D97-AF65-F5344CB8AC3E}">
        <p14:creationId xmlns:p14="http://schemas.microsoft.com/office/powerpoint/2010/main" val="147896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Savings Performance Contracting, or ESPC, is a project delivery method.  DES</a:t>
            </a:r>
            <a:r>
              <a:rPr lang="en-US" baseline="0" dirty="0" smtClean="0"/>
              <a:t> ESPC projects must save energy or water.  The project budget is determined by the funds you have available, and the energy savings and utility incentive funs the Energy Services Company finds.  Project first cost, performance and energy savings is guaranteed before the work starts.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5</a:t>
            </a:fld>
            <a:endParaRPr lang="en-US" dirty="0"/>
          </a:p>
        </p:txBody>
      </p:sp>
    </p:spTree>
    <p:extLst>
      <p:ext uri="{BB962C8B-B14F-4D97-AF65-F5344CB8AC3E}">
        <p14:creationId xmlns:p14="http://schemas.microsoft.com/office/powerpoint/2010/main" val="203633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snapshot</a:t>
            </a:r>
            <a:r>
              <a:rPr lang="en-US" baseline="0" dirty="0" smtClean="0"/>
              <a:t> of our active projects.  We are managing about $300M in ESPC work right now.  About a third of our current projects are State Agency, College and University projects.  About a third are Municipalities, and about a third are K-12 Schools.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6</a:t>
            </a:fld>
            <a:endParaRPr lang="en-US" dirty="0"/>
          </a:p>
        </p:txBody>
      </p:sp>
    </p:spTree>
    <p:extLst>
      <p:ext uri="{BB962C8B-B14F-4D97-AF65-F5344CB8AC3E}">
        <p14:creationId xmlns:p14="http://schemas.microsoft.com/office/powerpoint/2010/main" val="304443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a:t>
            </a:r>
            <a:r>
              <a:rPr lang="en-US" baseline="0" dirty="0" smtClean="0"/>
              <a:t> Energy Benchmarking:  DES manages the Portfolio Manager master account, and reports to the legislature on progress in compliance with the Buildings Energy Benchmarking law.</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7</a:t>
            </a:fld>
            <a:endParaRPr lang="en-US" dirty="0"/>
          </a:p>
        </p:txBody>
      </p:sp>
    </p:spTree>
    <p:extLst>
      <p:ext uri="{BB962C8B-B14F-4D97-AF65-F5344CB8AC3E}">
        <p14:creationId xmlns:p14="http://schemas.microsoft.com/office/powerpoint/2010/main" val="130347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RCW 19.27A.190, known as the Energy Benchmarking Law, requires agencies and colleges benchmark buildings and campuses over 10,000 </a:t>
            </a:r>
            <a:r>
              <a:rPr lang="en-US" sz="1200" b="0" i="0" u="none" strike="noStrike" kern="1200" baseline="0" dirty="0" err="1" smtClean="0">
                <a:solidFill>
                  <a:schemeClr val="tx1"/>
                </a:solidFill>
                <a:latin typeface="+mn-lt"/>
                <a:ea typeface="+mn-ea"/>
                <a:cs typeface="+mn-cs"/>
              </a:rPr>
              <a:t>sf</a:t>
            </a:r>
            <a:r>
              <a:rPr lang="en-US" sz="1200" b="0" i="0" u="none" strike="noStrike" kern="1200" baseline="0" dirty="0" smtClean="0">
                <a:solidFill>
                  <a:schemeClr val="tx1"/>
                </a:solidFill>
                <a:latin typeface="+mn-lt"/>
                <a:ea typeface="+mn-ea"/>
                <a:cs typeface="+mn-cs"/>
              </a:rPr>
              <a:t> in Portfolio Manager, and share with DES.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four steps required by the Energy Benchmarking Law: </a:t>
            </a:r>
          </a:p>
          <a:p>
            <a:r>
              <a:rPr lang="en-US" sz="1200" b="0" i="0" u="none" strike="noStrike" kern="1200" baseline="0" dirty="0" smtClean="0">
                <a:solidFill>
                  <a:schemeClr val="tx1"/>
                </a:solidFill>
                <a:latin typeface="+mn-lt"/>
                <a:ea typeface="+mn-ea"/>
                <a:cs typeface="+mn-cs"/>
              </a:rPr>
              <a:t>1.Benchmarking building energy use</a:t>
            </a:r>
          </a:p>
          <a:p>
            <a:r>
              <a:rPr lang="en-US" sz="1200" b="0" i="0" u="none" strike="noStrike" kern="1200" baseline="0" dirty="0" smtClean="0">
                <a:solidFill>
                  <a:schemeClr val="tx1"/>
                </a:solidFill>
                <a:latin typeface="+mn-lt"/>
                <a:ea typeface="+mn-ea"/>
                <a:cs typeface="+mn-cs"/>
              </a:rPr>
              <a:t>2.Preliminary energy audits</a:t>
            </a:r>
          </a:p>
          <a:p>
            <a:r>
              <a:rPr lang="en-US" sz="1200" b="0" i="0" u="none" strike="noStrike" kern="1200" baseline="0" dirty="0" smtClean="0">
                <a:solidFill>
                  <a:schemeClr val="tx1"/>
                </a:solidFill>
                <a:latin typeface="+mn-lt"/>
                <a:ea typeface="+mn-ea"/>
                <a:cs typeface="+mn-cs"/>
              </a:rPr>
              <a:t>3.Investment grade audits</a:t>
            </a:r>
          </a:p>
          <a:p>
            <a:r>
              <a:rPr lang="en-US" sz="1200" b="0" i="0" u="none" strike="noStrike" kern="1200" baseline="0" dirty="0" smtClean="0">
                <a:solidFill>
                  <a:schemeClr val="tx1"/>
                </a:solidFill>
                <a:latin typeface="+mn-lt"/>
                <a:ea typeface="+mn-ea"/>
                <a:cs typeface="+mn-cs"/>
              </a:rPr>
              <a:t>4.Building energy retrofits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Step 4: Building Energy Retrofits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Agencies, colleges or universities are to implement cost effective measures identified during the investment grade audits. The implementation of the measures is to be completed by July 1, 2016.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8</a:t>
            </a:fld>
            <a:endParaRPr lang="en-US"/>
          </a:p>
        </p:txBody>
      </p:sp>
    </p:spTree>
    <p:extLst>
      <p:ext uri="{BB962C8B-B14F-4D97-AF65-F5344CB8AC3E}">
        <p14:creationId xmlns:p14="http://schemas.microsoft.com/office/powerpoint/2010/main" val="259106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Portfolio</a:t>
            </a:r>
            <a:r>
              <a:rPr lang="en-US" baseline="0" dirty="0" smtClean="0"/>
              <a:t> Manager to track your progress toward GHG and Energy reduction goals.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9</a:t>
            </a:fld>
            <a:endParaRPr lang="en-US"/>
          </a:p>
        </p:txBody>
      </p:sp>
    </p:spTree>
    <p:extLst>
      <p:ext uri="{BB962C8B-B14F-4D97-AF65-F5344CB8AC3E}">
        <p14:creationId xmlns:p14="http://schemas.microsoft.com/office/powerpoint/2010/main" val="259106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466F246E-941F-4AB9-B9F8-5331F944BE73}" type="datetime1">
              <a:rPr lang="en-US" smtClean="0"/>
              <a:pPr/>
              <a:t>10/7/2014</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10/7/2014</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80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09F63E8B-B9F0-40BF-B589-403FB0352033}" type="datetime1">
              <a:rPr lang="en-US" smtClean="0"/>
              <a:pPr/>
              <a:t>10/7/2014</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440FD821-E601-46CB-9E90-FB70935A2E37}" type="datetime1">
              <a:rPr lang="en-US" smtClean="0"/>
              <a:pPr/>
              <a:t>10/7/2014</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8AE9A50-E96D-4C46-807A-10DD2BC6CC03}" type="slidenum">
              <a:rPr lang="en-US"/>
              <a:pPr>
                <a:defRPr/>
              </a:pPr>
              <a:t>‹#›</a:t>
            </a:fld>
            <a:endParaRPr lang="en-US" dirty="0"/>
          </a:p>
        </p:txBody>
      </p:sp>
    </p:spTree>
    <p:extLst>
      <p:ext uri="{BB962C8B-B14F-4D97-AF65-F5344CB8AC3E}">
        <p14:creationId xmlns:p14="http://schemas.microsoft.com/office/powerpoint/2010/main" val="21473002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566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10/7/2014</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011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10/7/2014</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96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78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10/7/2014</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06043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C1904-10A1-4BF5-886D-A801CD1608CF}" type="datetime1">
              <a:rPr lang="en-US" smtClean="0"/>
              <a:pPr/>
              <a:t>10/7/2014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75"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C409-97E4-4FBA-B694-9CF34CD0FA2E}" type="datetimeFigureOut">
              <a:rPr lang="en-US" smtClean="0">
                <a:solidFill>
                  <a:prstClr val="black">
                    <a:tint val="75000"/>
                  </a:prstClr>
                </a:solidFill>
              </a:rPr>
              <a:pPr/>
              <a:t>10/7/2014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82205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C409-97E4-4FBA-B694-9CF34CD0FA2E}" type="datetimeFigureOut">
              <a:rPr lang="en-US" smtClean="0">
                <a:solidFill>
                  <a:prstClr val="black">
                    <a:tint val="75000"/>
                  </a:prstClr>
                </a:solidFill>
              </a:rPr>
              <a:pPr/>
              <a:t>10/7/2014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18338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donna.albert@des.wa.gov"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des.wa.gov/services/facilities/Energ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des.wa.gov/services/facilities/Energ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a:bodyPr>
          <a:lstStyle/>
          <a:p>
            <a:r>
              <a:rPr lang="en-US" sz="4800" dirty="0" smtClean="0"/>
              <a:t>DES Energy Program</a:t>
            </a:r>
            <a:endParaRPr lang="en-US" sz="4800" dirty="0"/>
          </a:p>
        </p:txBody>
      </p:sp>
      <p:sp>
        <p:nvSpPr>
          <p:cNvPr id="3" name="Subtitle 2"/>
          <p:cNvSpPr>
            <a:spLocks noGrp="1"/>
          </p:cNvSpPr>
          <p:nvPr>
            <p:ph type="subTitle" idx="1"/>
          </p:nvPr>
        </p:nvSpPr>
        <p:spPr>
          <a:xfrm>
            <a:off x="1371600" y="3352800"/>
            <a:ext cx="6400800" cy="1676400"/>
          </a:xfrm>
        </p:spPr>
        <p:txBody>
          <a:bodyPr>
            <a:normAutofit/>
          </a:bodyPr>
          <a:lstStyle/>
          <a:p>
            <a:r>
              <a:rPr lang="en-US" dirty="0" smtClean="0"/>
              <a:t>Energy Performance Contracting:</a:t>
            </a:r>
          </a:p>
          <a:p>
            <a:r>
              <a:rPr lang="en-US" sz="2400" dirty="0" smtClean="0"/>
              <a:t>Using future Energy Savings to help finance the cost of construction</a:t>
            </a:r>
            <a:endParaRPr lang="en-US" sz="2400" dirty="0"/>
          </a:p>
        </p:txBody>
      </p:sp>
      <p:pic>
        <p:nvPicPr>
          <p:cNvPr id="5" name="Picture 4" descr="Logo Green.png"/>
          <p:cNvPicPr>
            <a:picLocks noChangeAspect="1"/>
          </p:cNvPicPr>
          <p:nvPr/>
        </p:nvPicPr>
        <p:blipFill>
          <a:blip r:embed="rId3" cstate="print"/>
          <a:stretch>
            <a:fillRect/>
          </a:stretch>
        </p:blipFill>
        <p:spPr>
          <a:xfrm>
            <a:off x="1600200" y="5257800"/>
            <a:ext cx="5415252" cy="914400"/>
          </a:xfrm>
          <a:prstGeom prst="rect">
            <a:avLst/>
          </a:prstGeom>
        </p:spPr>
      </p:pic>
    </p:spTree>
    <p:extLst>
      <p:ext uri="{BB962C8B-B14F-4D97-AF65-F5344CB8AC3E}">
        <p14:creationId xmlns:p14="http://schemas.microsoft.com/office/powerpoint/2010/main" val="3089681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77900" y="382588"/>
            <a:ext cx="7799388" cy="6475412"/>
            <a:chOff x="1039" y="317"/>
            <a:chExt cx="4913" cy="4079"/>
          </a:xfrm>
        </p:grpSpPr>
        <p:sp>
          <p:nvSpPr>
            <p:cNvPr id="286723" name="Text Box 3"/>
            <p:cNvSpPr txBox="1">
              <a:spLocks noChangeArrowheads="1"/>
            </p:cNvSpPr>
            <p:nvPr/>
          </p:nvSpPr>
          <p:spPr bwMode="auto">
            <a:xfrm>
              <a:off x="2920" y="888"/>
              <a:ext cx="3032" cy="757"/>
            </a:xfrm>
            <a:prstGeom prst="rect">
              <a:avLst/>
            </a:prstGeom>
            <a:noFill/>
            <a:ln w="25400">
              <a:noFill/>
              <a:miter lim="800000"/>
              <a:headEnd/>
              <a:tailEnd/>
            </a:ln>
            <a:effectLst/>
          </p:spPr>
          <p:txBody>
            <a:bodyPr anchor="ctr"/>
            <a:lstStyle/>
            <a:p>
              <a:pPr eaLnBrk="0" hangingPunct="0"/>
              <a:endParaRPr lang="en-US">
                <a:solidFill>
                  <a:srgbClr val="000066"/>
                </a:solidFill>
                <a:latin typeface="Tahoma" pitchFamily="34" charset="0"/>
              </a:endParaRPr>
            </a:p>
          </p:txBody>
        </p:sp>
        <p:sp>
          <p:nvSpPr>
            <p:cNvPr id="286724" name="Text Box 4"/>
            <p:cNvSpPr txBox="1">
              <a:spLocks noChangeArrowheads="1"/>
            </p:cNvSpPr>
            <p:nvPr/>
          </p:nvSpPr>
          <p:spPr bwMode="auto">
            <a:xfrm>
              <a:off x="2871" y="317"/>
              <a:ext cx="116" cy="404"/>
            </a:xfrm>
            <a:prstGeom prst="rect">
              <a:avLst/>
            </a:prstGeom>
            <a:noFill/>
            <a:ln w="25400">
              <a:noFill/>
              <a:miter lim="800000"/>
              <a:headEnd/>
              <a:tailEnd/>
            </a:ln>
            <a:effectLst/>
          </p:spPr>
          <p:txBody>
            <a:bodyPr wrap="none" anchor="ctr">
              <a:spAutoFit/>
            </a:bodyPr>
            <a:lstStyle/>
            <a:p>
              <a:pPr algn="ctr" eaLnBrk="0" hangingPunct="0"/>
              <a:endParaRPr lang="en-US" sz="3600">
                <a:solidFill>
                  <a:schemeClr val="bg1"/>
                </a:solidFill>
                <a:latin typeface="Univers Condensed" charset="0"/>
              </a:endParaRPr>
            </a:p>
          </p:txBody>
        </p:sp>
        <p:sp>
          <p:nvSpPr>
            <p:cNvPr id="286725" name="Rectangle 5"/>
            <p:cNvSpPr>
              <a:spLocks noChangeArrowheads="1"/>
            </p:cNvSpPr>
            <p:nvPr/>
          </p:nvSpPr>
          <p:spPr bwMode="auto">
            <a:xfrm>
              <a:off x="5376" y="3494"/>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1</a:t>
              </a:r>
              <a:endParaRPr lang="en-US" sz="2000"/>
            </a:p>
          </p:txBody>
        </p:sp>
        <p:sp>
          <p:nvSpPr>
            <p:cNvPr id="286726" name="Line 6"/>
            <p:cNvSpPr>
              <a:spLocks noChangeShapeType="1"/>
            </p:cNvSpPr>
            <p:nvPr/>
          </p:nvSpPr>
          <p:spPr bwMode="auto">
            <a:xfrm rot="16200000">
              <a:off x="956" y="1460"/>
              <a:ext cx="408"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27" name="Line 7"/>
            <p:cNvSpPr>
              <a:spLocks noChangeShapeType="1"/>
            </p:cNvSpPr>
            <p:nvPr/>
          </p:nvSpPr>
          <p:spPr bwMode="auto">
            <a:xfrm rot="5400000" flipV="1">
              <a:off x="932" y="3188"/>
              <a:ext cx="456"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28" name="Text Box 8"/>
            <p:cNvSpPr txBox="1">
              <a:spLocks noChangeArrowheads="1"/>
            </p:cNvSpPr>
            <p:nvPr/>
          </p:nvSpPr>
          <p:spPr bwMode="auto">
            <a:xfrm>
              <a:off x="4256" y="4152"/>
              <a:ext cx="1344" cy="212"/>
            </a:xfrm>
            <a:prstGeom prst="rect">
              <a:avLst/>
            </a:prstGeom>
            <a:noFill/>
            <a:ln w="9525">
              <a:noFill/>
              <a:miter lim="800000"/>
              <a:headEnd/>
              <a:tailEnd/>
            </a:ln>
            <a:effectLst/>
          </p:spPr>
          <p:txBody>
            <a:bodyPr>
              <a:spAutoFit/>
            </a:bodyPr>
            <a:lstStyle/>
            <a:p>
              <a:pPr algn="r" eaLnBrk="0" hangingPunct="0"/>
              <a:r>
                <a:rPr lang="en-US" sz="1600">
                  <a:solidFill>
                    <a:srgbClr val="000066"/>
                  </a:solidFill>
                  <a:latin typeface="Tahoma" pitchFamily="34" charset="0"/>
                </a:rPr>
                <a:t>Worst Performers</a:t>
              </a:r>
            </a:p>
          </p:txBody>
        </p:sp>
        <p:sp>
          <p:nvSpPr>
            <p:cNvPr id="286729" name="Text Box 9"/>
            <p:cNvSpPr txBox="1">
              <a:spLocks noChangeArrowheads="1"/>
            </p:cNvSpPr>
            <p:nvPr/>
          </p:nvSpPr>
          <p:spPr bwMode="auto">
            <a:xfrm>
              <a:off x="1392" y="4184"/>
              <a:ext cx="1488" cy="212"/>
            </a:xfrm>
            <a:prstGeom prst="rect">
              <a:avLst/>
            </a:prstGeom>
            <a:noFill/>
            <a:ln w="9525">
              <a:noFill/>
              <a:miter lim="800000"/>
              <a:headEnd/>
              <a:tailEnd/>
            </a:ln>
            <a:effectLst/>
          </p:spPr>
          <p:txBody>
            <a:bodyPr>
              <a:spAutoFit/>
            </a:bodyPr>
            <a:lstStyle/>
            <a:p>
              <a:pPr eaLnBrk="0" hangingPunct="0"/>
              <a:r>
                <a:rPr lang="en-US" sz="1600">
                  <a:solidFill>
                    <a:srgbClr val="000066"/>
                  </a:solidFill>
                  <a:latin typeface="Tahoma" pitchFamily="34" charset="0"/>
                </a:rPr>
                <a:t>Best Performers </a:t>
              </a:r>
            </a:p>
          </p:txBody>
        </p:sp>
        <p:sp>
          <p:nvSpPr>
            <p:cNvPr id="286730" name="Freeform 10" descr="Light upward diagonal"/>
            <p:cNvSpPr>
              <a:spLocks/>
            </p:cNvSpPr>
            <p:nvPr/>
          </p:nvSpPr>
          <p:spPr bwMode="auto">
            <a:xfrm rot="10800000" flipH="1" flipV="1">
              <a:off x="3411" y="2255"/>
              <a:ext cx="2128" cy="1200"/>
            </a:xfrm>
            <a:custGeom>
              <a:avLst/>
              <a:gdLst/>
              <a:ahLst/>
              <a:cxnLst>
                <a:cxn ang="0">
                  <a:pos x="0" y="1316"/>
                </a:cxn>
                <a:cxn ang="0">
                  <a:pos x="0" y="0"/>
                </a:cxn>
                <a:cxn ang="0">
                  <a:pos x="100" y="146"/>
                </a:cxn>
                <a:cxn ang="0">
                  <a:pos x="240" y="309"/>
                </a:cxn>
                <a:cxn ang="0">
                  <a:pos x="352" y="443"/>
                </a:cxn>
                <a:cxn ang="0">
                  <a:pos x="452" y="540"/>
                </a:cxn>
                <a:cxn ang="0">
                  <a:pos x="536" y="631"/>
                </a:cxn>
                <a:cxn ang="0">
                  <a:pos x="768" y="807"/>
                </a:cxn>
                <a:cxn ang="0">
                  <a:pos x="1044" y="976"/>
                </a:cxn>
                <a:cxn ang="0">
                  <a:pos x="1296" y="1086"/>
                </a:cxn>
                <a:cxn ang="0">
                  <a:pos x="1421" y="1124"/>
                </a:cxn>
                <a:cxn ang="0">
                  <a:pos x="1598" y="1178"/>
                </a:cxn>
                <a:cxn ang="0">
                  <a:pos x="1744" y="1209"/>
                </a:cxn>
                <a:cxn ang="0">
                  <a:pos x="1920" y="1237"/>
                </a:cxn>
                <a:cxn ang="0">
                  <a:pos x="2114" y="1263"/>
                </a:cxn>
                <a:cxn ang="0">
                  <a:pos x="2252" y="1278"/>
                </a:cxn>
                <a:cxn ang="0">
                  <a:pos x="2256" y="1316"/>
                </a:cxn>
                <a:cxn ang="0">
                  <a:pos x="0" y="1316"/>
                </a:cxn>
              </a:cxnLst>
              <a:rect l="0" t="0" r="r" b="b"/>
              <a:pathLst>
                <a:path w="2256" h="1316">
                  <a:moveTo>
                    <a:pt x="0" y="1316"/>
                  </a:moveTo>
                  <a:lnTo>
                    <a:pt x="0" y="0"/>
                  </a:lnTo>
                  <a:lnTo>
                    <a:pt x="100" y="146"/>
                  </a:lnTo>
                  <a:lnTo>
                    <a:pt x="240" y="309"/>
                  </a:lnTo>
                  <a:lnTo>
                    <a:pt x="352" y="443"/>
                  </a:lnTo>
                  <a:lnTo>
                    <a:pt x="452" y="540"/>
                  </a:lnTo>
                  <a:lnTo>
                    <a:pt x="536" y="631"/>
                  </a:lnTo>
                  <a:lnTo>
                    <a:pt x="768" y="807"/>
                  </a:lnTo>
                  <a:lnTo>
                    <a:pt x="1044" y="976"/>
                  </a:lnTo>
                  <a:lnTo>
                    <a:pt x="1296" y="1086"/>
                  </a:lnTo>
                  <a:lnTo>
                    <a:pt x="1421" y="1124"/>
                  </a:lnTo>
                  <a:lnTo>
                    <a:pt x="1598" y="1178"/>
                  </a:lnTo>
                  <a:lnTo>
                    <a:pt x="1744" y="1209"/>
                  </a:lnTo>
                  <a:lnTo>
                    <a:pt x="1920" y="1237"/>
                  </a:lnTo>
                  <a:lnTo>
                    <a:pt x="2114" y="1263"/>
                  </a:lnTo>
                  <a:lnTo>
                    <a:pt x="2252" y="1278"/>
                  </a:lnTo>
                  <a:lnTo>
                    <a:pt x="2256" y="1316"/>
                  </a:lnTo>
                  <a:lnTo>
                    <a:pt x="0" y="1316"/>
                  </a:lnTo>
                  <a:close/>
                </a:path>
              </a:pathLst>
            </a:custGeom>
            <a:pattFill prst="ltUpDiag">
              <a:fgClr>
                <a:srgbClr val="000066"/>
              </a:fgClr>
              <a:bgClr>
                <a:srgbClr val="FFFFFF"/>
              </a:bgClr>
            </a:pattFill>
            <a:ln w="25400">
              <a:solidFill>
                <a:srgbClr val="000066"/>
              </a:solidFill>
              <a:round/>
              <a:headEnd/>
              <a:tailEnd/>
            </a:ln>
            <a:effectLst/>
          </p:spPr>
          <p:txBody>
            <a:bodyPr wrap="none" anchor="ctr"/>
            <a:lstStyle/>
            <a:p>
              <a:endParaRPr lang="en-US"/>
            </a:p>
          </p:txBody>
        </p:sp>
        <p:sp>
          <p:nvSpPr>
            <p:cNvPr id="286731" name="Freeform 11"/>
            <p:cNvSpPr>
              <a:spLocks/>
            </p:cNvSpPr>
            <p:nvPr/>
          </p:nvSpPr>
          <p:spPr bwMode="auto">
            <a:xfrm flipH="1">
              <a:off x="1977" y="1195"/>
              <a:ext cx="1431" cy="2260"/>
            </a:xfrm>
            <a:custGeom>
              <a:avLst/>
              <a:gdLst/>
              <a:ahLst/>
              <a:cxnLst>
                <a:cxn ang="0">
                  <a:pos x="1303" y="2260"/>
                </a:cxn>
                <a:cxn ang="0">
                  <a:pos x="1303" y="370"/>
                </a:cxn>
                <a:cxn ang="0">
                  <a:pos x="1253" y="280"/>
                </a:cxn>
                <a:cxn ang="0">
                  <a:pos x="1212" y="220"/>
                </a:cxn>
                <a:cxn ang="0">
                  <a:pos x="1168" y="157"/>
                </a:cxn>
                <a:cxn ang="0">
                  <a:pos x="1128" y="104"/>
                </a:cxn>
                <a:cxn ang="0">
                  <a:pos x="1081" y="55"/>
                </a:cxn>
                <a:cxn ang="0">
                  <a:pos x="1039" y="23"/>
                </a:cxn>
                <a:cxn ang="0">
                  <a:pos x="1003" y="7"/>
                </a:cxn>
                <a:cxn ang="0">
                  <a:pos x="976" y="1"/>
                </a:cxn>
                <a:cxn ang="0">
                  <a:pos x="921" y="0"/>
                </a:cxn>
                <a:cxn ang="0">
                  <a:pos x="877" y="12"/>
                </a:cxn>
                <a:cxn ang="0">
                  <a:pos x="821" y="32"/>
                </a:cxn>
                <a:cxn ang="0">
                  <a:pos x="773" y="68"/>
                </a:cxn>
                <a:cxn ang="0">
                  <a:pos x="703" y="136"/>
                </a:cxn>
                <a:cxn ang="0">
                  <a:pos x="593" y="260"/>
                </a:cxn>
                <a:cxn ang="0">
                  <a:pos x="465" y="418"/>
                </a:cxn>
                <a:cxn ang="0">
                  <a:pos x="337" y="600"/>
                </a:cxn>
                <a:cxn ang="0">
                  <a:pos x="221" y="760"/>
                </a:cxn>
                <a:cxn ang="0">
                  <a:pos x="88" y="941"/>
                </a:cxn>
                <a:cxn ang="0">
                  <a:pos x="0" y="1061"/>
                </a:cxn>
                <a:cxn ang="0">
                  <a:pos x="1" y="2260"/>
                </a:cxn>
                <a:cxn ang="0">
                  <a:pos x="1303" y="2260"/>
                </a:cxn>
              </a:cxnLst>
              <a:rect l="0" t="0" r="r" b="b"/>
              <a:pathLst>
                <a:path w="1303" h="2260">
                  <a:moveTo>
                    <a:pt x="1303" y="2260"/>
                  </a:moveTo>
                  <a:lnTo>
                    <a:pt x="1303" y="370"/>
                  </a:lnTo>
                  <a:lnTo>
                    <a:pt x="1253" y="280"/>
                  </a:lnTo>
                  <a:lnTo>
                    <a:pt x="1212" y="220"/>
                  </a:lnTo>
                  <a:lnTo>
                    <a:pt x="1168" y="157"/>
                  </a:lnTo>
                  <a:lnTo>
                    <a:pt x="1128" y="104"/>
                  </a:lnTo>
                  <a:lnTo>
                    <a:pt x="1081" y="55"/>
                  </a:lnTo>
                  <a:lnTo>
                    <a:pt x="1039" y="23"/>
                  </a:lnTo>
                  <a:lnTo>
                    <a:pt x="1003" y="7"/>
                  </a:lnTo>
                  <a:lnTo>
                    <a:pt x="976" y="1"/>
                  </a:lnTo>
                  <a:lnTo>
                    <a:pt x="921" y="0"/>
                  </a:lnTo>
                  <a:lnTo>
                    <a:pt x="877" y="12"/>
                  </a:lnTo>
                  <a:lnTo>
                    <a:pt x="821" y="32"/>
                  </a:lnTo>
                  <a:lnTo>
                    <a:pt x="773" y="68"/>
                  </a:lnTo>
                  <a:lnTo>
                    <a:pt x="703" y="136"/>
                  </a:lnTo>
                  <a:lnTo>
                    <a:pt x="593" y="260"/>
                  </a:lnTo>
                  <a:lnTo>
                    <a:pt x="465" y="418"/>
                  </a:lnTo>
                  <a:lnTo>
                    <a:pt x="337" y="600"/>
                  </a:lnTo>
                  <a:lnTo>
                    <a:pt x="221" y="760"/>
                  </a:lnTo>
                  <a:lnTo>
                    <a:pt x="88" y="941"/>
                  </a:lnTo>
                  <a:lnTo>
                    <a:pt x="0" y="1061"/>
                  </a:lnTo>
                  <a:lnTo>
                    <a:pt x="1" y="2260"/>
                  </a:lnTo>
                  <a:lnTo>
                    <a:pt x="1303" y="2260"/>
                  </a:lnTo>
                  <a:close/>
                </a:path>
              </a:pathLst>
            </a:custGeom>
            <a:noFill/>
            <a:ln w="25400">
              <a:solidFill>
                <a:srgbClr val="000066"/>
              </a:solidFill>
              <a:round/>
              <a:headEnd/>
              <a:tailEnd/>
            </a:ln>
            <a:effectLst/>
          </p:spPr>
          <p:txBody>
            <a:bodyPr wrap="none" anchor="ctr"/>
            <a:lstStyle/>
            <a:p>
              <a:endParaRPr lang="en-US"/>
            </a:p>
          </p:txBody>
        </p:sp>
        <p:sp>
          <p:nvSpPr>
            <p:cNvPr id="286732" name="Freeform 12" descr="Light downward diagonal"/>
            <p:cNvSpPr>
              <a:spLocks/>
            </p:cNvSpPr>
            <p:nvPr/>
          </p:nvSpPr>
          <p:spPr bwMode="auto">
            <a:xfrm flipH="1">
              <a:off x="1399" y="1561"/>
              <a:ext cx="576" cy="1894"/>
            </a:xfrm>
            <a:custGeom>
              <a:avLst/>
              <a:gdLst/>
              <a:ahLst/>
              <a:cxnLst>
                <a:cxn ang="0">
                  <a:pos x="1" y="2036"/>
                </a:cxn>
                <a:cxn ang="0">
                  <a:pos x="0" y="0"/>
                </a:cxn>
                <a:cxn ang="0">
                  <a:pos x="106" y="283"/>
                </a:cxn>
                <a:cxn ang="0">
                  <a:pos x="183" y="506"/>
                </a:cxn>
                <a:cxn ang="0">
                  <a:pos x="229" y="667"/>
                </a:cxn>
                <a:cxn ang="0">
                  <a:pos x="283" y="870"/>
                </a:cxn>
                <a:cxn ang="0">
                  <a:pos x="337" y="1116"/>
                </a:cxn>
                <a:cxn ang="0">
                  <a:pos x="384" y="1382"/>
                </a:cxn>
                <a:cxn ang="0">
                  <a:pos x="430" y="1666"/>
                </a:cxn>
                <a:cxn ang="0">
                  <a:pos x="481" y="2035"/>
                </a:cxn>
                <a:cxn ang="0">
                  <a:pos x="1" y="2036"/>
                </a:cxn>
              </a:cxnLst>
              <a:rect l="0" t="0" r="r" b="b"/>
              <a:pathLst>
                <a:path w="481" h="2036">
                  <a:moveTo>
                    <a:pt x="1" y="2036"/>
                  </a:moveTo>
                  <a:lnTo>
                    <a:pt x="0" y="0"/>
                  </a:lnTo>
                  <a:lnTo>
                    <a:pt x="106" y="283"/>
                  </a:lnTo>
                  <a:lnTo>
                    <a:pt x="183" y="506"/>
                  </a:lnTo>
                  <a:lnTo>
                    <a:pt x="229" y="667"/>
                  </a:lnTo>
                  <a:lnTo>
                    <a:pt x="283" y="870"/>
                  </a:lnTo>
                  <a:lnTo>
                    <a:pt x="337" y="1116"/>
                  </a:lnTo>
                  <a:lnTo>
                    <a:pt x="384" y="1382"/>
                  </a:lnTo>
                  <a:lnTo>
                    <a:pt x="430" y="1666"/>
                  </a:lnTo>
                  <a:lnTo>
                    <a:pt x="481" y="2035"/>
                  </a:lnTo>
                  <a:lnTo>
                    <a:pt x="1" y="2036"/>
                  </a:lnTo>
                  <a:close/>
                </a:path>
              </a:pathLst>
            </a:custGeom>
            <a:pattFill prst="ltDnDiag">
              <a:fgClr>
                <a:srgbClr val="000066"/>
              </a:fgClr>
              <a:bgClr>
                <a:srgbClr val="FFFFFF"/>
              </a:bgClr>
            </a:pattFill>
            <a:ln w="25400">
              <a:solidFill>
                <a:srgbClr val="000066"/>
              </a:solidFill>
              <a:round/>
              <a:headEnd/>
              <a:tailEnd/>
            </a:ln>
            <a:effectLst/>
          </p:spPr>
          <p:txBody>
            <a:bodyPr wrap="none" anchor="ctr"/>
            <a:lstStyle/>
            <a:p>
              <a:endParaRPr lang="en-US"/>
            </a:p>
          </p:txBody>
        </p:sp>
        <p:sp>
          <p:nvSpPr>
            <p:cNvPr id="286733" name="Line 13"/>
            <p:cNvSpPr>
              <a:spLocks noChangeShapeType="1"/>
            </p:cNvSpPr>
            <p:nvPr/>
          </p:nvSpPr>
          <p:spPr bwMode="auto">
            <a:xfrm rot="21600000">
              <a:off x="4004" y="4068"/>
              <a:ext cx="1560"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34" name="Line 14"/>
            <p:cNvSpPr>
              <a:spLocks noChangeShapeType="1"/>
            </p:cNvSpPr>
            <p:nvPr/>
          </p:nvSpPr>
          <p:spPr bwMode="auto">
            <a:xfrm rot="10800000" flipV="1">
              <a:off x="1420" y="4092"/>
              <a:ext cx="1472"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35" name="Text Box 15"/>
            <p:cNvSpPr txBox="1">
              <a:spLocks noChangeArrowheads="1"/>
            </p:cNvSpPr>
            <p:nvPr/>
          </p:nvSpPr>
          <p:spPr bwMode="auto">
            <a:xfrm rot="16200000">
              <a:off x="353" y="2228"/>
              <a:ext cx="1583" cy="212"/>
            </a:xfrm>
            <a:prstGeom prst="rect">
              <a:avLst/>
            </a:prstGeom>
            <a:noFill/>
            <a:ln w="9525">
              <a:noFill/>
              <a:miter lim="800000"/>
              <a:headEnd/>
              <a:tailEnd/>
            </a:ln>
            <a:effectLst/>
          </p:spPr>
          <p:txBody>
            <a:bodyPr>
              <a:spAutoFit/>
            </a:bodyPr>
            <a:lstStyle/>
            <a:p>
              <a:pPr algn="ctr" eaLnBrk="0" hangingPunct="0"/>
              <a:r>
                <a:rPr lang="en-US" sz="1600">
                  <a:solidFill>
                    <a:srgbClr val="000066"/>
                  </a:solidFill>
                  <a:latin typeface="Tahoma" pitchFamily="34" charset="0"/>
                </a:rPr>
                <a:t>Number of Buildings</a:t>
              </a:r>
            </a:p>
          </p:txBody>
        </p:sp>
        <p:sp>
          <p:nvSpPr>
            <p:cNvPr id="286736" name="Rectangle 16"/>
            <p:cNvSpPr>
              <a:spLocks noChangeArrowheads="1"/>
            </p:cNvSpPr>
            <p:nvPr/>
          </p:nvSpPr>
          <p:spPr bwMode="auto">
            <a:xfrm>
              <a:off x="3368" y="3487"/>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25</a:t>
              </a:r>
              <a:endParaRPr lang="en-US" sz="1400"/>
            </a:p>
          </p:txBody>
        </p:sp>
        <p:sp>
          <p:nvSpPr>
            <p:cNvPr id="286737" name="Rectangle 17"/>
            <p:cNvSpPr>
              <a:spLocks noChangeArrowheads="1"/>
            </p:cNvSpPr>
            <p:nvPr/>
          </p:nvSpPr>
          <p:spPr bwMode="auto">
            <a:xfrm>
              <a:off x="2562" y="3490"/>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50</a:t>
              </a:r>
              <a:endParaRPr lang="en-US" sz="2000"/>
            </a:p>
          </p:txBody>
        </p:sp>
        <p:sp>
          <p:nvSpPr>
            <p:cNvPr id="286738" name="Rectangle 18"/>
            <p:cNvSpPr>
              <a:spLocks noChangeArrowheads="1"/>
            </p:cNvSpPr>
            <p:nvPr/>
          </p:nvSpPr>
          <p:spPr bwMode="auto">
            <a:xfrm>
              <a:off x="1888" y="3491"/>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75</a:t>
              </a:r>
              <a:endParaRPr lang="en-US" sz="2000"/>
            </a:p>
          </p:txBody>
        </p:sp>
        <p:sp>
          <p:nvSpPr>
            <p:cNvPr id="286739" name="Rectangle 19"/>
            <p:cNvSpPr>
              <a:spLocks noChangeArrowheads="1"/>
            </p:cNvSpPr>
            <p:nvPr/>
          </p:nvSpPr>
          <p:spPr bwMode="auto">
            <a:xfrm>
              <a:off x="1366" y="3492"/>
              <a:ext cx="219"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100</a:t>
              </a:r>
              <a:endParaRPr lang="en-US" sz="1400"/>
            </a:p>
          </p:txBody>
        </p:sp>
        <p:sp>
          <p:nvSpPr>
            <p:cNvPr id="286740" name="Line 20"/>
            <p:cNvSpPr>
              <a:spLocks noChangeShapeType="1"/>
            </p:cNvSpPr>
            <p:nvPr/>
          </p:nvSpPr>
          <p:spPr bwMode="auto">
            <a:xfrm flipV="1">
              <a:off x="2664" y="1368"/>
              <a:ext cx="0" cy="2080"/>
            </a:xfrm>
            <a:prstGeom prst="line">
              <a:avLst/>
            </a:prstGeom>
            <a:noFill/>
            <a:ln w="12700">
              <a:solidFill>
                <a:srgbClr val="000066"/>
              </a:solidFill>
              <a:prstDash val="sysDot"/>
              <a:round/>
              <a:headEnd/>
              <a:tailEnd/>
            </a:ln>
            <a:effectLst/>
          </p:spPr>
          <p:txBody>
            <a:bodyPr wrap="none" anchor="ctr">
              <a:spAutoFit/>
            </a:bodyPr>
            <a:lstStyle/>
            <a:p>
              <a:endParaRPr lang="en-US"/>
            </a:p>
          </p:txBody>
        </p:sp>
        <p:sp>
          <p:nvSpPr>
            <p:cNvPr id="286741" name="Text Box 21"/>
            <p:cNvSpPr txBox="1">
              <a:spLocks noChangeArrowheads="1"/>
            </p:cNvSpPr>
            <p:nvPr/>
          </p:nvSpPr>
          <p:spPr bwMode="auto">
            <a:xfrm rot="21600000">
              <a:off x="2649" y="3837"/>
              <a:ext cx="1583" cy="481"/>
            </a:xfrm>
            <a:prstGeom prst="rect">
              <a:avLst/>
            </a:prstGeom>
            <a:noFill/>
            <a:ln w="9525">
              <a:noFill/>
              <a:miter lim="800000"/>
              <a:headEnd/>
              <a:tailEnd/>
            </a:ln>
            <a:effectLst/>
          </p:spPr>
          <p:txBody>
            <a:bodyPr>
              <a:spAutoFit/>
            </a:bodyPr>
            <a:lstStyle/>
            <a:p>
              <a:pPr algn="ctr" eaLnBrk="0" hangingPunct="0"/>
              <a:r>
                <a:rPr lang="en-US" sz="1600">
                  <a:solidFill>
                    <a:srgbClr val="000066"/>
                  </a:solidFill>
                  <a:latin typeface="Tahoma" pitchFamily="34" charset="0"/>
                </a:rPr>
                <a:t>EPA Rating &amp;</a:t>
              </a:r>
            </a:p>
            <a:p>
              <a:pPr algn="ctr" eaLnBrk="0" hangingPunct="0"/>
              <a:r>
                <a:rPr lang="en-US" sz="1600">
                  <a:solidFill>
                    <a:srgbClr val="000066"/>
                  </a:solidFill>
                  <a:latin typeface="Tahoma" pitchFamily="34" charset="0"/>
                </a:rPr>
                <a:t>Energy Intensity</a:t>
              </a:r>
            </a:p>
            <a:p>
              <a:pPr algn="ctr" eaLnBrk="0" hangingPunct="0"/>
              <a:r>
                <a:rPr lang="en-US" sz="1200">
                  <a:solidFill>
                    <a:srgbClr val="000066"/>
                  </a:solidFill>
                  <a:latin typeface="Tahoma" pitchFamily="34" charset="0"/>
                </a:rPr>
                <a:t>(kBtu/ft</a:t>
              </a:r>
              <a:r>
                <a:rPr lang="en-US" sz="1200" baseline="30000">
                  <a:solidFill>
                    <a:srgbClr val="000066"/>
                  </a:solidFill>
                  <a:latin typeface="Tahoma" pitchFamily="34" charset="0"/>
                </a:rPr>
                <a:t>2</a:t>
              </a:r>
              <a:r>
                <a:rPr lang="en-US" sz="1200">
                  <a:solidFill>
                    <a:srgbClr val="000066"/>
                  </a:solidFill>
                  <a:latin typeface="Tahoma" pitchFamily="34" charset="0"/>
                </a:rPr>
                <a:t>-year)</a:t>
              </a:r>
              <a:endParaRPr lang="en-US" sz="1600">
                <a:solidFill>
                  <a:srgbClr val="000066"/>
                </a:solidFill>
                <a:latin typeface="Tahoma" pitchFamily="34" charset="0"/>
              </a:endParaRPr>
            </a:p>
          </p:txBody>
        </p:sp>
        <p:sp>
          <p:nvSpPr>
            <p:cNvPr id="286742" name="Rectangle 22"/>
            <p:cNvSpPr>
              <a:spLocks noChangeArrowheads="1"/>
            </p:cNvSpPr>
            <p:nvPr/>
          </p:nvSpPr>
          <p:spPr bwMode="auto">
            <a:xfrm>
              <a:off x="2480" y="3669"/>
              <a:ext cx="394"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121.1</a:t>
              </a:r>
            </a:p>
          </p:txBody>
        </p:sp>
        <p:sp>
          <p:nvSpPr>
            <p:cNvPr id="286743" name="Rectangle 23"/>
            <p:cNvSpPr>
              <a:spLocks noChangeArrowheads="1"/>
            </p:cNvSpPr>
            <p:nvPr/>
          </p:nvSpPr>
          <p:spPr bwMode="auto">
            <a:xfrm>
              <a:off x="1288" y="3661"/>
              <a:ext cx="333"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29.9</a:t>
              </a:r>
            </a:p>
          </p:txBody>
        </p:sp>
        <p:sp>
          <p:nvSpPr>
            <p:cNvPr id="286744" name="Rectangle 24"/>
            <p:cNvSpPr>
              <a:spLocks noChangeArrowheads="1"/>
            </p:cNvSpPr>
            <p:nvPr/>
          </p:nvSpPr>
          <p:spPr bwMode="auto">
            <a:xfrm>
              <a:off x="3256" y="3661"/>
              <a:ext cx="394"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165.7</a:t>
              </a:r>
            </a:p>
          </p:txBody>
        </p:sp>
        <p:sp>
          <p:nvSpPr>
            <p:cNvPr id="286745" name="Rectangle 25"/>
            <p:cNvSpPr>
              <a:spLocks noChangeArrowheads="1"/>
            </p:cNvSpPr>
            <p:nvPr/>
          </p:nvSpPr>
          <p:spPr bwMode="auto">
            <a:xfrm>
              <a:off x="1808" y="3661"/>
              <a:ext cx="333"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86.0</a:t>
              </a:r>
            </a:p>
          </p:txBody>
        </p:sp>
        <p:sp>
          <p:nvSpPr>
            <p:cNvPr id="286746" name="Rectangle 26"/>
            <p:cNvSpPr>
              <a:spLocks noChangeArrowheads="1"/>
            </p:cNvSpPr>
            <p:nvPr/>
          </p:nvSpPr>
          <p:spPr bwMode="auto">
            <a:xfrm>
              <a:off x="5272" y="3669"/>
              <a:ext cx="394"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339.4</a:t>
              </a:r>
            </a:p>
          </p:txBody>
        </p:sp>
      </p:grpSp>
      <p:sp>
        <p:nvSpPr>
          <p:cNvPr id="286747" name="Text Box 27"/>
          <p:cNvSpPr txBox="1">
            <a:spLocks noChangeArrowheads="1"/>
          </p:cNvSpPr>
          <p:nvPr/>
        </p:nvSpPr>
        <p:spPr bwMode="auto">
          <a:xfrm>
            <a:off x="5122863" y="1708710"/>
            <a:ext cx="3733800" cy="1938992"/>
          </a:xfrm>
          <a:prstGeom prst="rect">
            <a:avLst/>
          </a:prstGeom>
          <a:noFill/>
          <a:ln w="12700">
            <a:solidFill>
              <a:srgbClr val="33CCFF"/>
            </a:solidFill>
            <a:miter lim="800000"/>
            <a:headEnd/>
            <a:tailEnd/>
          </a:ln>
          <a:effectLst/>
        </p:spPr>
        <p:txBody>
          <a:bodyPr>
            <a:spAutoFit/>
          </a:bodyPr>
          <a:lstStyle/>
          <a:p>
            <a:pPr eaLnBrk="0" hangingPunct="0">
              <a:spcBef>
                <a:spcPct val="50000"/>
              </a:spcBef>
              <a:buFontTx/>
              <a:buChar char="•"/>
            </a:pPr>
            <a:r>
              <a:rPr lang="en-US" sz="2000" dirty="0"/>
              <a:t>Normalized EUI for existing office buildings varies widely </a:t>
            </a:r>
          </a:p>
          <a:p>
            <a:pPr eaLnBrk="0" hangingPunct="0">
              <a:spcBef>
                <a:spcPct val="50000"/>
              </a:spcBef>
              <a:buFontTx/>
              <a:buChar char="•"/>
            </a:pPr>
            <a:r>
              <a:rPr lang="en-US" sz="2000" dirty="0"/>
              <a:t> 30 </a:t>
            </a:r>
            <a:r>
              <a:rPr lang="en-US" sz="2000" dirty="0" err="1"/>
              <a:t>kbtu</a:t>
            </a:r>
            <a:r>
              <a:rPr lang="en-US" sz="2000" dirty="0"/>
              <a:t>/ft2 to 340 </a:t>
            </a:r>
            <a:r>
              <a:rPr lang="en-US" sz="2000" dirty="0" err="1"/>
              <a:t>kBtu</a:t>
            </a:r>
            <a:r>
              <a:rPr lang="en-US" sz="2000" dirty="0"/>
              <a:t>/ft2</a:t>
            </a:r>
          </a:p>
          <a:p>
            <a:pPr eaLnBrk="0" hangingPunct="0">
              <a:spcBef>
                <a:spcPct val="50000"/>
              </a:spcBef>
              <a:buFontTx/>
              <a:buChar char="•"/>
            </a:pPr>
            <a:r>
              <a:rPr lang="en-US" sz="2000" dirty="0"/>
              <a:t>Age and equipment not significant drivers of EUI</a:t>
            </a:r>
          </a:p>
        </p:txBody>
      </p:sp>
      <p:sp>
        <p:nvSpPr>
          <p:cNvPr id="29" name="Rectangle 2"/>
          <p:cNvSpPr>
            <a:spLocks noGrp="1" noChangeArrowheads="1"/>
          </p:cNvSpPr>
          <p:nvPr>
            <p:ph type="title"/>
          </p:nvPr>
        </p:nvSpPr>
        <p:spPr>
          <a:xfrm>
            <a:off x="35169" y="337110"/>
            <a:ext cx="9144000" cy="1371600"/>
          </a:xfrm>
          <a:noFill/>
        </p:spPr>
        <p:txBody>
          <a:bodyPr/>
          <a:lstStyle/>
          <a:p>
            <a:pPr marL="520700" indent="-520700" eaLnBrk="1" hangingPunct="1">
              <a:spcAft>
                <a:spcPct val="15000"/>
              </a:spcAft>
            </a:pPr>
            <a:r>
              <a:rPr lang="en-US" dirty="0" smtClean="0"/>
              <a:t>Energy Performance Gap</a:t>
            </a:r>
          </a:p>
        </p:txBody>
      </p:sp>
    </p:spTree>
    <p:extLst>
      <p:ext uri="{BB962C8B-B14F-4D97-AF65-F5344CB8AC3E}">
        <p14:creationId xmlns:p14="http://schemas.microsoft.com/office/powerpoint/2010/main" val="1170407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04800"/>
            <a:ext cx="9144000" cy="1371600"/>
          </a:xfrm>
          <a:noFill/>
        </p:spPr>
        <p:txBody>
          <a:bodyPr/>
          <a:lstStyle/>
          <a:p>
            <a:pPr marL="520700" indent="-520700" eaLnBrk="1" hangingPunct="1">
              <a:spcAft>
                <a:spcPct val="15000"/>
              </a:spcAft>
            </a:pPr>
            <a:r>
              <a:rPr lang="en-US" dirty="0" smtClean="0"/>
              <a:t>Identifying Opportunities</a:t>
            </a:r>
          </a:p>
        </p:txBody>
      </p:sp>
      <p:graphicFrame>
        <p:nvGraphicFramePr>
          <p:cNvPr id="2" name="Chart 1"/>
          <p:cNvGraphicFramePr/>
          <p:nvPr>
            <p:extLst>
              <p:ext uri="{D42A27DB-BD31-4B8C-83A1-F6EECF244321}">
                <p14:modId xmlns:p14="http://schemas.microsoft.com/office/powerpoint/2010/main" val="1279894836"/>
              </p:ext>
            </p:extLst>
          </p:nvPr>
        </p:nvGraphicFramePr>
        <p:xfrm>
          <a:off x="1676400" y="18796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437149"/>
      </p:ext>
    </p:extLst>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04800"/>
            <a:ext cx="9144000" cy="1371600"/>
          </a:xfrm>
          <a:noFill/>
        </p:spPr>
        <p:txBody>
          <a:bodyPr/>
          <a:lstStyle/>
          <a:p>
            <a:pPr marL="520700" indent="-520700" eaLnBrk="1" hangingPunct="1">
              <a:spcAft>
                <a:spcPct val="15000"/>
              </a:spcAft>
            </a:pPr>
            <a:r>
              <a:rPr lang="en-US" dirty="0" smtClean="0"/>
              <a:t>Identifying Opportunities</a:t>
            </a:r>
          </a:p>
        </p:txBody>
      </p:sp>
      <p:graphicFrame>
        <p:nvGraphicFramePr>
          <p:cNvPr id="2" name="Chart 1"/>
          <p:cNvGraphicFramePr/>
          <p:nvPr>
            <p:extLst>
              <p:ext uri="{D42A27DB-BD31-4B8C-83A1-F6EECF244321}">
                <p14:modId xmlns:p14="http://schemas.microsoft.com/office/powerpoint/2010/main" val="87873919"/>
              </p:ext>
            </p:extLst>
          </p:nvPr>
        </p:nvGraphicFramePr>
        <p:xfrm>
          <a:off x="1676400" y="18796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3200400" y="2286000"/>
            <a:ext cx="914400" cy="3657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63437149"/>
      </p:ext>
    </p:extLst>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533400"/>
            <a:ext cx="9144000" cy="1828800"/>
          </a:xfrm>
          <a:noFill/>
        </p:spPr>
        <p:txBody>
          <a:bodyPr>
            <a:normAutofit/>
          </a:bodyPr>
          <a:lstStyle/>
          <a:p>
            <a:pPr eaLnBrk="1" hangingPunct="1"/>
            <a:r>
              <a:rPr lang="en-US" dirty="0" smtClean="0"/>
              <a:t>Metering Guidelines</a:t>
            </a:r>
          </a:p>
        </p:txBody>
      </p:sp>
      <p:sp>
        <p:nvSpPr>
          <p:cNvPr id="7171" name="Rectangle 3"/>
          <p:cNvSpPr>
            <a:spLocks noGrp="1" noChangeArrowheads="1"/>
          </p:cNvSpPr>
          <p:nvPr>
            <p:ph type="body" idx="1"/>
          </p:nvPr>
        </p:nvSpPr>
        <p:spPr>
          <a:xfrm>
            <a:off x="914400" y="1676400"/>
            <a:ext cx="7467600" cy="3962400"/>
          </a:xfrm>
          <a:noFill/>
        </p:spPr>
        <p:txBody>
          <a:bodyPr/>
          <a:lstStyle/>
          <a:p>
            <a:pPr marL="569913" indent="-569913" eaLnBrk="1" hangingPunct="1">
              <a:spcAft>
                <a:spcPct val="30000"/>
              </a:spcAft>
            </a:pPr>
            <a:r>
              <a:rPr lang="en-US" sz="2400" dirty="0" smtClean="0">
                <a:solidFill>
                  <a:srgbClr val="003366"/>
                </a:solidFill>
              </a:rPr>
              <a:t>DES Metering Guidelines, Fall 2014</a:t>
            </a:r>
          </a:p>
          <a:p>
            <a:pPr marL="969963" lvl="1" indent="-569913">
              <a:spcAft>
                <a:spcPct val="30000"/>
              </a:spcAft>
            </a:pPr>
            <a:r>
              <a:rPr lang="en-US" sz="2000" dirty="0" smtClean="0">
                <a:solidFill>
                  <a:srgbClr val="003366"/>
                </a:solidFill>
              </a:rPr>
              <a:t>Metering Guidelines for State Colleges in Washington</a:t>
            </a:r>
          </a:p>
          <a:p>
            <a:pPr marL="969963" lvl="1" indent="-569913">
              <a:spcAft>
                <a:spcPct val="30000"/>
              </a:spcAft>
            </a:pPr>
            <a:r>
              <a:rPr lang="en-US" sz="2000" dirty="0" smtClean="0">
                <a:solidFill>
                  <a:srgbClr val="003366"/>
                </a:solidFill>
              </a:rPr>
              <a:t>Metering Guidelines for State Agencies in Washington</a:t>
            </a:r>
          </a:p>
          <a:p>
            <a:pPr marL="569913" indent="-569913" eaLnBrk="1" hangingPunct="1">
              <a:spcAft>
                <a:spcPct val="30000"/>
              </a:spcAft>
            </a:pPr>
            <a:r>
              <a:rPr lang="en-US" sz="2400" dirty="0" smtClean="0">
                <a:solidFill>
                  <a:srgbClr val="003366"/>
                </a:solidFill>
              </a:rPr>
              <a:t>These guidelines provide recent metering experiences of agencies and colleges</a:t>
            </a:r>
            <a:endParaRPr lang="en-US" sz="2400" dirty="0">
              <a:solidFill>
                <a:srgbClr val="003366"/>
              </a:solidFill>
            </a:endParaRPr>
          </a:p>
          <a:p>
            <a:pPr marL="969963" lvl="1" indent="-569913">
              <a:spcAft>
                <a:spcPct val="30000"/>
              </a:spcAft>
            </a:pPr>
            <a:r>
              <a:rPr lang="en-US" sz="2000" dirty="0" smtClean="0">
                <a:solidFill>
                  <a:srgbClr val="003366"/>
                </a:solidFill>
              </a:rPr>
              <a:t>What buildings to meter</a:t>
            </a:r>
          </a:p>
          <a:p>
            <a:pPr marL="969963" lvl="1" indent="-569913">
              <a:spcAft>
                <a:spcPct val="30000"/>
              </a:spcAft>
            </a:pPr>
            <a:r>
              <a:rPr lang="en-US" sz="2000" dirty="0" smtClean="0">
                <a:solidFill>
                  <a:srgbClr val="003366"/>
                </a:solidFill>
              </a:rPr>
              <a:t>How to set budgets and find funding</a:t>
            </a:r>
          </a:p>
        </p:txBody>
      </p:sp>
    </p:spTree>
    <p:extLst>
      <p:ext uri="{BB962C8B-B14F-4D97-AF65-F5344CB8AC3E}">
        <p14:creationId xmlns:p14="http://schemas.microsoft.com/office/powerpoint/2010/main" val="34952351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165225"/>
          </a:xfrm>
        </p:spPr>
        <p:txBody>
          <a:bodyPr>
            <a:normAutofit/>
          </a:bodyPr>
          <a:lstStyle/>
          <a:p>
            <a:r>
              <a:rPr lang="en-US" sz="4800" dirty="0" smtClean="0"/>
              <a:t>Thank You!</a:t>
            </a:r>
            <a:endParaRPr lang="en-US" sz="4800" dirty="0"/>
          </a:p>
        </p:txBody>
      </p:sp>
      <p:sp>
        <p:nvSpPr>
          <p:cNvPr id="3" name="Subtitle 2"/>
          <p:cNvSpPr>
            <a:spLocks noGrp="1"/>
          </p:cNvSpPr>
          <p:nvPr>
            <p:ph type="subTitle" idx="1"/>
          </p:nvPr>
        </p:nvSpPr>
        <p:spPr>
          <a:xfrm>
            <a:off x="1371600" y="2590800"/>
            <a:ext cx="6400800" cy="1981200"/>
          </a:xfrm>
        </p:spPr>
        <p:txBody>
          <a:bodyPr>
            <a:normAutofit fontScale="92500" lnSpcReduction="10000"/>
          </a:bodyPr>
          <a:lstStyle/>
          <a:p>
            <a:pPr algn="l"/>
            <a:r>
              <a:rPr lang="en-US" i="0" dirty="0" smtClean="0"/>
              <a:t>DES Energy Program</a:t>
            </a:r>
          </a:p>
          <a:p>
            <a:pPr algn="l"/>
            <a:r>
              <a:rPr lang="en-US" sz="2400" i="0" dirty="0" smtClean="0"/>
              <a:t>Donna Albert, PE, MCE, CEM, LEED AP</a:t>
            </a:r>
          </a:p>
          <a:p>
            <a:pPr algn="l"/>
            <a:r>
              <a:rPr lang="en-US" sz="2400" i="0" dirty="0" smtClean="0"/>
              <a:t>360-489-2420</a:t>
            </a:r>
          </a:p>
          <a:p>
            <a:pPr algn="l"/>
            <a:r>
              <a:rPr lang="en-US" sz="2400" i="0" dirty="0">
                <a:hlinkClick r:id="rId3"/>
              </a:rPr>
              <a:t>d</a:t>
            </a:r>
            <a:r>
              <a:rPr lang="en-US" sz="2400" i="0" dirty="0" smtClean="0">
                <a:hlinkClick r:id="rId3"/>
              </a:rPr>
              <a:t>onna.albert@des.wa.gov</a:t>
            </a:r>
            <a:endParaRPr lang="en-US" sz="2400" i="0" dirty="0" smtClean="0"/>
          </a:p>
          <a:p>
            <a:pPr algn="l"/>
            <a:r>
              <a:rPr lang="en-US" sz="2400" i="0" dirty="0" smtClean="0">
                <a:hlinkClick r:id="rId4"/>
              </a:rPr>
              <a:t>http</a:t>
            </a:r>
            <a:r>
              <a:rPr lang="en-US" sz="2400" i="0" dirty="0">
                <a:hlinkClick r:id="rId4"/>
              </a:rPr>
              <a:t>://</a:t>
            </a:r>
            <a:r>
              <a:rPr lang="en-US" sz="2400" i="0" dirty="0" smtClean="0">
                <a:hlinkClick r:id="rId4"/>
              </a:rPr>
              <a:t>des.wa.gov/services/facilities/Energy</a:t>
            </a:r>
            <a:endParaRPr lang="en-US" sz="2400" i="0" dirty="0" smtClean="0"/>
          </a:p>
          <a:p>
            <a:pPr algn="l"/>
            <a:endParaRPr lang="en-US" sz="2400" dirty="0"/>
          </a:p>
        </p:txBody>
      </p:sp>
      <p:pic>
        <p:nvPicPr>
          <p:cNvPr id="5" name="Picture 4" descr="Logo Green.png"/>
          <p:cNvPicPr>
            <a:picLocks noChangeAspect="1"/>
          </p:cNvPicPr>
          <p:nvPr/>
        </p:nvPicPr>
        <p:blipFill>
          <a:blip r:embed="rId5" cstate="print"/>
          <a:stretch>
            <a:fillRect/>
          </a:stretch>
        </p:blipFill>
        <p:spPr>
          <a:xfrm>
            <a:off x="1600200" y="5257800"/>
            <a:ext cx="5415252" cy="914400"/>
          </a:xfrm>
          <a:prstGeom prst="rect">
            <a:avLst/>
          </a:prstGeom>
        </p:spPr>
      </p:pic>
    </p:spTree>
    <p:extLst>
      <p:ext uri="{BB962C8B-B14F-4D97-AF65-F5344CB8AC3E}">
        <p14:creationId xmlns:p14="http://schemas.microsoft.com/office/powerpoint/2010/main" val="3582988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799"/>
            <a:ext cx="8077200" cy="2209801"/>
          </a:xfrm>
        </p:spPr>
        <p:txBody>
          <a:bodyPr>
            <a:normAutofit/>
          </a:bodyPr>
          <a:lstStyle/>
          <a:p>
            <a:pPr marL="0">
              <a:buNone/>
            </a:pPr>
            <a:r>
              <a:rPr lang="en-US" sz="2800" dirty="0"/>
              <a:t>The Energy Program </a:t>
            </a:r>
            <a:r>
              <a:rPr lang="en-US" sz="2800" dirty="0" smtClean="0"/>
              <a:t>provides comprehensive </a:t>
            </a:r>
            <a:r>
              <a:rPr lang="en-US" sz="2800" dirty="0"/>
              <a:t>project management and other services to help our clients reduce energy and operational costs, and reach sustainability </a:t>
            </a:r>
            <a:r>
              <a:rPr lang="en-US" sz="2800" dirty="0" smtClean="0"/>
              <a:t>goals.</a:t>
            </a:r>
          </a:p>
          <a:p>
            <a:pPr marL="0">
              <a:buNone/>
            </a:pPr>
            <a:endParaRPr lang="en-US" sz="2600" b="1" dirty="0" smtClean="0"/>
          </a:p>
          <a:p>
            <a:pPr marL="0">
              <a:buNone/>
            </a:pPr>
            <a:endParaRPr lang="en-US" sz="2800" dirty="0"/>
          </a:p>
        </p:txBody>
      </p:sp>
      <p:sp>
        <p:nvSpPr>
          <p:cNvPr id="3" name="Title 2"/>
          <p:cNvSpPr>
            <a:spLocks noGrp="1"/>
          </p:cNvSpPr>
          <p:nvPr>
            <p:ph type="title"/>
          </p:nvPr>
        </p:nvSpPr>
        <p:spPr/>
        <p:txBody>
          <a:bodyPr>
            <a:normAutofit fontScale="90000"/>
          </a:bodyPr>
          <a:lstStyle/>
          <a:p>
            <a:r>
              <a:rPr lang="en-US" dirty="0"/>
              <a:t/>
            </a:r>
            <a:br>
              <a:rPr lang="en-US" dirty="0"/>
            </a:br>
            <a:endParaRPr lang="en-US" sz="3600" dirty="0"/>
          </a:p>
        </p:txBody>
      </p:sp>
      <p:sp>
        <p:nvSpPr>
          <p:cNvPr id="7" name="Title 2"/>
          <p:cNvSpPr txBox="1">
            <a:spLocks/>
          </p:cNvSpPr>
          <p:nvPr/>
        </p:nvSpPr>
        <p:spPr>
          <a:xfrm>
            <a:off x="457200" y="228600"/>
            <a:ext cx="8229600" cy="914400"/>
          </a:xfrm>
          <a:prstGeom prst="rect">
            <a:avLst/>
          </a:prstGeom>
        </p:spPr>
        <p:txBody>
          <a:bodyPr anchor="ctr">
            <a:normAutofit/>
          </a:bodyPr>
          <a:lstStyle>
            <a:lvl1pPr algn="ctr" defTabSz="914400" rtl="0" eaLnBrk="1" latinLnBrk="0" hangingPunct="1">
              <a:spcBef>
                <a:spcPct val="0"/>
              </a:spcBef>
              <a:buNone/>
              <a:defRPr sz="4000" b="1" i="1" kern="1200">
                <a:solidFill>
                  <a:srgbClr val="6DB33F"/>
                </a:solidFill>
                <a:latin typeface="Arial" pitchFamily="34" charset="0"/>
                <a:ea typeface="+mj-ea"/>
                <a:cs typeface="Arial" pitchFamily="34" charset="0"/>
              </a:defRPr>
            </a:lvl1pPr>
          </a:lstStyle>
          <a:p>
            <a:r>
              <a:rPr lang="en-US" dirty="0" smtClean="0"/>
              <a:t>DES Energy Program Mission</a:t>
            </a:r>
            <a:endParaRPr lang="en-US" dirty="0"/>
          </a:p>
        </p:txBody>
      </p:sp>
    </p:spTree>
    <p:extLst>
      <p:ext uri="{BB962C8B-B14F-4D97-AF65-F5344CB8AC3E}">
        <p14:creationId xmlns:p14="http://schemas.microsoft.com/office/powerpoint/2010/main" val="336748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t>Program Services</a:t>
            </a:r>
          </a:p>
        </p:txBody>
      </p:sp>
      <p:sp>
        <p:nvSpPr>
          <p:cNvPr id="6" name="Content Placeholder 2"/>
          <p:cNvSpPr txBox="1">
            <a:spLocks/>
          </p:cNvSpPr>
          <p:nvPr/>
        </p:nvSpPr>
        <p:spPr bwMode="auto">
          <a:xfrm>
            <a:off x="381000" y="1295400"/>
            <a:ext cx="8229600" cy="2286000"/>
          </a:xfrm>
          <a:prstGeom prst="rect">
            <a:avLst/>
          </a:prstGeom>
          <a:noFill/>
          <a:ln w="9525">
            <a:noFill/>
            <a:miter lim="800000"/>
            <a:headEnd/>
            <a:tailEnd/>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ts val="200"/>
              </a:spcBef>
              <a:spcAft>
                <a:spcPts val="400"/>
              </a:spcAft>
              <a:buClr>
                <a:srgbClr val="CC6600"/>
              </a:buClr>
            </a:pPr>
            <a:r>
              <a:rPr lang="en-US" sz="3100" kern="0" dirty="0" smtClean="0">
                <a:solidFill>
                  <a:prstClr val="black"/>
                </a:solidFill>
              </a:rPr>
              <a:t>Energy Performance Contracting</a:t>
            </a:r>
          </a:p>
          <a:p>
            <a:pPr eaLnBrk="0" hangingPunct="0">
              <a:spcBef>
                <a:spcPts val="200"/>
              </a:spcBef>
              <a:spcAft>
                <a:spcPts val="400"/>
              </a:spcAft>
              <a:buClr>
                <a:srgbClr val="CC6600"/>
              </a:buClr>
            </a:pPr>
            <a:r>
              <a:rPr lang="en-US" sz="3100" kern="0" dirty="0">
                <a:solidFill>
                  <a:prstClr val="black"/>
                </a:solidFill>
              </a:rPr>
              <a:t>Energy Life Cycle Cost </a:t>
            </a:r>
            <a:r>
              <a:rPr lang="en-US" sz="3100" kern="0" dirty="0" smtClean="0">
                <a:solidFill>
                  <a:prstClr val="black"/>
                </a:solidFill>
              </a:rPr>
              <a:t>Analysis</a:t>
            </a:r>
          </a:p>
          <a:p>
            <a:pPr eaLnBrk="0" hangingPunct="0">
              <a:spcBef>
                <a:spcPts val="200"/>
              </a:spcBef>
              <a:spcAft>
                <a:spcPts val="400"/>
              </a:spcAft>
              <a:buClr>
                <a:srgbClr val="CC6600"/>
              </a:buClr>
            </a:pPr>
            <a:r>
              <a:rPr lang="en-US" sz="3100" kern="0" dirty="0" smtClean="0">
                <a:solidFill>
                  <a:prstClr val="black"/>
                </a:solidFill>
              </a:rPr>
              <a:t>Building Energy </a:t>
            </a:r>
            <a:r>
              <a:rPr lang="en-US" sz="3100" kern="0" dirty="0">
                <a:solidFill>
                  <a:prstClr val="black"/>
                </a:solidFill>
              </a:rPr>
              <a:t>Benchmarking</a:t>
            </a:r>
          </a:p>
          <a:p>
            <a:pPr eaLnBrk="0" hangingPunct="0">
              <a:spcBef>
                <a:spcPts val="200"/>
              </a:spcBef>
              <a:spcAft>
                <a:spcPts val="400"/>
              </a:spcAft>
              <a:buClr>
                <a:srgbClr val="CC6600"/>
              </a:buClr>
            </a:pPr>
            <a:r>
              <a:rPr lang="en-US" sz="3100" kern="0" dirty="0" smtClean="0">
                <a:solidFill>
                  <a:prstClr val="black"/>
                </a:solidFill>
              </a:rPr>
              <a:t>Building </a:t>
            </a:r>
            <a:r>
              <a:rPr lang="en-US" sz="3100" kern="0" dirty="0">
                <a:solidFill>
                  <a:prstClr val="black"/>
                </a:solidFill>
              </a:rPr>
              <a:t>Commissioning</a:t>
            </a:r>
          </a:p>
          <a:p>
            <a:pPr eaLnBrk="0" hangingPunct="0">
              <a:spcBef>
                <a:spcPts val="200"/>
              </a:spcBef>
              <a:spcAft>
                <a:spcPts val="400"/>
              </a:spcAft>
              <a:buClr>
                <a:srgbClr val="CC6600"/>
              </a:buClr>
            </a:pPr>
            <a:r>
              <a:rPr lang="en-US" sz="3100" kern="0" dirty="0">
                <a:solidFill>
                  <a:prstClr val="black"/>
                </a:solidFill>
              </a:rPr>
              <a:t>Resource Conservation Management</a:t>
            </a:r>
          </a:p>
          <a:p>
            <a:pPr eaLnBrk="0" hangingPunct="0">
              <a:buClr>
                <a:srgbClr val="CC6600"/>
              </a:buClr>
            </a:pPr>
            <a:endParaRPr lang="en-US" sz="3000" b="1" kern="0" dirty="0">
              <a:solidFill>
                <a:prstClr val="black"/>
              </a:solidFill>
            </a:endParaRPr>
          </a:p>
        </p:txBody>
      </p:sp>
      <p:sp>
        <p:nvSpPr>
          <p:cNvPr id="8" name="Rectangle 3"/>
          <p:cNvSpPr txBox="1">
            <a:spLocks noChangeArrowheads="1"/>
          </p:cNvSpPr>
          <p:nvPr/>
        </p:nvSpPr>
        <p:spPr>
          <a:xfrm>
            <a:off x="381000" y="3581400"/>
            <a:ext cx="8382000"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300"/>
              </a:spcAft>
              <a:buFont typeface="Arial" panose="020B0604020202020204" pitchFamily="34" charset="0"/>
              <a:buNone/>
            </a:pPr>
            <a:r>
              <a:rPr lang="en-US" sz="2800" b="1" dirty="0" smtClean="0">
                <a:solidFill>
                  <a:prstClr val="black"/>
                </a:solidFill>
              </a:rPr>
              <a:t>Accomplishments:</a:t>
            </a:r>
            <a:r>
              <a:rPr lang="en-US" sz="2800" dirty="0" smtClean="0">
                <a:solidFill>
                  <a:prstClr val="black"/>
                </a:solidFill>
              </a:rPr>
              <a:t> </a:t>
            </a:r>
          </a:p>
          <a:p>
            <a:pPr eaLnBrk="0" hangingPunct="0">
              <a:spcBef>
                <a:spcPts val="200"/>
              </a:spcBef>
              <a:spcAft>
                <a:spcPts val="200"/>
              </a:spcAft>
              <a:buClr>
                <a:srgbClr val="CC6600"/>
              </a:buClr>
            </a:pPr>
            <a:r>
              <a:rPr lang="en-US" sz="2200" kern="0" dirty="0">
                <a:solidFill>
                  <a:prstClr val="black"/>
                </a:solidFill>
                <a:latin typeface="Arial" panose="020B0604020202020204" pitchFamily="34" charset="0"/>
                <a:cs typeface="Arial" panose="020B0604020202020204" pitchFamily="34" charset="0"/>
              </a:rPr>
              <a:t>Completed over </a:t>
            </a:r>
            <a:r>
              <a:rPr lang="en-US" sz="2200" kern="0" dirty="0" smtClean="0">
                <a:solidFill>
                  <a:prstClr val="black"/>
                </a:solidFill>
                <a:latin typeface="Arial" panose="020B0604020202020204" pitchFamily="34" charset="0"/>
                <a:cs typeface="Arial" panose="020B0604020202020204" pitchFamily="34" charset="0"/>
              </a:rPr>
              <a:t>$600 </a:t>
            </a:r>
            <a:r>
              <a:rPr lang="en-US" sz="2200" kern="0" dirty="0">
                <a:solidFill>
                  <a:prstClr val="black"/>
                </a:solidFill>
                <a:latin typeface="Arial" panose="020B0604020202020204" pitchFamily="34" charset="0"/>
                <a:cs typeface="Arial" panose="020B0604020202020204" pitchFamily="34" charset="0"/>
              </a:rPr>
              <a:t>million in public facility efficiency projects since </a:t>
            </a:r>
            <a:r>
              <a:rPr lang="en-US" sz="2200" kern="0" dirty="0" smtClean="0">
                <a:solidFill>
                  <a:prstClr val="black"/>
                </a:solidFill>
                <a:latin typeface="Arial" panose="020B0604020202020204" pitchFamily="34" charset="0"/>
                <a:cs typeface="Arial" panose="020B0604020202020204" pitchFamily="34" charset="0"/>
              </a:rPr>
              <a:t>1986</a:t>
            </a:r>
          </a:p>
          <a:p>
            <a:pPr marL="342900" lvl="1" indent="-342900" eaLnBrk="0" hangingPunct="0">
              <a:spcBef>
                <a:spcPts val="200"/>
              </a:spcBef>
              <a:spcAft>
                <a:spcPts val="200"/>
              </a:spcAft>
              <a:buClr>
                <a:srgbClr val="CC6600"/>
              </a:buClr>
              <a:buFont typeface="Arial" panose="020B0604020202020204" pitchFamily="34" charset="0"/>
              <a:buChar char="•"/>
            </a:pPr>
            <a:r>
              <a:rPr lang="en-US" sz="2200" kern="0" dirty="0">
                <a:solidFill>
                  <a:prstClr val="black"/>
                </a:solidFill>
                <a:latin typeface="Arial" panose="020B0604020202020204" pitchFamily="34" charset="0"/>
                <a:cs typeface="Arial" panose="020B0604020202020204" pitchFamily="34" charset="0"/>
              </a:rPr>
              <a:t>Satisfied clients in over </a:t>
            </a:r>
            <a:r>
              <a:rPr lang="en-US" sz="2200" kern="0" dirty="0" smtClean="0">
                <a:solidFill>
                  <a:prstClr val="black"/>
                </a:solidFill>
                <a:latin typeface="Arial" panose="020B0604020202020204" pitchFamily="34" charset="0"/>
                <a:cs typeface="Arial" panose="020B0604020202020204" pitchFamily="34" charset="0"/>
              </a:rPr>
              <a:t>450</a:t>
            </a:r>
            <a:r>
              <a:rPr lang="en-US" sz="2200" kern="0" dirty="0">
                <a:solidFill>
                  <a:prstClr val="black"/>
                </a:solidFill>
                <a:latin typeface="Arial" panose="020B0604020202020204" pitchFamily="34" charset="0"/>
                <a:cs typeface="Arial" panose="020B0604020202020204" pitchFamily="34" charset="0"/>
              </a:rPr>
              <a:t> public facilities</a:t>
            </a:r>
          </a:p>
          <a:p>
            <a:pPr marL="342900" lvl="1" indent="-342900" eaLnBrk="0" hangingPunct="0">
              <a:spcBef>
                <a:spcPts val="200"/>
              </a:spcBef>
              <a:spcAft>
                <a:spcPts val="200"/>
              </a:spcAft>
              <a:buClr>
                <a:srgbClr val="CC6600"/>
              </a:buClr>
              <a:buFont typeface="Arial" panose="020B0604020202020204" pitchFamily="34" charset="0"/>
              <a:buChar char="•"/>
            </a:pPr>
            <a:r>
              <a:rPr lang="en-US" sz="2200" kern="0" dirty="0">
                <a:solidFill>
                  <a:prstClr val="black"/>
                </a:solidFill>
                <a:latin typeface="Arial" panose="020B0604020202020204" pitchFamily="34" charset="0"/>
                <a:cs typeface="Arial" panose="020B0604020202020204" pitchFamily="34" charset="0"/>
              </a:rPr>
              <a:t>Saved over </a:t>
            </a:r>
            <a:r>
              <a:rPr lang="en-US" sz="2200" kern="0" dirty="0" smtClean="0">
                <a:solidFill>
                  <a:prstClr val="black"/>
                </a:solidFill>
                <a:latin typeface="Arial" panose="020B0604020202020204" pitchFamily="34" charset="0"/>
                <a:cs typeface="Arial" panose="020B0604020202020204" pitchFamily="34" charset="0"/>
              </a:rPr>
              <a:t>280 </a:t>
            </a:r>
            <a:r>
              <a:rPr lang="en-US" sz="2200" kern="0" dirty="0">
                <a:solidFill>
                  <a:prstClr val="black"/>
                </a:solidFill>
                <a:latin typeface="Arial" panose="020B0604020202020204" pitchFamily="34" charset="0"/>
                <a:cs typeface="Arial" panose="020B0604020202020204" pitchFamily="34" charset="0"/>
              </a:rPr>
              <a:t>million kWh and </a:t>
            </a:r>
            <a:r>
              <a:rPr lang="en-US" sz="2200" kern="0" dirty="0" smtClean="0">
                <a:solidFill>
                  <a:prstClr val="black"/>
                </a:solidFill>
                <a:latin typeface="Arial" panose="020B0604020202020204" pitchFamily="34" charset="0"/>
                <a:cs typeface="Arial" panose="020B0604020202020204" pitchFamily="34" charset="0"/>
              </a:rPr>
              <a:t>15 </a:t>
            </a:r>
            <a:r>
              <a:rPr lang="en-US" sz="2200" kern="0" dirty="0">
                <a:solidFill>
                  <a:prstClr val="black"/>
                </a:solidFill>
                <a:latin typeface="Arial" panose="020B0604020202020204" pitchFamily="34" charset="0"/>
                <a:cs typeface="Arial" panose="020B0604020202020204" pitchFamily="34" charset="0"/>
              </a:rPr>
              <a:t>million therms</a:t>
            </a:r>
          </a:p>
          <a:p>
            <a:pPr eaLnBrk="0" hangingPunct="0">
              <a:spcBef>
                <a:spcPts val="200"/>
              </a:spcBef>
              <a:spcAft>
                <a:spcPts val="200"/>
              </a:spcAft>
              <a:buClr>
                <a:srgbClr val="CC6600"/>
              </a:buClr>
            </a:pPr>
            <a:r>
              <a:rPr lang="en-US" sz="2200" kern="0" dirty="0" smtClean="0">
                <a:solidFill>
                  <a:prstClr val="black"/>
                </a:solidFill>
                <a:latin typeface="Arial" panose="020B0604020202020204" pitchFamily="34" charset="0"/>
                <a:cs typeface="Arial" panose="020B0604020202020204" pitchFamily="34" charset="0"/>
              </a:rPr>
              <a:t>Saved </a:t>
            </a:r>
            <a:r>
              <a:rPr lang="en-US" sz="2200" kern="0" dirty="0">
                <a:solidFill>
                  <a:prstClr val="black"/>
                </a:solidFill>
                <a:latin typeface="Arial" panose="020B0604020202020204" pitchFamily="34" charset="0"/>
                <a:cs typeface="Arial" panose="020B0604020202020204" pitchFamily="34" charset="0"/>
              </a:rPr>
              <a:t>customers nearly $</a:t>
            </a:r>
            <a:r>
              <a:rPr lang="en-US" sz="2200" kern="0" dirty="0" smtClean="0">
                <a:solidFill>
                  <a:prstClr val="black"/>
                </a:solidFill>
                <a:latin typeface="Arial" panose="020B0604020202020204" pitchFamily="34" charset="0"/>
                <a:cs typeface="Arial" panose="020B0604020202020204" pitchFamily="34" charset="0"/>
              </a:rPr>
              <a:t>32 </a:t>
            </a:r>
            <a:r>
              <a:rPr lang="en-US" sz="2200" kern="0" dirty="0">
                <a:solidFill>
                  <a:prstClr val="black"/>
                </a:solidFill>
                <a:latin typeface="Arial" panose="020B0604020202020204" pitchFamily="34" charset="0"/>
                <a:cs typeface="Arial" panose="020B0604020202020204" pitchFamily="34" charset="0"/>
              </a:rPr>
              <a:t>million in annual energy costs</a:t>
            </a:r>
          </a:p>
          <a:p>
            <a:pPr eaLnBrk="0" hangingPunct="0">
              <a:lnSpc>
                <a:spcPct val="120000"/>
              </a:lnSpc>
              <a:spcBef>
                <a:spcPts val="200"/>
              </a:spcBef>
              <a:spcAft>
                <a:spcPts val="200"/>
              </a:spcAft>
              <a:buClr>
                <a:srgbClr val="CC6600"/>
              </a:buClr>
            </a:pPr>
            <a:endParaRPr lang="en-US" sz="23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432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
            </a:r>
            <a:br>
              <a:rPr lang="en-US" dirty="0"/>
            </a:br>
            <a:endParaRPr lang="en-US" sz="3600" dirty="0"/>
          </a:p>
        </p:txBody>
      </p:sp>
      <p:sp>
        <p:nvSpPr>
          <p:cNvPr id="7" name="Title 2"/>
          <p:cNvSpPr txBox="1">
            <a:spLocks/>
          </p:cNvSpPr>
          <p:nvPr/>
        </p:nvSpPr>
        <p:spPr>
          <a:xfrm>
            <a:off x="457200" y="228600"/>
            <a:ext cx="8229600" cy="914400"/>
          </a:xfrm>
          <a:prstGeom prst="rect">
            <a:avLst/>
          </a:prstGeom>
        </p:spPr>
        <p:txBody>
          <a:bodyPr anchor="ctr">
            <a:normAutofit/>
          </a:bodyPr>
          <a:lstStyle>
            <a:lvl1pPr algn="ctr" defTabSz="914400" rtl="0" eaLnBrk="1" latinLnBrk="0" hangingPunct="1">
              <a:spcBef>
                <a:spcPct val="0"/>
              </a:spcBef>
              <a:buNone/>
              <a:defRPr sz="4000" b="1" i="1" kern="1200">
                <a:solidFill>
                  <a:srgbClr val="6DB33F"/>
                </a:solidFill>
                <a:latin typeface="Arial" pitchFamily="34" charset="0"/>
                <a:ea typeface="+mj-ea"/>
                <a:cs typeface="Arial" pitchFamily="34" charset="0"/>
              </a:defRPr>
            </a:lvl1pPr>
          </a:lstStyle>
          <a:p>
            <a:r>
              <a:rPr lang="en-US" dirty="0" smtClean="0"/>
              <a:t>PERFORMANCE CONTRACTING</a:t>
            </a:r>
            <a:endParaRPr lang="en-US"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20800" y="1295400"/>
            <a:ext cx="6502400" cy="4876800"/>
          </a:xfrm>
        </p:spPr>
      </p:pic>
    </p:spTree>
    <p:extLst>
      <p:ext uri="{BB962C8B-B14F-4D97-AF65-F5344CB8AC3E}">
        <p14:creationId xmlns:p14="http://schemas.microsoft.com/office/powerpoint/2010/main" val="150500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533400"/>
            <a:ext cx="9144000" cy="1828800"/>
          </a:xfrm>
          <a:noFill/>
        </p:spPr>
        <p:txBody>
          <a:bodyPr>
            <a:normAutofit fontScale="90000"/>
          </a:bodyPr>
          <a:lstStyle/>
          <a:p>
            <a:pPr eaLnBrk="1" hangingPunct="1"/>
            <a:r>
              <a:rPr lang="en-US" dirty="0" smtClean="0"/>
              <a:t>What does an Energy Savings Performance </a:t>
            </a:r>
            <a:br>
              <a:rPr lang="en-US" dirty="0" smtClean="0"/>
            </a:br>
            <a:r>
              <a:rPr lang="en-US" dirty="0" smtClean="0"/>
              <a:t>Contract (ESPC) do?</a:t>
            </a:r>
          </a:p>
        </p:txBody>
      </p:sp>
      <p:sp>
        <p:nvSpPr>
          <p:cNvPr id="7171" name="Rectangle 3"/>
          <p:cNvSpPr>
            <a:spLocks noGrp="1" noChangeArrowheads="1"/>
          </p:cNvSpPr>
          <p:nvPr>
            <p:ph type="body" idx="1"/>
          </p:nvPr>
        </p:nvSpPr>
        <p:spPr>
          <a:xfrm>
            <a:off x="838200" y="2895600"/>
            <a:ext cx="7467600" cy="3352800"/>
          </a:xfrm>
          <a:noFill/>
        </p:spPr>
        <p:txBody>
          <a:bodyPr/>
          <a:lstStyle/>
          <a:p>
            <a:pPr marL="569913" indent="-569913" eaLnBrk="1" hangingPunct="1">
              <a:spcAft>
                <a:spcPct val="30000"/>
              </a:spcAft>
            </a:pPr>
            <a:r>
              <a:rPr lang="en-US" sz="2400" dirty="0" smtClean="0">
                <a:solidFill>
                  <a:srgbClr val="003366"/>
                </a:solidFill>
              </a:rPr>
              <a:t>Identifies, designs and constructs energy and utility conservation projects</a:t>
            </a:r>
          </a:p>
          <a:p>
            <a:pPr marL="569913" indent="-569913" eaLnBrk="1" hangingPunct="1">
              <a:spcAft>
                <a:spcPct val="30000"/>
              </a:spcAft>
            </a:pPr>
            <a:r>
              <a:rPr lang="en-US" sz="2400" dirty="0" smtClean="0">
                <a:solidFill>
                  <a:srgbClr val="003366"/>
                </a:solidFill>
              </a:rPr>
              <a:t>Leverages energy and utility dollars saved to pay for the project costs, using available funding</a:t>
            </a:r>
          </a:p>
          <a:p>
            <a:pPr marL="569913" indent="-569913" eaLnBrk="1" hangingPunct="1">
              <a:spcAft>
                <a:spcPct val="30000"/>
              </a:spcAft>
            </a:pPr>
            <a:r>
              <a:rPr lang="en-US" sz="2400" dirty="0" smtClean="0">
                <a:solidFill>
                  <a:srgbClr val="003366"/>
                </a:solidFill>
              </a:rPr>
              <a:t>Guarantees total project cost, performance and energy savings before construction starts</a:t>
            </a:r>
          </a:p>
        </p:txBody>
      </p:sp>
    </p:spTree>
    <p:extLst>
      <p:ext uri="{BB962C8B-B14F-4D97-AF65-F5344CB8AC3E}">
        <p14:creationId xmlns:p14="http://schemas.microsoft.com/office/powerpoint/2010/main" val="144946383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spcBef>
                <a:spcPts val="1200"/>
              </a:spcBef>
              <a:spcAft>
                <a:spcPts val="1200"/>
              </a:spcAft>
              <a:defRPr/>
            </a:pPr>
            <a:r>
              <a:rPr lang="en-US" sz="3800" dirty="0"/>
              <a:t>Energy Savings Performance </a:t>
            </a:r>
            <a:r>
              <a:rPr lang="en-US" sz="3800" dirty="0" smtClean="0"/>
              <a:t>Contracting</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702838287"/>
              </p:ext>
            </p:extLst>
          </p:nvPr>
        </p:nvGraphicFramePr>
        <p:xfrm>
          <a:off x="424605" y="5544312"/>
          <a:ext cx="5334000" cy="685800"/>
        </p:xfrm>
        <a:graphic>
          <a:graphicData uri="http://schemas.openxmlformats.org/drawingml/2006/table">
            <a:tbl>
              <a:tblPr>
                <a:tableStyleId>{3C2FFA5D-87B4-456A-9821-1D502468CF0F}</a:tableStyleId>
              </a:tblPr>
              <a:tblGrid>
                <a:gridCol w="477672"/>
                <a:gridCol w="716508"/>
                <a:gridCol w="398061"/>
                <a:gridCol w="1034955"/>
                <a:gridCol w="398061"/>
                <a:gridCol w="557283"/>
                <a:gridCol w="875730"/>
                <a:gridCol w="875730"/>
              </a:tblGrid>
              <a:tr h="473765">
                <a:tc>
                  <a:txBody>
                    <a:bodyPr/>
                    <a:lstStyle/>
                    <a:p>
                      <a:pPr algn="ctr" fontAlgn="ctr"/>
                      <a:r>
                        <a:rPr lang="en-US" sz="1200" u="none" strike="noStrike" dirty="0">
                          <a:effectLst/>
                        </a:rPr>
                        <a:t>Cities</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Counties</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Port</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smtClean="0">
                          <a:effectLst/>
                        </a:rPr>
                        <a:t>Other Municipalities</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State</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Schools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Community Colleges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Universities</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035">
                <a:tc>
                  <a:txBody>
                    <a:bodyPr/>
                    <a:lstStyle/>
                    <a:p>
                      <a:pPr algn="ctr" fontAlgn="b"/>
                      <a:r>
                        <a:rPr lang="en-US" sz="1200" u="none" strike="noStrike" dirty="0" smtClean="0">
                          <a:effectLst/>
                        </a:rPr>
                        <a:t>31</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smtClean="0">
                          <a:effectLst/>
                        </a:rPr>
                        <a:t>20</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3</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smtClean="0">
                          <a:effectLst/>
                        </a:rPr>
                        <a:t>16</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smtClean="0">
                          <a:effectLst/>
                        </a:rPr>
                        <a:t>22</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smtClean="0">
                          <a:effectLst/>
                        </a:rPr>
                        <a:t>79</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smtClean="0">
                          <a:effectLst/>
                        </a:rPr>
                        <a:t>30</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smtClean="0">
                          <a:effectLst/>
                        </a:rPr>
                        <a:t>14</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Content Placeholder 2"/>
          <p:cNvSpPr txBox="1">
            <a:spLocks/>
          </p:cNvSpPr>
          <p:nvPr/>
        </p:nvSpPr>
        <p:spPr bwMode="auto">
          <a:xfrm>
            <a:off x="5943600" y="1874520"/>
            <a:ext cx="3124200" cy="4191000"/>
          </a:xfrm>
          <a:prstGeom prst="rect">
            <a:avLst/>
          </a:prstGeom>
          <a:noFill/>
          <a:ln w="9525">
            <a:noFill/>
            <a:miter lim="800000"/>
            <a:headEnd/>
            <a:tailEnd/>
          </a:ln>
        </p:spPr>
        <p:txBody>
          <a:bodyPr/>
          <a:lstStyle/>
          <a:p>
            <a:pPr eaLnBrk="0" hangingPunct="0">
              <a:spcBef>
                <a:spcPts val="200"/>
              </a:spcBef>
              <a:spcAft>
                <a:spcPts val="200"/>
              </a:spcAft>
              <a:buClr>
                <a:srgbClr val="CC6600"/>
              </a:buClr>
              <a:defRPr/>
            </a:pPr>
            <a:r>
              <a:rPr lang="en-US" sz="2200" b="1" kern="0" dirty="0" smtClean="0">
                <a:solidFill>
                  <a:prstClr val="black"/>
                </a:solidFill>
                <a:latin typeface="Arial" panose="020B0604020202020204" pitchFamily="34" charset="0"/>
                <a:cs typeface="Arial" panose="020B0604020202020204" pitchFamily="34" charset="0"/>
              </a:rPr>
              <a:t>Current Program Highlights:</a:t>
            </a:r>
          </a:p>
          <a:p>
            <a:pPr marL="182880" indent="-182880">
              <a:spcBef>
                <a:spcPts val="1200"/>
              </a:spcBef>
              <a:spcAft>
                <a:spcPts val="200"/>
              </a:spcAft>
              <a:buClr>
                <a:srgbClr val="CC6600"/>
              </a:buClr>
              <a:buFont typeface="Arial" panose="020B0604020202020204" pitchFamily="34" charset="0"/>
              <a:buChar char="•"/>
              <a:defRPr/>
            </a:pPr>
            <a:r>
              <a:rPr lang="en-US" sz="2100" dirty="0">
                <a:solidFill>
                  <a:prstClr val="black"/>
                </a:solidFill>
                <a:latin typeface="Arial" panose="020B0604020202020204" pitchFamily="34" charset="0"/>
                <a:cs typeface="Arial" panose="020B0604020202020204" pitchFamily="34" charset="0"/>
              </a:rPr>
              <a:t>M</a:t>
            </a:r>
            <a:r>
              <a:rPr lang="en-US" sz="2100" dirty="0" smtClean="0">
                <a:solidFill>
                  <a:prstClr val="black"/>
                </a:solidFill>
                <a:latin typeface="Arial" panose="020B0604020202020204" pitchFamily="34" charset="0"/>
                <a:cs typeface="Arial" panose="020B0604020202020204" pitchFamily="34" charset="0"/>
              </a:rPr>
              <a:t>anaging </a:t>
            </a:r>
            <a:r>
              <a:rPr lang="en-US" sz="2100" dirty="0">
                <a:solidFill>
                  <a:prstClr val="black"/>
                </a:solidFill>
                <a:latin typeface="Arial" panose="020B0604020202020204" pitchFamily="34" charset="0"/>
                <a:cs typeface="Arial" panose="020B0604020202020204" pitchFamily="34" charset="0"/>
              </a:rPr>
              <a:t>over 200 active projects</a:t>
            </a:r>
          </a:p>
          <a:p>
            <a:pPr marL="182880" indent="-182880">
              <a:spcBef>
                <a:spcPts val="200"/>
              </a:spcBef>
              <a:spcAft>
                <a:spcPts val="200"/>
              </a:spcAft>
              <a:buClr>
                <a:srgbClr val="CC6600"/>
              </a:buClr>
              <a:buFont typeface="Arial" panose="020B0604020202020204" pitchFamily="34" charset="0"/>
              <a:buChar char="•"/>
              <a:defRPr/>
            </a:pPr>
            <a:r>
              <a:rPr lang="en-US" sz="2100" dirty="0" smtClean="0">
                <a:solidFill>
                  <a:prstClr val="black"/>
                </a:solidFill>
                <a:latin typeface="Arial" panose="020B0604020202020204" pitchFamily="34" charset="0"/>
                <a:cs typeface="Arial" panose="020B0604020202020204" pitchFamily="34" charset="0"/>
              </a:rPr>
              <a:t>$300 </a:t>
            </a:r>
            <a:r>
              <a:rPr lang="en-US" sz="2100" dirty="0">
                <a:solidFill>
                  <a:prstClr val="black"/>
                </a:solidFill>
                <a:latin typeface="Arial" panose="020B0604020202020204" pitchFamily="34" charset="0"/>
                <a:cs typeface="Arial" panose="020B0604020202020204" pitchFamily="34" charset="0"/>
              </a:rPr>
              <a:t>Million in t</a:t>
            </a:r>
            <a:r>
              <a:rPr lang="en-US" sz="2100" dirty="0" smtClean="0">
                <a:solidFill>
                  <a:prstClr val="black"/>
                </a:solidFill>
                <a:latin typeface="Arial" panose="020B0604020202020204" pitchFamily="34" charset="0"/>
                <a:cs typeface="Arial" panose="020B0604020202020204" pitchFamily="34" charset="0"/>
              </a:rPr>
              <a:t>otal project costs</a:t>
            </a:r>
            <a:endParaRPr lang="en-US" sz="2100" dirty="0">
              <a:solidFill>
                <a:prstClr val="black"/>
              </a:solidFill>
              <a:latin typeface="Arial" panose="020B0604020202020204" pitchFamily="34" charset="0"/>
              <a:cs typeface="Arial" panose="020B0604020202020204" pitchFamily="34" charset="0"/>
            </a:endParaRPr>
          </a:p>
          <a:p>
            <a:pPr marL="182880" indent="-182880">
              <a:spcBef>
                <a:spcPts val="200"/>
              </a:spcBef>
              <a:spcAft>
                <a:spcPts val="200"/>
              </a:spcAft>
              <a:buClr>
                <a:srgbClr val="CC6600"/>
              </a:buClr>
              <a:buFont typeface="Arial" panose="020B0604020202020204" pitchFamily="34" charset="0"/>
              <a:buChar char="•"/>
              <a:defRPr/>
            </a:pPr>
            <a:r>
              <a:rPr lang="en-US" sz="2100" dirty="0">
                <a:solidFill>
                  <a:prstClr val="black"/>
                </a:solidFill>
                <a:latin typeface="Arial" panose="020B0604020202020204" pitchFamily="34" charset="0"/>
                <a:cs typeface="Arial" panose="020B0604020202020204" pitchFamily="34" charset="0"/>
              </a:rPr>
              <a:t>Saving customers </a:t>
            </a:r>
            <a:r>
              <a:rPr lang="en-US" sz="2100" dirty="0" smtClean="0">
                <a:solidFill>
                  <a:prstClr val="black"/>
                </a:solidFill>
                <a:latin typeface="Arial" panose="020B0604020202020204" pitchFamily="34" charset="0"/>
                <a:cs typeface="Arial" panose="020B0604020202020204" pitchFamily="34" charset="0"/>
              </a:rPr>
              <a:t>$8 </a:t>
            </a:r>
            <a:r>
              <a:rPr lang="en-US" sz="2100" dirty="0">
                <a:solidFill>
                  <a:prstClr val="black"/>
                </a:solidFill>
                <a:latin typeface="Arial" panose="020B0604020202020204" pitchFamily="34" charset="0"/>
                <a:cs typeface="Arial" panose="020B0604020202020204" pitchFamily="34" charset="0"/>
              </a:rPr>
              <a:t>Million </a:t>
            </a:r>
            <a:r>
              <a:rPr lang="en-US" sz="2100" dirty="0" smtClean="0">
                <a:solidFill>
                  <a:prstClr val="black"/>
                </a:solidFill>
                <a:latin typeface="Arial" panose="020B0604020202020204" pitchFamily="34" charset="0"/>
                <a:cs typeface="Arial" panose="020B0604020202020204" pitchFamily="34" charset="0"/>
              </a:rPr>
              <a:t>annually in </a:t>
            </a:r>
            <a:r>
              <a:rPr lang="en-US" sz="2100" dirty="0">
                <a:solidFill>
                  <a:prstClr val="black"/>
                </a:solidFill>
                <a:latin typeface="Arial" panose="020B0604020202020204" pitchFamily="34" charset="0"/>
                <a:cs typeface="Arial" panose="020B0604020202020204" pitchFamily="34" charset="0"/>
              </a:rPr>
              <a:t>avoided utilities expenses</a:t>
            </a:r>
          </a:p>
        </p:txBody>
      </p:sp>
      <p:graphicFrame>
        <p:nvGraphicFramePr>
          <p:cNvPr id="9" name="Chart 8"/>
          <p:cNvGraphicFramePr>
            <a:graphicFrameLocks/>
          </p:cNvGraphicFramePr>
          <p:nvPr>
            <p:extLst>
              <p:ext uri="{D42A27DB-BD31-4B8C-83A1-F6EECF244321}">
                <p14:modId xmlns:p14="http://schemas.microsoft.com/office/powerpoint/2010/main" val="2290375279"/>
              </p:ext>
            </p:extLst>
          </p:nvPr>
        </p:nvGraphicFramePr>
        <p:xfrm>
          <a:off x="426441" y="1447800"/>
          <a:ext cx="53340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4206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
            </a:r>
            <a:br>
              <a:rPr lang="en-US" dirty="0"/>
            </a:br>
            <a:endParaRPr lang="en-US" sz="3600" dirty="0"/>
          </a:p>
        </p:txBody>
      </p:sp>
      <p:sp>
        <p:nvSpPr>
          <p:cNvPr id="7" name="Title 2"/>
          <p:cNvSpPr txBox="1">
            <a:spLocks/>
          </p:cNvSpPr>
          <p:nvPr/>
        </p:nvSpPr>
        <p:spPr>
          <a:xfrm>
            <a:off x="457200" y="228600"/>
            <a:ext cx="8229600" cy="914400"/>
          </a:xfrm>
          <a:prstGeom prst="rect">
            <a:avLst/>
          </a:prstGeom>
        </p:spPr>
        <p:txBody>
          <a:bodyPr anchor="ctr">
            <a:normAutofit fontScale="85000" lnSpcReduction="10000"/>
          </a:bodyPr>
          <a:lstStyle>
            <a:lvl1pPr algn="ctr" defTabSz="914400" rtl="0" eaLnBrk="1" latinLnBrk="0" hangingPunct="1">
              <a:spcBef>
                <a:spcPct val="0"/>
              </a:spcBef>
              <a:buNone/>
              <a:defRPr sz="4000" b="1" i="1" kern="1200">
                <a:solidFill>
                  <a:srgbClr val="6DB33F"/>
                </a:solidFill>
                <a:latin typeface="Arial" pitchFamily="34" charset="0"/>
                <a:ea typeface="+mj-ea"/>
                <a:cs typeface="Arial" pitchFamily="34" charset="0"/>
              </a:defRPr>
            </a:lvl1pPr>
          </a:lstStyle>
          <a:p>
            <a:r>
              <a:rPr lang="en-US" dirty="0" smtClean="0"/>
              <a:t>BUILDING ENERGY BENCHMARKING</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20800" y="1295400"/>
            <a:ext cx="6502400" cy="4876800"/>
          </a:xfrm>
        </p:spPr>
      </p:pic>
    </p:spTree>
    <p:extLst>
      <p:ext uri="{BB962C8B-B14F-4D97-AF65-F5344CB8AC3E}">
        <p14:creationId xmlns:p14="http://schemas.microsoft.com/office/powerpoint/2010/main" val="3104350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657600"/>
          </a:xfrm>
        </p:spPr>
        <p:txBody>
          <a:bodyPr>
            <a:normAutofit fontScale="92500"/>
          </a:bodyPr>
          <a:lstStyle/>
          <a:p>
            <a:r>
              <a:rPr lang="en-US" dirty="0" smtClean="0"/>
              <a:t>RCW 19.27A.190 Energy Benchmarking Law</a:t>
            </a:r>
          </a:p>
          <a:p>
            <a:r>
              <a:rPr lang="en-US" dirty="0" smtClean="0"/>
              <a:t>EO 12-06 (for Executive Agencies)</a:t>
            </a:r>
          </a:p>
          <a:p>
            <a:pPr marL="0" indent="0">
              <a:buNone/>
            </a:pPr>
            <a:endParaRPr lang="en-US" dirty="0" smtClean="0"/>
          </a:p>
          <a:p>
            <a:pPr marL="0" indent="0">
              <a:buNone/>
            </a:pPr>
            <a:r>
              <a:rPr lang="en-US" sz="3000" i="1" dirty="0" smtClean="0">
                <a:solidFill>
                  <a:srgbClr val="055BE7"/>
                </a:solidFill>
              </a:rPr>
              <a:t>Helpful resources are on the DES Energy website: </a:t>
            </a:r>
            <a:r>
              <a:rPr lang="en-US" sz="3000" u="sng" dirty="0">
                <a:solidFill>
                  <a:srgbClr val="055BE7"/>
                </a:solidFill>
                <a:hlinkClick r:id="rId3"/>
              </a:rPr>
              <a:t>http://www.des.wa.gov/services/facilities/Energy</a:t>
            </a:r>
            <a:endParaRPr lang="en-US" sz="3000" dirty="0">
              <a:solidFill>
                <a:srgbClr val="055BE7"/>
              </a:solidFill>
            </a:endParaRPr>
          </a:p>
          <a:p>
            <a:pPr marL="0" indent="0">
              <a:buNone/>
            </a:pPr>
            <a:r>
              <a:rPr lang="en-US" i="1" dirty="0" smtClean="0">
                <a:solidFill>
                  <a:srgbClr val="055BE7"/>
                </a:solidFill>
              </a:rPr>
              <a:t>(click on “Energy Star Portfolio Manager”)</a:t>
            </a:r>
          </a:p>
        </p:txBody>
      </p:sp>
      <p:sp>
        <p:nvSpPr>
          <p:cNvPr id="3" name="Title 2"/>
          <p:cNvSpPr>
            <a:spLocks noGrp="1"/>
          </p:cNvSpPr>
          <p:nvPr>
            <p:ph type="title"/>
          </p:nvPr>
        </p:nvSpPr>
        <p:spPr>
          <a:xfrm>
            <a:off x="381000" y="228600"/>
            <a:ext cx="8229600" cy="914400"/>
          </a:xfrm>
        </p:spPr>
        <p:txBody>
          <a:bodyPr>
            <a:normAutofit/>
          </a:bodyPr>
          <a:lstStyle/>
          <a:p>
            <a:r>
              <a:rPr lang="en-US" dirty="0" smtClean="0"/>
              <a:t>Benchmarking Requirements</a:t>
            </a:r>
            <a:endParaRPr lang="en-US" dirty="0"/>
          </a:p>
        </p:txBody>
      </p:sp>
    </p:spTree>
    <p:extLst>
      <p:ext uri="{BB962C8B-B14F-4D97-AF65-F5344CB8AC3E}">
        <p14:creationId xmlns:p14="http://schemas.microsoft.com/office/powerpoint/2010/main" val="359022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657600"/>
          </a:xfrm>
        </p:spPr>
        <p:txBody>
          <a:bodyPr>
            <a:normAutofit/>
          </a:bodyPr>
          <a:lstStyle/>
          <a:p>
            <a:r>
              <a:rPr lang="en-US" dirty="0" smtClean="0"/>
              <a:t>Greenhouse Gas Goals</a:t>
            </a:r>
          </a:p>
          <a:p>
            <a:pPr marL="914400" lvl="2" indent="0">
              <a:buNone/>
            </a:pPr>
            <a:endParaRPr lang="en-US" dirty="0" smtClean="0"/>
          </a:p>
          <a:p>
            <a:r>
              <a:rPr lang="en-US" dirty="0"/>
              <a:t>Energy Reduction Goals</a:t>
            </a:r>
          </a:p>
          <a:p>
            <a:endParaRPr lang="en-US" dirty="0"/>
          </a:p>
          <a:p>
            <a:r>
              <a:rPr lang="en-US" dirty="0"/>
              <a:t>By building, by campus, by agency</a:t>
            </a:r>
          </a:p>
          <a:p>
            <a:pPr lvl="1"/>
            <a:endParaRPr lang="en-US" dirty="0"/>
          </a:p>
          <a:p>
            <a:pPr lvl="2"/>
            <a:endParaRPr lang="en-US" dirty="0" smtClean="0"/>
          </a:p>
        </p:txBody>
      </p:sp>
      <p:sp>
        <p:nvSpPr>
          <p:cNvPr id="3" name="Title 2"/>
          <p:cNvSpPr>
            <a:spLocks noGrp="1"/>
          </p:cNvSpPr>
          <p:nvPr>
            <p:ph type="title"/>
          </p:nvPr>
        </p:nvSpPr>
        <p:spPr>
          <a:xfrm>
            <a:off x="381000" y="228600"/>
            <a:ext cx="8229600" cy="914400"/>
          </a:xfrm>
        </p:spPr>
        <p:txBody>
          <a:bodyPr>
            <a:normAutofit fontScale="90000"/>
          </a:bodyPr>
          <a:lstStyle/>
          <a:p>
            <a:r>
              <a:rPr lang="en-US" dirty="0" smtClean="0"/>
              <a:t>Portfolio Manager: Track Progress</a:t>
            </a:r>
            <a:endParaRPr lang="en-US" dirty="0"/>
          </a:p>
        </p:txBody>
      </p:sp>
    </p:spTree>
    <p:extLst>
      <p:ext uri="{BB962C8B-B14F-4D97-AF65-F5344CB8AC3E}">
        <p14:creationId xmlns:p14="http://schemas.microsoft.com/office/powerpoint/2010/main" val="1111583347"/>
      </p:ext>
    </p:extLst>
  </p:cSld>
  <p:clrMapOvr>
    <a:masterClrMapping/>
  </p:clrMapOvr>
</p:sld>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ab5d7b00-834a-4efe-8968-9d97478a3691">EWUPACEUPKES-170-8193</_dlc_DocId>
    <_dlc_DocIdUrl xmlns="ab5d7b00-834a-4efe-8968-9d97478a3691">
      <Url>http://stage-des/_layouts/DocIdRedir.aspx?ID=EWUPACEUPKES-170-8193</Url>
      <Description>EWUPACEUPKES-170-8193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CCF050-3C3B-418B-9805-B74D51BC53AA}"/>
</file>

<file path=customXml/itemProps2.xml><?xml version="1.0" encoding="utf-8"?>
<ds:datastoreItem xmlns:ds="http://schemas.openxmlformats.org/officeDocument/2006/customXml" ds:itemID="{ACCE7D81-4E8A-47AC-BB6E-4D2F8F316D45}"/>
</file>

<file path=customXml/itemProps3.xml><?xml version="1.0" encoding="utf-8"?>
<ds:datastoreItem xmlns:ds="http://schemas.openxmlformats.org/officeDocument/2006/customXml" ds:itemID="{A5F5B747-C14C-49C7-92DF-4153A47C5F99}"/>
</file>

<file path=customXml/itemProps4.xml><?xml version="1.0" encoding="utf-8"?>
<ds:datastoreItem xmlns:ds="http://schemas.openxmlformats.org/officeDocument/2006/customXml" ds:itemID="{4D4972CB-234E-4F3F-86A3-8A0C24187E90}"/>
</file>

<file path=docProps/app.xml><?xml version="1.0" encoding="utf-8"?>
<Properties xmlns="http://schemas.openxmlformats.org/officeDocument/2006/extended-properties" xmlns:vt="http://schemas.openxmlformats.org/officeDocument/2006/docPropsVTypes">
  <Template/>
  <TotalTime>3990</TotalTime>
  <Words>1075</Words>
  <Application>Microsoft Office PowerPoint</Application>
  <PresentationFormat>On-screen Show (4:3)</PresentationFormat>
  <Paragraphs>141</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DES-PPT-Template</vt:lpstr>
      <vt:lpstr>2_DES-PPT-Template</vt:lpstr>
      <vt:lpstr>4_DES-PPT-Template</vt:lpstr>
      <vt:lpstr>DES Energy Program</vt:lpstr>
      <vt:lpstr> </vt:lpstr>
      <vt:lpstr>Program Services</vt:lpstr>
      <vt:lpstr> </vt:lpstr>
      <vt:lpstr>What does an Energy Savings Performance  Contract (ESPC) do?</vt:lpstr>
      <vt:lpstr>Energy Savings Performance Contracting</vt:lpstr>
      <vt:lpstr> </vt:lpstr>
      <vt:lpstr>Benchmarking Requirements</vt:lpstr>
      <vt:lpstr>Portfolio Manager: Track Progress</vt:lpstr>
      <vt:lpstr>Energy Performance Gap</vt:lpstr>
      <vt:lpstr>Identifying Opportunities</vt:lpstr>
      <vt:lpstr>Identifying Opportunities</vt:lpstr>
      <vt:lpstr>Metering Guidelines</vt:lpstr>
      <vt:lpstr>Thank You!</vt:lpstr>
    </vt:vector>
  </TitlesOfParts>
  <Company>Department of Enterprise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2013ProcurementReformOverviewPresentation</dc:title>
  <dc:creator>jonp</dc:creator>
  <cp:lastModifiedBy>Regan, Trina L. (DES)</cp:lastModifiedBy>
  <cp:revision>342</cp:revision>
  <cp:lastPrinted>2014-06-28T17:00:28Z</cp:lastPrinted>
  <dcterms:created xsi:type="dcterms:W3CDTF">2012-07-19T21:11:51Z</dcterms:created>
  <dcterms:modified xsi:type="dcterms:W3CDTF">2014-10-07T23:25:37Z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Category">
    <vt:lpwstr>Template</vt:lpwstr>
  </property>
  <property fmtid="{D5CDD505-2E9C-101B-9397-08002B2CF9AE}" pid="4" name="Order">
    <vt:r8>1500</vt:r8>
  </property>
  <property fmtid="{D5CDD505-2E9C-101B-9397-08002B2CF9AE}" pid="5" name="_dlc_DocIdItemGuid">
    <vt:lpwstr>e2270c10-088b-45f7-a553-4db4874f3052</vt:lpwstr>
  </property>
</Properties>
</file>